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60"/>
  </p:notesMasterIdLst>
  <p:sldIdLst>
    <p:sldId id="256" r:id="rId3"/>
    <p:sldId id="276" r:id="rId4"/>
    <p:sldId id="259" r:id="rId5"/>
    <p:sldId id="262" r:id="rId6"/>
    <p:sldId id="279" r:id="rId7"/>
    <p:sldId id="281" r:id="rId8"/>
    <p:sldId id="282" r:id="rId9"/>
    <p:sldId id="284" r:id="rId10"/>
    <p:sldId id="286" r:id="rId11"/>
    <p:sldId id="287" r:id="rId12"/>
    <p:sldId id="290" r:id="rId13"/>
    <p:sldId id="291" r:id="rId14"/>
    <p:sldId id="294" r:id="rId15"/>
    <p:sldId id="299" r:id="rId16"/>
    <p:sldId id="300" r:id="rId17"/>
    <p:sldId id="295" r:id="rId18"/>
    <p:sldId id="305" r:id="rId19"/>
    <p:sldId id="293" r:id="rId20"/>
    <p:sldId id="306" r:id="rId21"/>
    <p:sldId id="312" r:id="rId22"/>
    <p:sldId id="307" r:id="rId23"/>
    <p:sldId id="315" r:id="rId24"/>
    <p:sldId id="316" r:id="rId25"/>
    <p:sldId id="322" r:id="rId26"/>
    <p:sldId id="323" r:id="rId27"/>
    <p:sldId id="325" r:id="rId28"/>
    <p:sldId id="328" r:id="rId29"/>
    <p:sldId id="335" r:id="rId30"/>
    <p:sldId id="333" r:id="rId31"/>
    <p:sldId id="334" r:id="rId32"/>
    <p:sldId id="338" r:id="rId33"/>
    <p:sldId id="339" r:id="rId34"/>
    <p:sldId id="340" r:id="rId35"/>
    <p:sldId id="342" r:id="rId36"/>
    <p:sldId id="341" r:id="rId37"/>
    <p:sldId id="343" r:id="rId38"/>
    <p:sldId id="344" r:id="rId39"/>
    <p:sldId id="345" r:id="rId40"/>
    <p:sldId id="365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7" r:id="rId51"/>
    <p:sldId id="376" r:id="rId52"/>
    <p:sldId id="378" r:id="rId53"/>
    <p:sldId id="379" r:id="rId54"/>
    <p:sldId id="380" r:id="rId55"/>
    <p:sldId id="383" r:id="rId56"/>
    <p:sldId id="362" r:id="rId57"/>
    <p:sldId id="363" r:id="rId58"/>
    <p:sldId id="364" r:id="rId5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E"/>
    <a:srgbClr val="004192"/>
    <a:srgbClr val="3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7600" autoAdjust="0"/>
  </p:normalViewPr>
  <p:slideViewPr>
    <p:cSldViewPr showGuides="1">
      <p:cViewPr varScale="1">
        <p:scale>
          <a:sx n="114" d="100"/>
          <a:sy n="114" d="100"/>
        </p:scale>
        <p:origin x="-1590" y="-108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version de travail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2B121C-31A1-B64D-A05F-C47B23404EB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8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 smtClean="0"/>
              <a:t>version de travail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450" y="6408738"/>
            <a:ext cx="213360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1DA9F5-AACB-4F46-9502-A3A726F3229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62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 smtClean="0"/>
              <a:t>version de travail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450" y="6453188"/>
            <a:ext cx="21336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C61A64-3040-A54F-8DE6-5AEC51F5054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3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cclin-arlin.fr/ES/surveillance/prevalence.html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invs.santepubliquefrance.fr/enp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cclinouest.com/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://www.cclin-est.or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cclin-sudouest.com/" TargetMode="External"/><Relationship Id="rId5" Type="http://schemas.openxmlformats.org/officeDocument/2006/relationships/hyperlink" Target="http://cclin-sudest.chu-lyon.fr/" TargetMode="External"/><Relationship Id="rId4" Type="http://schemas.openxmlformats.org/officeDocument/2006/relationships/hyperlink" Target="http://www.cclinparisnord.org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195741"/>
            <a:ext cx="7704657" cy="2097355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ENP 2017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Enquête </a:t>
            </a:r>
            <a:r>
              <a:rPr lang="fr-FR" dirty="0"/>
              <a:t>nationale de prévalence</a:t>
            </a:r>
            <a:br>
              <a:rPr lang="fr-FR" dirty="0"/>
            </a:br>
            <a:r>
              <a:rPr lang="fr-FR" dirty="0"/>
              <a:t>des infections </a:t>
            </a:r>
            <a:r>
              <a:rPr lang="fr-FR" dirty="0" smtClean="0"/>
              <a:t>nosocomiales et des traitements anti-infectieux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Présentation générale</a:t>
            </a:r>
          </a:p>
          <a:p>
            <a:r>
              <a:rPr lang="fr-F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Formation des enquêteurs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6" descr="S:\USERS\CCLIN\EQUIPE\LOGOs\RAISIN\BUREAUTIQUE\RAISIN_vcal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1906"/>
            <a:ext cx="1703149" cy="10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2017 ? </a:t>
            </a:r>
            <a:r>
              <a:rPr lang="fr-FR" sz="1400" dirty="0" smtClean="0">
                <a:latin typeface="Arial" charset="0"/>
                <a:cs typeface="Arial" charset="0"/>
              </a:rPr>
              <a:t>(3)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Fiche « Patient »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Poids de naissance des nouveau-nés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Code postal de la commune du patient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Des questions relatives au(x) traitement(s) anti-infectieux de manière à renforcer leur description : 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date du début du </a:t>
            </a:r>
            <a:r>
              <a:rPr lang="fr-FR" dirty="0" smtClean="0">
                <a:latin typeface="Arial" charset="0"/>
                <a:cs typeface="Arial" charset="0"/>
              </a:rPr>
              <a:t>traitement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dose de </a:t>
            </a:r>
            <a:r>
              <a:rPr lang="fr-FR" dirty="0" smtClean="0">
                <a:latin typeface="Arial" charset="0"/>
                <a:cs typeface="Arial" charset="0"/>
              </a:rPr>
              <a:t>l’anti-infectieux </a:t>
            </a:r>
            <a:r>
              <a:rPr lang="fr-FR" dirty="0">
                <a:latin typeface="Arial" charset="0"/>
                <a:cs typeface="Arial" charset="0"/>
              </a:rPr>
              <a:t>en cours le jour de </a:t>
            </a:r>
            <a:r>
              <a:rPr lang="fr-FR" dirty="0" smtClean="0">
                <a:latin typeface="Arial" charset="0"/>
                <a:cs typeface="Arial" charset="0"/>
              </a:rPr>
              <a:t>l’enquête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changement(s) éventuel(s) de traitement(s) anti-infectieux pour le traitement de la même </a:t>
            </a:r>
            <a:r>
              <a:rPr lang="fr-FR" dirty="0" smtClean="0">
                <a:latin typeface="Arial" charset="0"/>
                <a:cs typeface="Arial" charset="0"/>
              </a:rPr>
              <a:t>infection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raison de ce(s) changement(s) éventuel(s) de traitement(s) anti-infectieux pour le traitement de la même </a:t>
            </a:r>
            <a:r>
              <a:rPr lang="fr-FR" dirty="0" smtClean="0">
                <a:latin typeface="Arial" charset="0"/>
                <a:cs typeface="Arial" charset="0"/>
              </a:rPr>
              <a:t>infection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date du début du premier traitement anti-infectieux si </a:t>
            </a:r>
            <a:r>
              <a:rPr lang="fr-FR" dirty="0" smtClean="0">
                <a:latin typeface="Arial" charset="0"/>
                <a:cs typeface="Arial" charset="0"/>
              </a:rPr>
              <a:t>changement</a:t>
            </a:r>
            <a:endParaRPr lang="fr-FR" dirty="0"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Possibilité de saisir </a:t>
            </a: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4 molécules </a:t>
            </a:r>
            <a:r>
              <a:rPr lang="fr-FR" dirty="0">
                <a:latin typeface="Arial" charset="0"/>
                <a:cs typeface="Arial" charset="0"/>
              </a:rPr>
              <a:t>différentes </a:t>
            </a: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au lieu de 5 </a:t>
            </a:r>
            <a:r>
              <a:rPr lang="fr-FR" dirty="0">
                <a:latin typeface="Arial" charset="0"/>
                <a:cs typeface="Arial" charset="0"/>
              </a:rPr>
              <a:t>en 2012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2 IN </a:t>
            </a:r>
            <a:r>
              <a:rPr lang="fr-FR" dirty="0">
                <a:latin typeface="Arial" charset="0"/>
                <a:cs typeface="Arial" charset="0"/>
              </a:rPr>
              <a:t>à renseigner </a:t>
            </a: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au lieu de 3 </a:t>
            </a:r>
            <a:r>
              <a:rPr lang="fr-FR" dirty="0">
                <a:latin typeface="Arial" charset="0"/>
                <a:cs typeface="Arial" charset="0"/>
              </a:rPr>
              <a:t>en 2012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Possibilité de renseigner </a:t>
            </a:r>
            <a:r>
              <a:rPr lang="fr-FR" dirty="0">
                <a:solidFill>
                  <a:schemeClr val="tx2"/>
                </a:solidFill>
              </a:rPr>
              <a:t>3 MO par IN au lieu de 2 </a:t>
            </a:r>
            <a:r>
              <a:rPr lang="fr-FR" dirty="0"/>
              <a:t>en 2012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Question permettant de renseigner la pan-résistance du micro-organisme dans la rubrique portant sur les infections associées aux </a:t>
            </a:r>
            <a:r>
              <a:rPr lang="fr-FR" dirty="0" smtClean="0"/>
              <a:t>soins</a:t>
            </a:r>
            <a:endParaRPr lang="fr-FR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416824" cy="1296145"/>
          </a:xfrm>
        </p:spPr>
        <p:txBody>
          <a:bodyPr/>
          <a:lstStyle/>
          <a:p>
            <a:r>
              <a:rPr lang="fr-FR" dirty="0"/>
              <a:t>Organisation </a:t>
            </a:r>
            <a:r>
              <a:rPr lang="fr-FR" dirty="0" smtClean="0"/>
              <a:t>pratique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2017 : PARTIE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4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Calendrier de </a:t>
            </a:r>
            <a:r>
              <a:rPr lang="fr-FR" dirty="0" smtClean="0"/>
              <a:t>l’enquête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Enquête </a:t>
            </a:r>
            <a:r>
              <a:rPr lang="fr-FR" u="sng" dirty="0"/>
              <a:t>du 15 mai au 30 juin</a:t>
            </a:r>
            <a:r>
              <a:rPr lang="fr-FR" dirty="0"/>
              <a:t> 2017 </a:t>
            </a:r>
            <a:r>
              <a:rPr lang="fr-FR" dirty="0" smtClean="0"/>
              <a:t>inclus</a:t>
            </a:r>
          </a:p>
          <a:p>
            <a:endParaRPr lang="fr-FR" dirty="0"/>
          </a:p>
          <a:p>
            <a:r>
              <a:rPr lang="fr-FR" dirty="0"/>
              <a:t>Réalisation dans un </a:t>
            </a:r>
            <a:r>
              <a:rPr lang="fr-FR" dirty="0" smtClean="0"/>
              <a:t>établissement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exhaustive « 1 jour donné » (sur 1 semaine maximum)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mardi ou jeudi de préférence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le même jour dans les services échangeant des </a:t>
            </a:r>
            <a:r>
              <a:rPr lang="fr-FR" dirty="0" smtClean="0"/>
              <a:t>patients</a:t>
            </a:r>
            <a:endParaRPr lang="fr-FR" dirty="0">
              <a:ea typeface="Arial" charset="0"/>
            </a:endParaRPr>
          </a:p>
          <a:p>
            <a:endParaRPr lang="fr-FR" dirty="0" smtClean="0"/>
          </a:p>
          <a:p>
            <a:r>
              <a:rPr lang="fr-FR" dirty="0" smtClean="0"/>
              <a:t>Retour </a:t>
            </a:r>
            <a:r>
              <a:rPr lang="fr-FR" dirty="0"/>
              <a:t>des données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30 septembre 2017 pour l’échantillon national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30 septembre 2017 pour l’</a:t>
            </a:r>
            <a:r>
              <a:rPr lang="fr-FR" u="sng" dirty="0"/>
              <a:t>échantillon </a:t>
            </a:r>
            <a:r>
              <a:rPr lang="fr-FR" u="sng" dirty="0" smtClean="0"/>
              <a:t>européen</a:t>
            </a:r>
            <a:endParaRPr lang="fr-FR" sz="2400" dirty="0">
              <a:solidFill>
                <a:srgbClr val="0000FF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Destruction </a:t>
            </a:r>
            <a:r>
              <a:rPr lang="fr-FR" dirty="0"/>
              <a:t>des fiches au format </a:t>
            </a:r>
            <a:r>
              <a:rPr lang="fr-FR" dirty="0" smtClean="0"/>
              <a:t>papier : </a:t>
            </a:r>
            <a:r>
              <a:rPr lang="fr-FR" u="sng" dirty="0"/>
              <a:t>31 décembre </a:t>
            </a:r>
            <a:r>
              <a:rPr lang="fr-FR" u="sng" dirty="0" smtClean="0"/>
              <a:t>2017</a:t>
            </a:r>
            <a:endParaRPr lang="fr-FR" u="sng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u="sng" dirty="0"/>
              <a:t>Estimation</a:t>
            </a:r>
            <a:r>
              <a:rPr lang="fr-FR" dirty="0"/>
              <a:t> du temps </a:t>
            </a:r>
            <a:r>
              <a:rPr lang="fr-FR" dirty="0" smtClean="0"/>
              <a:t>nécessaire</a:t>
            </a:r>
            <a:br>
              <a:rPr lang="fr-FR" dirty="0" smtClean="0"/>
            </a:br>
            <a:r>
              <a:rPr lang="fr-FR" dirty="0" smtClean="0"/>
              <a:t>à l’enquête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Sur la base de l'étude pilote de l'</a:t>
            </a:r>
            <a:r>
              <a:rPr lang="fr-FR" dirty="0" err="1"/>
              <a:t>ECDC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 smtClean="0"/>
              <a:t>collecte : 16 </a:t>
            </a:r>
            <a:r>
              <a:rPr lang="fr-FR" dirty="0"/>
              <a:t>minutes par fiche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saisie : 5 minutes maximum par fiche</a:t>
            </a:r>
          </a:p>
          <a:p>
            <a:pPr>
              <a:spcBef>
                <a:spcPts val="2400"/>
              </a:spcBef>
            </a:pPr>
            <a:endParaRPr lang="fr-FR" dirty="0" smtClean="0"/>
          </a:p>
          <a:p>
            <a:pPr>
              <a:spcBef>
                <a:spcPts val="2400"/>
              </a:spcBef>
            </a:pPr>
            <a:r>
              <a:rPr lang="fr-FR" dirty="0" smtClean="0"/>
              <a:t>Adapter </a:t>
            </a:r>
            <a:r>
              <a:rPr lang="fr-FR" dirty="0"/>
              <a:t>le nombre d’enquêteurs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fr-FR" dirty="0" smtClean="0"/>
              <a:t>à </a:t>
            </a:r>
            <a:r>
              <a:rPr lang="fr-FR" dirty="0"/>
              <a:t>la taille de l’établissement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fr-FR" i="1" dirty="0" smtClean="0"/>
              <a:t>Exemple </a:t>
            </a:r>
            <a:r>
              <a:rPr lang="fr-FR" i="1" dirty="0"/>
              <a:t>: 1 enquêteur peut recueillir les données de 24 patients en moins </a:t>
            </a:r>
            <a:r>
              <a:rPr lang="fr-FR" i="1" dirty="0" smtClean="0"/>
              <a:t>     d’1/2 journée</a:t>
            </a:r>
            <a:endParaRPr lang="fr-FR" i="1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95577"/>
              </p:ext>
            </p:extLst>
          </p:nvPr>
        </p:nvGraphicFramePr>
        <p:xfrm>
          <a:off x="539553" y="1397000"/>
          <a:ext cx="8064895" cy="49296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7157"/>
                <a:gridCol w="3191831"/>
                <a:gridCol w="298590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Inclus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Exclus</a:t>
                      </a:r>
                    </a:p>
                  </a:txBody>
                  <a:tcPr marT="45728" marB="45728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Établissements</a:t>
                      </a: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Tous ou tirés au sort*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marT="45728" marB="45728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Services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court-séjour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hôpital de semaine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SSR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USLD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EHPAD rattaché ou non à un ES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HAD*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hôpital de jour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hôpital de nuit (CHS)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dialyse</a:t>
                      </a:r>
                    </a:p>
                  </a:txBody>
                  <a:tcPr marT="45728" marB="45728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Patients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présents le jour de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l’enquête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hospitalisation complète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entrants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 jour, avant 8h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entrés le lundi après permission du WE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 bloc, en examen…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admis en hôpital de jour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entrants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 jour après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8h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anchor="ctr" horzOverflow="overflow"/>
                </a:tc>
              </a:tr>
            </a:tbl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Champs de l’enquête</a:t>
            </a:r>
            <a:endParaRPr lang="fr-FR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539551" y="6308725"/>
            <a:ext cx="6335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sz="1800" i="1" dirty="0" smtClean="0"/>
              <a:t>* différence </a:t>
            </a:r>
            <a:r>
              <a:rPr lang="fr-FR" sz="1800" i="1" dirty="0"/>
              <a:t>par rapport à </a:t>
            </a:r>
            <a:r>
              <a:rPr lang="fr-FR" sz="1800" i="1" dirty="0" smtClean="0"/>
              <a:t>2012</a:t>
            </a:r>
            <a:endParaRPr lang="fr-FR" sz="1800" i="1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kern="0" dirty="0">
                <a:latin typeface="Arial" charset="0"/>
                <a:cs typeface="Arial" charset="0"/>
              </a:rPr>
              <a:t>Critères d’éligibilité des patients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478849" y="1957803"/>
            <a:ext cx="3830302" cy="265000"/>
            <a:chOff x="1564026" y="394063"/>
            <a:chExt cx="4896544" cy="36004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64026" y="548679"/>
              <a:ext cx="489654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1763688" y="394063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6155009" y="394063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2647834" y="2690491"/>
            <a:ext cx="3717646" cy="265172"/>
            <a:chOff x="1763688" y="1304531"/>
            <a:chExt cx="4752528" cy="360273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195736" y="1484784"/>
              <a:ext cx="432048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763688" y="1304764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2193924" y="1304764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156176" y="1304531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2478849" y="3455657"/>
            <a:ext cx="3604990" cy="265000"/>
            <a:chOff x="1547664" y="2344117"/>
            <a:chExt cx="4608512" cy="36004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1547664" y="2492896"/>
              <a:ext cx="417646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763688" y="2344117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724128" y="2344117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6156176" y="2344117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2478849" y="4147209"/>
            <a:ext cx="3886630" cy="901957"/>
            <a:chOff x="1547664" y="3283686"/>
            <a:chExt cx="4968552" cy="1225434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6157598" y="3288332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166502" y="4149080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765468" y="3283686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772364" y="4114726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771800" y="3468352"/>
              <a:ext cx="3744416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2766864" y="3446146"/>
              <a:ext cx="0" cy="8590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547664" y="4294746"/>
              <a:ext cx="125200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2478849" y="5526166"/>
            <a:ext cx="3886630" cy="872630"/>
            <a:chOff x="1547664" y="5157192"/>
            <a:chExt cx="4968552" cy="118559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6166502" y="5157192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782172" y="5157192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1782172" y="5963955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166502" y="5982742"/>
              <a:ext cx="0" cy="3600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599892" y="6162762"/>
              <a:ext cx="291632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2776948" y="5305136"/>
              <a:ext cx="0" cy="8590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605040" y="5303742"/>
              <a:ext cx="0" cy="8590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1547664" y="6143976"/>
              <a:ext cx="126116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2771800" y="5301868"/>
              <a:ext cx="83324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/>
          <p:cNvSpPr txBox="1"/>
          <p:nvPr/>
        </p:nvSpPr>
        <p:spPr>
          <a:xfrm>
            <a:off x="1584212" y="1839410"/>
            <a:ext cx="6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577602" y="2564295"/>
            <a:ext cx="6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584212" y="3247932"/>
            <a:ext cx="6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577602" y="4007180"/>
            <a:ext cx="6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77602" y="4632684"/>
            <a:ext cx="6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70858" y="5397487"/>
            <a:ext cx="6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577602" y="5993773"/>
            <a:ext cx="6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647119" y="1856399"/>
            <a:ext cx="110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655966" y="2607956"/>
            <a:ext cx="122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655968" y="3349957"/>
            <a:ext cx="122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647120" y="4042855"/>
            <a:ext cx="130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647120" y="4676172"/>
            <a:ext cx="130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647120" y="6037261"/>
            <a:ext cx="110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647120" y="5428501"/>
            <a:ext cx="130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377604" y="2177372"/>
            <a:ext cx="714019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8h00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377604" y="2955491"/>
            <a:ext cx="714019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8h00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377604" y="3720657"/>
            <a:ext cx="714019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8h00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377604" y="4412209"/>
            <a:ext cx="714019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8h00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377604" y="5023880"/>
            <a:ext cx="714019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8h00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377604" y="5766405"/>
            <a:ext cx="714019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8h00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377604" y="6382344"/>
            <a:ext cx="714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8h00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626622" y="2177372"/>
            <a:ext cx="102934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626621" y="2934666"/>
            <a:ext cx="102934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642195" y="3714124"/>
            <a:ext cx="102934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664125" y="4412208"/>
            <a:ext cx="102934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664125" y="5058933"/>
            <a:ext cx="102934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664125" y="5766405"/>
            <a:ext cx="102934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664125" y="6382343"/>
            <a:ext cx="1029346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006317" y="2823163"/>
            <a:ext cx="1213402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675640" y="3578616"/>
            <a:ext cx="103715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ortie de l’hôpital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440452" y="4311900"/>
            <a:ext cx="113154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transfert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845856" y="1333179"/>
            <a:ext cx="268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cibles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624876" y="1333179"/>
            <a:ext cx="166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Identification </a:t>
            </a:r>
            <a:r>
              <a:rPr lang="fr-FR" dirty="0" smtClean="0">
                <a:latin typeface="Arial" charset="0"/>
                <a:cs typeface="Arial" charset="0"/>
              </a:rPr>
              <a:t>et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implication </a:t>
            </a:r>
            <a:r>
              <a:rPr lang="fr-FR" dirty="0">
                <a:latin typeface="Arial" charset="0"/>
                <a:cs typeface="Arial" charset="0"/>
              </a:rPr>
              <a:t>des acteurs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Un </a:t>
            </a:r>
            <a:r>
              <a:rPr lang="fr-FR" u="sng" dirty="0"/>
              <a:t>référent</a:t>
            </a:r>
            <a:r>
              <a:rPr lang="fr-FR" dirty="0"/>
              <a:t> de </a:t>
            </a:r>
            <a:r>
              <a:rPr lang="fr-FR" dirty="0">
                <a:latin typeface="Arial" charset="0"/>
                <a:cs typeface="Arial" charset="0"/>
              </a:rPr>
              <a:t>l’enquête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interlocuteur </a:t>
            </a:r>
            <a:r>
              <a:rPr lang="fr-FR" dirty="0"/>
              <a:t>pour le </a:t>
            </a:r>
            <a:r>
              <a:rPr lang="fr-FR" dirty="0" err="1" smtClean="0"/>
              <a:t>CClin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membre </a:t>
            </a:r>
            <a:r>
              <a:rPr lang="fr-FR" dirty="0" err="1"/>
              <a:t>EOH</a:t>
            </a:r>
            <a:r>
              <a:rPr lang="fr-FR" dirty="0"/>
              <a:t>, coordonnateur de la </a:t>
            </a:r>
            <a:r>
              <a:rPr lang="fr-FR" dirty="0" smtClean="0"/>
              <a:t>LIN</a:t>
            </a:r>
          </a:p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Un </a:t>
            </a:r>
            <a:r>
              <a:rPr lang="fr-FR" u="sng" dirty="0">
                <a:latin typeface="Arial" charset="0"/>
                <a:cs typeface="Arial" charset="0"/>
              </a:rPr>
              <a:t>coordonnateur</a:t>
            </a:r>
            <a:r>
              <a:rPr lang="fr-FR" dirty="0">
                <a:latin typeface="Arial" charset="0"/>
                <a:cs typeface="Arial" charset="0"/>
              </a:rPr>
              <a:t> de l’enquête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président </a:t>
            </a:r>
            <a:r>
              <a:rPr lang="fr-FR" dirty="0" err="1"/>
              <a:t>CME</a:t>
            </a:r>
            <a:r>
              <a:rPr lang="fr-FR" dirty="0"/>
              <a:t>, coordonnateur de la LIN, membre </a:t>
            </a:r>
            <a:r>
              <a:rPr lang="fr-FR" dirty="0" err="1"/>
              <a:t>EOH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peut être le </a:t>
            </a:r>
            <a:r>
              <a:rPr lang="fr-FR" dirty="0" smtClean="0"/>
              <a:t>référent</a:t>
            </a:r>
          </a:p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Des </a:t>
            </a:r>
            <a:r>
              <a:rPr lang="fr-FR" u="sng" dirty="0">
                <a:latin typeface="Arial" charset="0"/>
                <a:cs typeface="Arial" charset="0"/>
              </a:rPr>
              <a:t>enquêteurs</a:t>
            </a:r>
            <a:r>
              <a:rPr lang="fr-FR" dirty="0">
                <a:latin typeface="Arial" charset="0"/>
                <a:cs typeface="Arial" charset="0"/>
              </a:rPr>
              <a:t> externes aux services</a:t>
            </a:r>
            <a:endParaRPr lang="fr-FR" i="1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600"/>
              </a:spcBef>
            </a:pPr>
            <a:r>
              <a:rPr lang="fr-FR" dirty="0" smtClean="0"/>
              <a:t>interlocuteur </a:t>
            </a:r>
            <a:r>
              <a:rPr lang="fr-FR" dirty="0"/>
              <a:t>pour le </a:t>
            </a:r>
            <a:r>
              <a:rPr lang="fr-FR" dirty="0" err="1" smtClean="0"/>
              <a:t>CClin</a:t>
            </a:r>
            <a:endParaRPr lang="fr-FR" dirty="0" smtClean="0"/>
          </a:p>
          <a:p>
            <a:pPr>
              <a:spcBef>
                <a:spcPts val="2400"/>
              </a:spcBef>
            </a:pPr>
            <a:r>
              <a:rPr lang="fr-FR" dirty="0" smtClean="0">
                <a:latin typeface="Arial" charset="0"/>
                <a:cs typeface="Arial" charset="0"/>
              </a:rPr>
              <a:t>Des </a:t>
            </a:r>
            <a:r>
              <a:rPr lang="fr-FR" u="sng" dirty="0">
                <a:latin typeface="Arial" charset="0"/>
                <a:cs typeface="Arial" charset="0"/>
              </a:rPr>
              <a:t>correspondants</a:t>
            </a:r>
            <a:r>
              <a:rPr lang="fr-FR" dirty="0">
                <a:latin typeface="Arial" charset="0"/>
                <a:cs typeface="Arial" charset="0"/>
              </a:rPr>
              <a:t> dans chaque service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1 </a:t>
            </a:r>
            <a:r>
              <a:rPr lang="fr-FR" dirty="0" smtClean="0"/>
              <a:t>correspondant </a:t>
            </a:r>
            <a:r>
              <a:rPr lang="fr-FR" dirty="0" smtClean="0">
                <a:solidFill>
                  <a:schemeClr val="tx2"/>
                </a:solidFill>
              </a:rPr>
              <a:t>médical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e</a:t>
            </a:r>
            <a:r>
              <a:rPr lang="fr-FR" dirty="0" smtClean="0"/>
              <a:t>t 1 correspondant </a:t>
            </a:r>
            <a:r>
              <a:rPr lang="fr-FR" dirty="0" smtClean="0">
                <a:solidFill>
                  <a:schemeClr val="tx2"/>
                </a:solidFill>
              </a:rPr>
              <a:t>infirmier</a:t>
            </a:r>
            <a:endParaRPr lang="fr-FR" dirty="0">
              <a:solidFill>
                <a:schemeClr val="tx2"/>
              </a:solidFill>
            </a:endParaRPr>
          </a:p>
          <a:p>
            <a:pPr lvl="2"/>
            <a:endParaRPr lang="fr-FR" dirty="0" smtClean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du référent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1" y="1412776"/>
            <a:ext cx="6912767" cy="4824535"/>
          </a:xfrm>
        </p:spPr>
        <p:txBody>
          <a:bodyPr/>
          <a:lstStyle/>
          <a:p>
            <a:r>
              <a:rPr lang="fr-FR" dirty="0" smtClean="0"/>
              <a:t>Inscription</a:t>
            </a:r>
          </a:p>
          <a:p>
            <a:endParaRPr lang="fr-FR" sz="1000" dirty="0" smtClean="0"/>
          </a:p>
          <a:p>
            <a:pPr lvl="2"/>
            <a:r>
              <a:rPr lang="fr-FR" dirty="0"/>
              <a:t>de l’ES dans l’annuaire national </a:t>
            </a:r>
            <a:r>
              <a:rPr lang="fr-FR" dirty="0">
                <a:solidFill>
                  <a:schemeClr val="tx2"/>
                </a:solidFill>
              </a:rPr>
              <a:t>indispensable pour disposer des accès au questionnaire</a:t>
            </a:r>
            <a:r>
              <a:rPr lang="fr-FR" dirty="0"/>
              <a:t> de l’ENP 2017 dans l’application Web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en </a:t>
            </a:r>
            <a:r>
              <a:rPr lang="fr-FR" dirty="0">
                <a:solidFill>
                  <a:schemeClr val="tx2"/>
                </a:solidFill>
              </a:rPr>
              <a:t>cliquant sur le bouton</a:t>
            </a:r>
            <a:r>
              <a:rPr lang="fr-FR" dirty="0"/>
              <a:t> « ENP 2017 » dans la partie </a:t>
            </a:r>
            <a:r>
              <a:rPr lang="fr-FR" dirty="0" smtClean="0"/>
              <a:t>« participation </a:t>
            </a:r>
            <a:r>
              <a:rPr lang="fr-FR" dirty="0"/>
              <a:t>aux </a:t>
            </a:r>
            <a:r>
              <a:rPr lang="fr-FR" dirty="0" smtClean="0"/>
              <a:t>enquêtes »</a:t>
            </a:r>
            <a:endParaRPr lang="fr-FR" dirty="0"/>
          </a:p>
          <a:p>
            <a:pPr marL="0" lvl="2" indent="0">
              <a:buNone/>
            </a:pPr>
            <a:endParaRPr lang="fr-FR" dirty="0"/>
          </a:p>
          <a:p>
            <a:pPr marL="252000" lvl="2" indent="0">
              <a:buNone/>
            </a:pPr>
            <a:r>
              <a:rPr lang="fr-FR" i="1" dirty="0" smtClean="0"/>
              <a:t>Remarque : pas </a:t>
            </a:r>
            <a:r>
              <a:rPr lang="fr-FR" i="1" dirty="0"/>
              <a:t>de case particulière à cocher au niveau de 		</a:t>
            </a:r>
            <a:r>
              <a:rPr lang="fr-FR" i="1" dirty="0" smtClean="0"/>
              <a:t>         l’annuaire </a:t>
            </a:r>
            <a:r>
              <a:rPr lang="fr-FR" i="1" dirty="0"/>
              <a:t>pour distinguer les ES selon </a:t>
            </a:r>
            <a:r>
              <a:rPr lang="fr-FR" i="1" dirty="0" smtClean="0"/>
              <a:t>qu’ils </a:t>
            </a:r>
            <a:r>
              <a:rPr lang="fr-FR" i="1" dirty="0"/>
              <a:t>sont</a:t>
            </a:r>
          </a:p>
          <a:p>
            <a:pPr marL="252000" lvl="2" indent="0">
              <a:buNone/>
            </a:pPr>
            <a:r>
              <a:rPr lang="fr-FR" i="1" dirty="0"/>
              <a:t>	 </a:t>
            </a:r>
            <a:r>
              <a:rPr lang="fr-FR" i="1" dirty="0" smtClean="0"/>
              <a:t>        tirés </a:t>
            </a:r>
            <a:r>
              <a:rPr lang="fr-FR" i="1" dirty="0"/>
              <a:t>au sort ou </a:t>
            </a:r>
            <a:r>
              <a:rPr lang="fr-FR" i="1" dirty="0" smtClean="0"/>
              <a:t>non</a:t>
            </a:r>
            <a:endParaRPr lang="fr-FR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2342"/>
            <a:ext cx="1695306" cy="43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64" y="2708920"/>
            <a:ext cx="1263005" cy="45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du coordonnateur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lvl="2">
              <a:spcBef>
                <a:spcPts val="2400"/>
              </a:spcBef>
            </a:pPr>
            <a:r>
              <a:rPr lang="fr-FR" dirty="0"/>
              <a:t>Sélectionne </a:t>
            </a:r>
            <a:r>
              <a:rPr lang="fr-FR" dirty="0"/>
              <a:t>et </a:t>
            </a:r>
            <a:r>
              <a:rPr lang="fr-FR" dirty="0"/>
              <a:t>forme </a:t>
            </a:r>
            <a:r>
              <a:rPr lang="fr-FR" dirty="0">
                <a:solidFill>
                  <a:schemeClr val="tx2"/>
                </a:solidFill>
              </a:rPr>
              <a:t>les </a:t>
            </a:r>
            <a:r>
              <a:rPr lang="fr-FR" dirty="0">
                <a:solidFill>
                  <a:schemeClr val="tx2"/>
                </a:solidFill>
              </a:rPr>
              <a:t>enquêteurs</a:t>
            </a:r>
          </a:p>
          <a:p>
            <a:pPr lvl="2">
              <a:spcBef>
                <a:spcPts val="2400"/>
              </a:spcBef>
            </a:pPr>
            <a:r>
              <a:rPr lang="fr-FR" dirty="0"/>
              <a:t>Fournit </a:t>
            </a:r>
            <a:r>
              <a:rPr lang="fr-FR" dirty="0"/>
              <a:t>les </a:t>
            </a:r>
            <a:r>
              <a:rPr lang="fr-FR" dirty="0">
                <a:solidFill>
                  <a:schemeClr val="tx2"/>
                </a:solidFill>
              </a:rPr>
              <a:t>f</a:t>
            </a:r>
            <a:r>
              <a:rPr lang="fr-FR" dirty="0" smtClean="0">
                <a:solidFill>
                  <a:schemeClr val="tx2"/>
                </a:solidFill>
              </a:rPr>
              <a:t>iches « patient » </a:t>
            </a:r>
            <a:r>
              <a:rPr lang="fr-FR" dirty="0">
                <a:solidFill>
                  <a:schemeClr val="tx2"/>
                </a:solidFill>
              </a:rPr>
              <a:t>au format papier</a:t>
            </a:r>
            <a:endParaRPr lang="fr-FR" dirty="0">
              <a:solidFill>
                <a:schemeClr val="tx2"/>
              </a:solidFill>
            </a:endParaRPr>
          </a:p>
          <a:p>
            <a:pPr lvl="2">
              <a:spcBef>
                <a:spcPts val="2400"/>
              </a:spcBef>
            </a:pPr>
            <a:r>
              <a:rPr lang="fr-FR" dirty="0"/>
              <a:t>Responsable de </a:t>
            </a:r>
            <a:r>
              <a:rPr lang="fr-FR" dirty="0">
                <a:solidFill>
                  <a:schemeClr val="tx2"/>
                </a:solidFill>
              </a:rPr>
              <a:t>l’information des patients</a:t>
            </a:r>
            <a:r>
              <a:rPr lang="fr-FR" dirty="0"/>
              <a:t> </a:t>
            </a:r>
            <a:r>
              <a:rPr lang="fr-FR" dirty="0">
                <a:sym typeface="Wingdings" charset="0"/>
              </a:rPr>
              <a:t>(courrier type)</a:t>
            </a:r>
            <a:endParaRPr lang="fr-FR" dirty="0">
              <a:sym typeface="Wingdings" charset="0"/>
            </a:endParaRPr>
          </a:p>
          <a:p>
            <a:pPr lvl="2">
              <a:spcBef>
                <a:spcPts val="2400"/>
              </a:spcBef>
            </a:pPr>
            <a:r>
              <a:rPr lang="fr-FR" dirty="0">
                <a:sym typeface="Wingdings" charset="0"/>
              </a:rPr>
              <a:t>Garant de </a:t>
            </a:r>
            <a:r>
              <a:rPr lang="fr-FR" dirty="0">
                <a:solidFill>
                  <a:schemeClr val="tx2"/>
                </a:solidFill>
                <a:sym typeface="Wingdings" charset="0"/>
              </a:rPr>
              <a:t>l’anonymisation des données</a:t>
            </a:r>
          </a:p>
          <a:p>
            <a:pPr lvl="2">
              <a:spcBef>
                <a:spcPts val="2400"/>
              </a:spcBef>
            </a:pPr>
            <a:r>
              <a:rPr lang="fr-FR" dirty="0">
                <a:sym typeface="Wingdings" charset="0"/>
              </a:rPr>
              <a:t>Responsable </a:t>
            </a:r>
            <a:r>
              <a:rPr lang="fr-FR" dirty="0">
                <a:sym typeface="Wingdings" charset="0"/>
              </a:rPr>
              <a:t>de </a:t>
            </a:r>
            <a:r>
              <a:rPr lang="fr-FR" dirty="0">
                <a:solidFill>
                  <a:schemeClr val="tx2"/>
                </a:solidFill>
                <a:sym typeface="Wingdings" charset="0"/>
              </a:rPr>
              <a:t>la saisie des </a:t>
            </a:r>
            <a:r>
              <a:rPr lang="fr-FR" dirty="0">
                <a:solidFill>
                  <a:schemeClr val="tx2"/>
                </a:solidFill>
                <a:sym typeface="Wingdings" charset="0"/>
              </a:rPr>
              <a:t>données</a:t>
            </a:r>
          </a:p>
          <a:p>
            <a:pPr lvl="2">
              <a:spcBef>
                <a:spcPts val="2400"/>
              </a:spcBef>
            </a:pPr>
            <a:r>
              <a:rPr lang="fr-FR" dirty="0">
                <a:sym typeface="Wingdings" charset="0"/>
              </a:rPr>
              <a:t>Responsable de </a:t>
            </a:r>
            <a:r>
              <a:rPr lang="fr-FR" dirty="0">
                <a:solidFill>
                  <a:schemeClr val="tx2"/>
                </a:solidFill>
                <a:sym typeface="Wingdings" charset="0"/>
              </a:rPr>
              <a:t>l’analyse des résultats </a:t>
            </a:r>
            <a:r>
              <a:rPr lang="fr-FR" dirty="0">
                <a:sym typeface="Wingdings" charset="0"/>
              </a:rPr>
              <a:t>au niveau de l’établissement</a:t>
            </a:r>
          </a:p>
          <a:p>
            <a:pPr lvl="2">
              <a:spcBef>
                <a:spcPts val="2400"/>
              </a:spcBef>
            </a:pPr>
            <a:r>
              <a:rPr lang="fr-FR" dirty="0">
                <a:sym typeface="Wingdings" charset="0"/>
              </a:rPr>
              <a:t>Responsable de </a:t>
            </a:r>
            <a:r>
              <a:rPr lang="fr-FR" dirty="0">
                <a:solidFill>
                  <a:schemeClr val="tx2"/>
                </a:solidFill>
                <a:sym typeface="Wingdings" charset="0"/>
              </a:rPr>
              <a:t>la restitution des </a:t>
            </a:r>
            <a:r>
              <a:rPr lang="fr-FR" dirty="0">
                <a:solidFill>
                  <a:schemeClr val="tx2"/>
                </a:solidFill>
                <a:sym typeface="Wingdings" charset="0"/>
              </a:rPr>
              <a:t>résultats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3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de l’enquêteur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Qui ?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personnel </a:t>
            </a:r>
            <a:r>
              <a:rPr lang="fr-FR" dirty="0"/>
              <a:t>extérieur au service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médecin, pharmacien, étudiant*, cadre infirmier ou infirmier </a:t>
            </a:r>
            <a:r>
              <a:rPr lang="fr-FR" dirty="0" smtClean="0"/>
              <a:t>hygiéniste</a:t>
            </a:r>
          </a:p>
          <a:p>
            <a:pPr marL="457200" indent="-457200">
              <a:spcBef>
                <a:spcPts val="1800"/>
              </a:spcBef>
            </a:pPr>
            <a:r>
              <a:rPr lang="fr-FR" dirty="0"/>
              <a:t>Avant l’enquête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prend contact avec les correspondants des services</a:t>
            </a:r>
          </a:p>
          <a:p>
            <a:pPr marL="457200" indent="-457200">
              <a:spcBef>
                <a:spcPts val="1800"/>
              </a:spcBef>
            </a:pPr>
            <a:r>
              <a:rPr lang="fr-FR" dirty="0"/>
              <a:t>Le jour de l’enquête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informe les patients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remplit les fiches patient (dossier, lit du patient)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établit la liste des résultats en attente pour les IN identifiées</a:t>
            </a:r>
          </a:p>
          <a:p>
            <a:pPr marL="457200" indent="-457200">
              <a:spcBef>
                <a:spcPts val="1800"/>
              </a:spcBef>
            </a:pPr>
            <a:r>
              <a:rPr lang="fr-FR" dirty="0"/>
              <a:t>Après l’enquête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valide les IN identifiées avec le correspondant </a:t>
            </a:r>
            <a:r>
              <a:rPr lang="fr-FR" dirty="0" smtClean="0"/>
              <a:t>médical</a:t>
            </a:r>
            <a:endParaRPr lang="fr-FR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255356" y="6434138"/>
            <a:ext cx="7629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sz="1200" b="1" i="1" dirty="0"/>
              <a:t>* é</a:t>
            </a:r>
            <a:r>
              <a:rPr lang="fr-FR" sz="1200" b="1" i="1" dirty="0" smtClean="0"/>
              <a:t>tudiants en médecine ou en pharmacie formés </a:t>
            </a:r>
            <a:r>
              <a:rPr lang="fr-FR" sz="1200" b="1" i="1" dirty="0"/>
              <a:t>(formation validé par le </a:t>
            </a:r>
            <a:r>
              <a:rPr lang="fr-FR" sz="1200" b="1" i="1" dirty="0" smtClean="0"/>
              <a:t>coordonnateur </a:t>
            </a:r>
            <a:r>
              <a:rPr lang="fr-FR" sz="1200" b="1" i="1" dirty="0"/>
              <a:t>de l’enquête)</a:t>
            </a:r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776864" cy="1944215"/>
          </a:xfrm>
        </p:spPr>
        <p:txBody>
          <a:bodyPr anchor="t" anchorCtr="0"/>
          <a:lstStyle/>
          <a:p>
            <a:pPr>
              <a:lnSpc>
                <a:spcPct val="150000"/>
              </a:lnSpc>
            </a:pPr>
            <a:r>
              <a:rPr lang="fr-FR" dirty="0" smtClean="0"/>
              <a:t>Principe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Organisation </a:t>
            </a:r>
            <a:r>
              <a:rPr lang="fr-FR" dirty="0"/>
              <a:t>pratique</a:t>
            </a:r>
            <a:br>
              <a:rPr lang="fr-FR" dirty="0"/>
            </a:br>
            <a:r>
              <a:rPr lang="fr-FR" dirty="0" smtClean="0"/>
              <a:t>Définition </a:t>
            </a:r>
            <a:r>
              <a:rPr lang="fr-FR" dirty="0"/>
              <a:t>des infections n</a:t>
            </a:r>
            <a:r>
              <a:rPr lang="fr-FR" dirty="0" smtClean="0"/>
              <a:t>osocomiales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Fiches </a:t>
            </a:r>
            <a:r>
              <a:rPr lang="fr-FR" dirty="0"/>
              <a:t>de </a:t>
            </a:r>
            <a:r>
              <a:rPr lang="fr-FR" dirty="0" smtClean="0"/>
              <a:t>recueil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1916832"/>
            <a:ext cx="7417450" cy="486478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pic>
        <p:nvPicPr>
          <p:cNvPr id="8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Rôle des </a:t>
            </a:r>
            <a:r>
              <a:rPr lang="fr-FR" dirty="0" smtClean="0">
                <a:latin typeface="Arial" charset="0"/>
                <a:cs typeface="Arial" charset="0"/>
              </a:rPr>
              <a:t>correspondants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Infirmier</a:t>
            </a:r>
          </a:p>
          <a:p>
            <a:pPr lvl="2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La </a:t>
            </a: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veille de l’enquête</a:t>
            </a:r>
            <a:r>
              <a:rPr lang="fr-FR" dirty="0">
                <a:latin typeface="Arial" charset="0"/>
                <a:cs typeface="Arial" charset="0"/>
              </a:rPr>
              <a:t>, pré-remplit les fiches </a:t>
            </a:r>
            <a:r>
              <a:rPr lang="fr-FR" dirty="0" smtClean="0">
                <a:latin typeface="Arial" charset="0"/>
                <a:cs typeface="Arial" charset="0"/>
              </a:rPr>
              <a:t>« patient »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données service et patient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Le jour de l’enquête</a:t>
            </a:r>
            <a:r>
              <a:rPr lang="fr-FR" dirty="0">
                <a:latin typeface="Arial" charset="0"/>
                <a:cs typeface="Arial" charset="0"/>
              </a:rPr>
              <a:t>, aide l’enquêteur </a:t>
            </a:r>
            <a:r>
              <a:rPr lang="fr-FR" dirty="0" smtClean="0">
                <a:latin typeface="Arial" charset="0"/>
                <a:cs typeface="Arial" charset="0"/>
              </a:rPr>
              <a:t>pour :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l’information des patients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la vérification des dispositifs invasifs</a:t>
            </a:r>
          </a:p>
          <a:p>
            <a:endParaRPr lang="fr-FR" dirty="0" smtClean="0"/>
          </a:p>
          <a:p>
            <a:r>
              <a:rPr lang="fr-FR" dirty="0" smtClean="0"/>
              <a:t>Médecin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  <a:latin typeface="Arial" charset="0"/>
                <a:cs typeface="Arial" charset="0"/>
              </a:rPr>
              <a:t>Le jour de l’enquête</a:t>
            </a:r>
            <a:r>
              <a:rPr lang="fr-FR" dirty="0">
                <a:latin typeface="Arial" charset="0"/>
                <a:cs typeface="Arial" charset="0"/>
              </a:rPr>
              <a:t>, aide l’enquêteur </a:t>
            </a:r>
            <a:r>
              <a:rPr lang="fr-FR" dirty="0" smtClean="0">
                <a:latin typeface="Arial" charset="0"/>
                <a:cs typeface="Arial" charset="0"/>
              </a:rPr>
              <a:t>: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au recueil des d</a:t>
            </a:r>
            <a:r>
              <a:rPr lang="fr-FR" dirty="0">
                <a:latin typeface="Arial" charset="0"/>
                <a:cs typeface="Arial" charset="0"/>
                <a:sym typeface="Wingdings" charset="0"/>
              </a:rPr>
              <a:t>onnées patient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  <a:sym typeface="Wingdings" charset="0"/>
              </a:rPr>
              <a:t>au recueil des d</a:t>
            </a:r>
            <a:r>
              <a:rPr lang="fr-FR" dirty="0">
                <a:latin typeface="Arial" charset="0"/>
                <a:cs typeface="Arial" charset="0"/>
              </a:rPr>
              <a:t>onnées du traitement anti-infectieux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à la validation du diagnostic </a:t>
            </a:r>
            <a:r>
              <a:rPr lang="fr-FR" dirty="0" smtClean="0">
                <a:latin typeface="Arial" charset="0"/>
                <a:cs typeface="Arial" charset="0"/>
              </a:rPr>
              <a:t>d’IN</a:t>
            </a:r>
            <a:endParaRPr lang="fr-FR" dirty="0">
              <a:latin typeface="Arial" charset="0"/>
              <a:cs typeface="Arial" charset="0"/>
            </a:endParaRPr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0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56784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Recueil de </a:t>
            </a:r>
            <a:r>
              <a:rPr lang="fr-FR" dirty="0" smtClean="0">
                <a:latin typeface="Arial" charset="0"/>
                <a:cs typeface="Arial" charset="0"/>
              </a:rPr>
              <a:t>données :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b="0" dirty="0" smtClean="0">
                <a:latin typeface="Arial" charset="0"/>
                <a:cs typeface="Arial" charset="0"/>
              </a:rPr>
              <a:t>2 </a:t>
            </a:r>
            <a:r>
              <a:rPr lang="fr-FR" b="0" dirty="0">
                <a:latin typeface="Arial" charset="0"/>
                <a:cs typeface="Arial" charset="0"/>
              </a:rPr>
              <a:t>types de questionnaires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1 fiche par établissement (5 rubriques) :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données administratives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effectifs du personnel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capacité d’accueil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statistiques annuelles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prévention et contrôles des </a:t>
            </a:r>
            <a:r>
              <a:rPr lang="fr-FR" dirty="0" err="1"/>
              <a:t>IAS</a:t>
            </a:r>
            <a:endParaRPr lang="fr-FR" dirty="0"/>
          </a:p>
          <a:p>
            <a:pPr>
              <a:lnSpc>
                <a:spcPct val="90000"/>
              </a:lnSpc>
            </a:pPr>
            <a:endParaRPr lang="fr-FR" sz="1400" dirty="0">
              <a:latin typeface="Arial" charset="0"/>
              <a:cs typeface="Arial" charset="0"/>
            </a:endParaRPr>
          </a:p>
          <a:p>
            <a:r>
              <a:rPr lang="fr-FR" dirty="0"/>
              <a:t>1 fiche par patient (5 rubriques) :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données ES et service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caractéristiques du patient et du séjour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dispositifs invasifs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anti-infectieux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infections </a:t>
            </a:r>
            <a:r>
              <a:rPr lang="fr-FR" dirty="0" smtClean="0"/>
              <a:t>nosocomiales</a:t>
            </a:r>
            <a:endParaRPr lang="fr-FR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Saisie des </a:t>
            </a: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Application ENP en ligne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gérée par le </a:t>
            </a:r>
            <a:r>
              <a:rPr lang="fr-FR" dirty="0" err="1"/>
              <a:t>CClin</a:t>
            </a:r>
            <a:r>
              <a:rPr lang="fr-FR" dirty="0"/>
              <a:t> Ouest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saisie et édition de rapports </a:t>
            </a:r>
            <a:r>
              <a:rPr lang="fr-FR" dirty="0" smtClean="0"/>
              <a:t>automatiques</a:t>
            </a:r>
            <a:endParaRPr lang="fr-FR" sz="1200" dirty="0">
              <a:ea typeface="Arial" charset="0"/>
            </a:endParaRPr>
          </a:p>
          <a:p>
            <a:r>
              <a:rPr lang="fr-FR" dirty="0"/>
              <a:t>Saisie en 2 étapes</a:t>
            </a:r>
          </a:p>
          <a:p>
            <a:pPr marL="342900" lvl="2" indent="-342900">
              <a:buFont typeface="+mj-lt"/>
              <a:buAutoNum type="arabicPeriod"/>
            </a:pPr>
            <a:r>
              <a:rPr lang="fr-FR" dirty="0" smtClean="0"/>
              <a:t>fiche « Établissement » </a:t>
            </a:r>
            <a:r>
              <a:rPr lang="fr-FR" dirty="0"/>
              <a:t>: compléter et valider</a:t>
            </a:r>
          </a:p>
          <a:p>
            <a:pPr marL="540000" lvl="1"/>
            <a:r>
              <a:rPr lang="fr-FR" dirty="0" smtClean="0"/>
              <a:t>Une </a:t>
            </a:r>
            <a:r>
              <a:rPr lang="fr-FR" dirty="0"/>
              <a:t>fois complétée dans l’application informatique, donnera accès au module de saisie des fiches « patient </a:t>
            </a:r>
            <a:r>
              <a:rPr lang="fr-FR" dirty="0" smtClean="0"/>
              <a:t>»</a:t>
            </a:r>
            <a:endParaRPr lang="fr-FR" dirty="0"/>
          </a:p>
          <a:p>
            <a:pPr marL="342900" lvl="2" indent="-342900">
              <a:spcBef>
                <a:spcPts val="1200"/>
              </a:spcBef>
              <a:buFont typeface="+mj-lt"/>
              <a:buAutoNum type="arabicPeriod" startAt="2"/>
            </a:pPr>
            <a:r>
              <a:rPr lang="fr-FR" dirty="0" smtClean="0"/>
              <a:t>fiches « Patient » </a:t>
            </a:r>
            <a:r>
              <a:rPr lang="fr-FR" dirty="0"/>
              <a:t>: saisir</a:t>
            </a:r>
          </a:p>
          <a:p>
            <a:pPr marL="742950" lvl="1" indent="-285750"/>
            <a:r>
              <a:rPr lang="fr-FR" b="1" dirty="0">
                <a:solidFill>
                  <a:schemeClr val="tx2"/>
                </a:solidFill>
                <a:ea typeface="Arial" charset="0"/>
              </a:rPr>
              <a:t>	!	Les fiches doivent être complètes sur l’ensemble des </a:t>
            </a:r>
            <a:r>
              <a:rPr lang="fr-FR" b="1" u="sng" dirty="0">
                <a:solidFill>
                  <a:schemeClr val="tx2"/>
                </a:solidFill>
                <a:ea typeface="Arial" charset="0"/>
              </a:rPr>
              <a:t>données obligatoires</a:t>
            </a:r>
          </a:p>
          <a:p>
            <a:pPr marL="742950" lvl="1" indent="-285750"/>
            <a:r>
              <a:rPr lang="fr-FR" b="1" dirty="0">
                <a:solidFill>
                  <a:schemeClr val="tx2"/>
                </a:solidFill>
                <a:ea typeface="Arial" charset="0"/>
              </a:rPr>
              <a:t>	!	Toute valeur manquante sera </a:t>
            </a:r>
            <a:r>
              <a:rPr lang="fr-FR" b="1" u="sng" dirty="0">
                <a:solidFill>
                  <a:schemeClr val="tx2"/>
                </a:solidFill>
                <a:ea typeface="Arial" charset="0"/>
              </a:rPr>
              <a:t>bloquante</a:t>
            </a:r>
            <a:r>
              <a:rPr lang="fr-FR" b="1" dirty="0">
                <a:solidFill>
                  <a:schemeClr val="tx2"/>
                </a:solidFill>
                <a:ea typeface="Arial" charset="0"/>
              </a:rPr>
              <a:t> lors de la saisie</a:t>
            </a:r>
          </a:p>
          <a:p>
            <a:pPr marL="742950" lvl="1" indent="-285750"/>
            <a:r>
              <a:rPr lang="fr-FR" b="1" dirty="0">
                <a:solidFill>
                  <a:schemeClr val="tx2"/>
                </a:solidFill>
                <a:ea typeface="Arial" charset="0"/>
              </a:rPr>
              <a:t>     !	</a:t>
            </a:r>
            <a:r>
              <a:rPr lang="fr-FR" b="1" u="sng" dirty="0">
                <a:solidFill>
                  <a:schemeClr val="tx2"/>
                </a:solidFill>
                <a:ea typeface="Arial" charset="0"/>
              </a:rPr>
              <a:t>Contrôle à la saisie</a:t>
            </a:r>
            <a:r>
              <a:rPr lang="fr-FR" b="1" dirty="0">
                <a:solidFill>
                  <a:schemeClr val="tx2"/>
                </a:solidFill>
                <a:ea typeface="Arial" charset="0"/>
              </a:rPr>
              <a:t> afin d’éviter une erreur de saisie</a:t>
            </a:r>
            <a:r>
              <a:rPr lang="fr-FR" b="1" dirty="0">
                <a:solidFill>
                  <a:schemeClr val="tx2"/>
                </a:solidFill>
                <a:ea typeface="Arial" charset="0"/>
                <a:sym typeface="Wingdings" panose="05000000000000000000" pitchFamily="2" charset="2"/>
              </a:rPr>
              <a:t> </a:t>
            </a:r>
            <a:endParaRPr lang="fr-FR" b="1" dirty="0" smtClean="0">
              <a:solidFill>
                <a:schemeClr val="tx2"/>
              </a:solidFill>
              <a:ea typeface="Arial" charset="0"/>
              <a:sym typeface="Wingdings" panose="05000000000000000000" pitchFamily="2" charset="2"/>
            </a:endParaRPr>
          </a:p>
          <a:p>
            <a:pPr marL="900000" lvl="1"/>
            <a:r>
              <a:rPr lang="fr-FR" i="1" dirty="0">
                <a:sym typeface="Wingdings" panose="05000000000000000000" pitchFamily="2" charset="2"/>
              </a:rPr>
              <a:t>cf. </a:t>
            </a:r>
            <a:r>
              <a:rPr lang="fr-FR" dirty="0"/>
              <a:t>modalité de mise en œuvre des contrôles : à l’enregistrement des fiches ; à l’exécution du contrôle des fiches ; à l’envoi des données au </a:t>
            </a:r>
            <a:r>
              <a:rPr lang="fr-FR" dirty="0" err="1" smtClean="0"/>
              <a:t>CClin</a:t>
            </a:r>
            <a:endParaRPr lang="fr-FR" sz="1000" dirty="0">
              <a:solidFill>
                <a:srgbClr val="0000FF"/>
              </a:solidFill>
            </a:endParaRPr>
          </a:p>
          <a:p>
            <a:r>
              <a:rPr lang="fr-FR" dirty="0"/>
              <a:t>Transmission des données</a:t>
            </a:r>
          </a:p>
          <a:p>
            <a:r>
              <a:rPr lang="fr-FR" dirty="0"/>
              <a:t>Contrôle des données nationales (</a:t>
            </a:r>
            <a:r>
              <a:rPr lang="fr-FR" dirty="0" err="1" smtClean="0"/>
              <a:t>CClin</a:t>
            </a:r>
            <a:r>
              <a:rPr lang="fr-FR" dirty="0" smtClean="0"/>
              <a:t> </a:t>
            </a:r>
            <a:r>
              <a:rPr lang="fr-FR" dirty="0"/>
              <a:t>Ouest + </a:t>
            </a:r>
            <a:r>
              <a:rPr lang="fr-FR" dirty="0" err="1"/>
              <a:t>SPFrance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87624" y="4221088"/>
            <a:ext cx="7776864" cy="158417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Étude </a:t>
            </a:r>
            <a:r>
              <a:rPr lang="fr-FR" dirty="0"/>
              <a:t>de </a:t>
            </a:r>
            <a:r>
              <a:rPr lang="fr-FR" dirty="0" smtClean="0"/>
              <a:t>validation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l’enquête </a:t>
            </a:r>
            <a:r>
              <a:rPr lang="fr-FR" dirty="0" smtClean="0"/>
              <a:t>européenne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u="sng" dirty="0"/>
              <a:t>Rendue obligatoire</a:t>
            </a:r>
            <a:r>
              <a:rPr lang="fr-FR" dirty="0"/>
              <a:t> en 2017 par l’</a:t>
            </a:r>
            <a:r>
              <a:rPr lang="fr-FR" dirty="0" err="1"/>
              <a:t>ECDC</a:t>
            </a:r>
            <a:endParaRPr lang="fr-FR" dirty="0"/>
          </a:p>
          <a:p>
            <a:pPr>
              <a:spcBef>
                <a:spcPts val="1800"/>
              </a:spcBef>
            </a:pPr>
            <a:r>
              <a:rPr lang="fr-FR" dirty="0" smtClean="0"/>
              <a:t>Objectif :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Assurer </a:t>
            </a:r>
            <a:r>
              <a:rPr lang="fr-FR" dirty="0"/>
              <a:t>la robustesse des comparaisons inter-pays</a:t>
            </a:r>
          </a:p>
          <a:p>
            <a:pPr>
              <a:spcBef>
                <a:spcPts val="1800"/>
              </a:spcBef>
            </a:pPr>
            <a:r>
              <a:rPr lang="fr-FR" dirty="0"/>
              <a:t>Méthode :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Mise en œuvre dans un échantillon de 5 établissements parmi ceux de l’échantillon européen (n=50)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Au </a:t>
            </a:r>
            <a:r>
              <a:rPr lang="fr-FR" dirty="0"/>
              <a:t>minimum 50 patients par ES seront inclus </a:t>
            </a:r>
            <a:r>
              <a:rPr lang="fr-FR" dirty="0">
                <a:sym typeface="Wingdings" panose="05000000000000000000" pitchFamily="2" charset="2"/>
              </a:rPr>
              <a:t> 250 patients minimum pour l’étude de validation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Double recueil des données réalisé par des enquêteurs extérieurs réalisé le même jour que ENP 2017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Liste </a:t>
            </a:r>
            <a:r>
              <a:rPr lang="fr-FR" dirty="0"/>
              <a:t>des variables à recueillir pour </a:t>
            </a:r>
            <a:r>
              <a:rPr lang="fr-FR" dirty="0" smtClean="0"/>
              <a:t>l’étude </a:t>
            </a:r>
            <a:r>
              <a:rPr lang="fr-FR" dirty="0"/>
              <a:t>de validation fait l’objet d’un questionnaire spécifique indépendant</a:t>
            </a:r>
          </a:p>
          <a:p>
            <a:pPr>
              <a:spcBef>
                <a:spcPts val="1800"/>
              </a:spcBef>
            </a:pPr>
            <a:r>
              <a:rPr lang="fr-FR" dirty="0"/>
              <a:t>Les enquêteurs : Binôme </a:t>
            </a:r>
            <a:r>
              <a:rPr lang="fr-FR" dirty="0" err="1"/>
              <a:t>SpFrance</a:t>
            </a:r>
            <a:r>
              <a:rPr lang="fr-FR" dirty="0"/>
              <a:t> + </a:t>
            </a:r>
            <a:r>
              <a:rPr lang="fr-FR" dirty="0" err="1" smtClean="0"/>
              <a:t>CCLin</a:t>
            </a:r>
            <a:r>
              <a:rPr lang="fr-FR" dirty="0" smtClean="0"/>
              <a:t>/</a:t>
            </a:r>
            <a:r>
              <a:rPr lang="fr-FR" dirty="0" err="1" smtClean="0"/>
              <a:t>Arlin</a:t>
            </a:r>
            <a:endParaRPr lang="fr-FR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57313" y="1534100"/>
            <a:ext cx="6732750" cy="4781494"/>
            <a:chOff x="1475656" y="692696"/>
            <a:chExt cx="4608512" cy="3875242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1475656" y="692696"/>
              <a:ext cx="4608512" cy="302433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79712" y="708945"/>
              <a:ext cx="3672408" cy="473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latin typeface="+mn-lt"/>
                </a:rPr>
                <a:t>Ensemble des établissement de santé (ES) français  </a:t>
              </a:r>
              <a:r>
                <a:rPr lang="fr-FR" sz="1600" b="1" dirty="0" smtClean="0">
                  <a:latin typeface="+mn-lt"/>
                </a:rPr>
                <a:t>(n=2 969) </a:t>
              </a:r>
              <a:r>
                <a:rPr lang="fr-FR" sz="1600" i="1" dirty="0" smtClean="0">
                  <a:latin typeface="+mn-lt"/>
                </a:rPr>
                <a:t>base de sondage</a:t>
              </a:r>
              <a:endParaRPr lang="fr-FR" sz="1600" i="1" dirty="0">
                <a:latin typeface="+mn-lt"/>
              </a:endParaRP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1608939" y="1543148"/>
              <a:ext cx="3096344" cy="20162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9711" y="1527594"/>
              <a:ext cx="2483538" cy="473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latin typeface="+mn-lt"/>
                </a:rPr>
                <a:t>Échantillon d’ES de l’enquête nationale/régionale </a:t>
              </a:r>
              <a:r>
                <a:rPr lang="fr-FR" sz="1600" b="1" dirty="0" smtClean="0">
                  <a:latin typeface="+mn-lt"/>
                </a:rPr>
                <a:t>(n=450) </a:t>
              </a:r>
              <a:endParaRPr lang="fr-FR" sz="1600" b="1" dirty="0">
                <a:latin typeface="+mn-lt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907688" y="2420888"/>
              <a:ext cx="1399964" cy="85990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7688" y="2427759"/>
              <a:ext cx="1440176" cy="67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latin typeface="+mn-lt"/>
                </a:rPr>
                <a:t>Échantillon d’ES de l’enquête européenne </a:t>
              </a:r>
              <a:r>
                <a:rPr lang="fr-FR" sz="1600" b="1" dirty="0" smtClean="0">
                  <a:latin typeface="+mn-lt"/>
                </a:rPr>
                <a:t>(n=55) </a:t>
              </a:r>
              <a:endParaRPr lang="fr-FR" sz="1600" b="1" dirty="0">
                <a:latin typeface="+mn-lt"/>
              </a:endParaRPr>
            </a:p>
          </p:txBody>
        </p:sp>
        <p:sp>
          <p:nvSpPr>
            <p:cNvPr id="9" name="Flèche courbée vers la gauche 8"/>
            <p:cNvSpPr/>
            <p:nvPr/>
          </p:nvSpPr>
          <p:spPr>
            <a:xfrm>
              <a:off x="2987823" y="3185688"/>
              <a:ext cx="360041" cy="747368"/>
            </a:xfrm>
            <a:prstGeom prst="curvedLef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15360" y="3894443"/>
              <a:ext cx="2515538" cy="67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latin typeface="+mn-lt"/>
                </a:rPr>
                <a:t>Échantillon d’ES de l’enquête de validation de l’échantillon européen </a:t>
              </a:r>
              <a:r>
                <a:rPr lang="fr-FR" sz="1600" b="1" dirty="0" smtClean="0">
                  <a:latin typeface="+mn-lt"/>
                </a:rPr>
                <a:t>(n=5) </a:t>
              </a:r>
              <a:endParaRPr lang="fr-FR" sz="1600" b="1" dirty="0">
                <a:latin typeface="+mn-lt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1773612" y="2032483"/>
              <a:ext cx="2510356" cy="139232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79712" y="2068010"/>
              <a:ext cx="2041970" cy="283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latin typeface="+mn-lt"/>
                </a:rPr>
                <a:t>ES de courts séjours </a:t>
              </a:r>
              <a:r>
                <a:rPr lang="fr-FR" sz="1600" b="1" dirty="0" smtClean="0">
                  <a:latin typeface="+mn-lt"/>
                </a:rPr>
                <a:t>(n=350) </a:t>
              </a:r>
              <a:endParaRPr lang="fr-FR" sz="1600" b="1" dirty="0">
                <a:latin typeface="+mn-lt"/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984776" cy="936104"/>
          </a:xfrm>
        </p:spPr>
        <p:txBody>
          <a:bodyPr/>
          <a:lstStyle/>
          <a:p>
            <a:r>
              <a:rPr lang="fr-FR" dirty="0" smtClean="0"/>
              <a:t>Échantillons d’établissements</a:t>
            </a:r>
            <a:br>
              <a:rPr lang="fr-FR" dirty="0" smtClean="0"/>
            </a:br>
            <a:r>
              <a:rPr lang="fr-FR" dirty="0" smtClean="0"/>
              <a:t>pour </a:t>
            </a:r>
            <a:r>
              <a:rPr lang="fr-FR" dirty="0"/>
              <a:t>l’ENP </a:t>
            </a:r>
            <a:r>
              <a:rPr lang="fr-FR" dirty="0" smtClean="0"/>
              <a:t>2017</a:t>
            </a:r>
            <a:endParaRPr lang="fr-FR" dirty="0"/>
          </a:p>
        </p:txBody>
      </p:sp>
      <p:pic>
        <p:nvPicPr>
          <p:cNvPr id="14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Anonymisation des 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dirty="0" smtClean="0"/>
              <a:t>1 </a:t>
            </a:r>
            <a:r>
              <a:rPr lang="fr-FR" dirty="0"/>
              <a:t>numéro par fiche patient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attribué par </a:t>
            </a:r>
            <a:r>
              <a:rPr lang="fr-FR" dirty="0" smtClean="0"/>
              <a:t>l’application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à reporter à deux endroits sur la fiche patient </a:t>
            </a:r>
            <a:r>
              <a:rPr lang="fr-FR" dirty="0" smtClean="0"/>
              <a:t>: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données patient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talon étiquette</a:t>
            </a:r>
          </a:p>
          <a:p>
            <a:pPr>
              <a:spcBef>
                <a:spcPts val="1800"/>
              </a:spcBef>
            </a:pPr>
            <a:r>
              <a:rPr lang="fr-FR" dirty="0"/>
              <a:t>Talon avec étiquette patient et numéro de fiche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à découper après la saisie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à conserver jusqu’à la destruction des fiches par le coordonnateur en décembre </a:t>
            </a:r>
            <a:r>
              <a:rPr lang="fr-FR" dirty="0" smtClean="0"/>
              <a:t>2017</a:t>
            </a:r>
            <a:endParaRPr lang="fr-FR" sz="1600" dirty="0"/>
          </a:p>
          <a:p>
            <a:pPr>
              <a:spcBef>
                <a:spcPts val="1800"/>
              </a:spcBef>
            </a:pPr>
            <a:r>
              <a:rPr lang="fr-FR" dirty="0"/>
              <a:t>Aucune donnée </a:t>
            </a:r>
            <a:r>
              <a:rPr lang="fr-FR" dirty="0" smtClean="0"/>
              <a:t>directement nominative </a:t>
            </a:r>
            <a:r>
              <a:rPr lang="fr-FR" dirty="0"/>
              <a:t>n’est saisie dans </a:t>
            </a:r>
            <a:r>
              <a:rPr lang="fr-FR" dirty="0" smtClean="0"/>
              <a:t>l’application</a:t>
            </a:r>
            <a:endParaRPr lang="fr-FR" sz="1600" dirty="0"/>
          </a:p>
          <a:p>
            <a:pPr>
              <a:spcBef>
                <a:spcPts val="1800"/>
              </a:spcBef>
            </a:pPr>
            <a:r>
              <a:rPr lang="fr-FR" dirty="0"/>
              <a:t>Déclaration CNIL faite par </a:t>
            </a:r>
            <a:r>
              <a:rPr lang="fr-FR" dirty="0" err="1"/>
              <a:t>SPFrance</a:t>
            </a:r>
            <a:r>
              <a:rPr lang="fr-FR" dirty="0"/>
              <a:t> pour l’ensemble des </a:t>
            </a:r>
            <a:r>
              <a:rPr lang="fr-FR" dirty="0" smtClean="0"/>
              <a:t>ES</a:t>
            </a:r>
            <a:endParaRPr lang="fr-FR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1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Analyse des données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Production </a:t>
            </a:r>
            <a:r>
              <a:rPr lang="fr-FR" dirty="0"/>
              <a:t>de rapports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a</a:t>
            </a:r>
            <a:r>
              <a:rPr lang="fr-FR" dirty="0" smtClean="0"/>
              <a:t>u niveau de l’établissement 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pour </a:t>
            </a:r>
            <a:r>
              <a:rPr lang="fr-FR" dirty="0" smtClean="0">
                <a:latin typeface="Arial" charset="0"/>
                <a:cs typeface="Arial" charset="0"/>
              </a:rPr>
              <a:t>l’ensemble </a:t>
            </a:r>
            <a:r>
              <a:rPr lang="fr-FR" dirty="0">
                <a:latin typeface="Arial" charset="0"/>
                <a:cs typeface="Arial" charset="0"/>
              </a:rPr>
              <a:t>de </a:t>
            </a:r>
            <a:r>
              <a:rPr lang="fr-FR" dirty="0" smtClean="0">
                <a:latin typeface="Arial" charset="0"/>
                <a:cs typeface="Arial" charset="0"/>
              </a:rPr>
              <a:t>l’établissement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par spécialité du patient, service/pôle ou site (au choix)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accessible directement en ligne sur l’application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au niveau national </a:t>
            </a:r>
            <a:r>
              <a:rPr lang="fr-FR" dirty="0"/>
              <a:t>: courant 2018</a:t>
            </a:r>
          </a:p>
          <a:p>
            <a:pPr>
              <a:spcBef>
                <a:spcPts val="2400"/>
              </a:spcBef>
            </a:pPr>
            <a:r>
              <a:rPr lang="fr-FR" dirty="0"/>
              <a:t>Contenu du rapport établissement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description des caractéristiques des patients </a:t>
            </a:r>
            <a:r>
              <a:rPr lang="fr-FR" dirty="0" smtClean="0"/>
              <a:t>inclus : </a:t>
            </a:r>
            <a:r>
              <a:rPr lang="fr-FR" b="0" dirty="0" smtClean="0"/>
              <a:t>âge</a:t>
            </a:r>
            <a:r>
              <a:rPr lang="fr-FR" b="0" dirty="0"/>
              <a:t>, sexe, Mac </a:t>
            </a:r>
            <a:r>
              <a:rPr lang="fr-FR" b="0" dirty="0" err="1"/>
              <a:t>Cabe</a:t>
            </a:r>
            <a:r>
              <a:rPr lang="fr-FR" b="0" dirty="0"/>
              <a:t>, immunodépression, intervention chirurgicale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taux </a:t>
            </a:r>
            <a:r>
              <a:rPr lang="fr-FR" dirty="0" smtClean="0"/>
              <a:t>d’exposition </a:t>
            </a:r>
            <a:r>
              <a:rPr lang="fr-FR" dirty="0"/>
              <a:t>aux dispositifs invasifs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taux de prescription des anti-infectieux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taux </a:t>
            </a:r>
            <a:r>
              <a:rPr lang="fr-FR" dirty="0" smtClean="0"/>
              <a:t>d’infections </a:t>
            </a:r>
            <a:r>
              <a:rPr lang="fr-FR" dirty="0"/>
              <a:t>nosocomiales le jour de </a:t>
            </a:r>
            <a:r>
              <a:rPr lang="fr-FR" dirty="0" smtClean="0"/>
              <a:t>l’enquête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description des caractéristiques des infections </a:t>
            </a:r>
            <a:r>
              <a:rPr lang="fr-FR" dirty="0" smtClean="0"/>
              <a:t>nosocomiales : </a:t>
            </a:r>
            <a:r>
              <a:rPr lang="fr-FR" b="0" dirty="0" smtClean="0"/>
              <a:t>site </a:t>
            </a:r>
            <a:r>
              <a:rPr lang="fr-FR" b="0" dirty="0"/>
              <a:t>anatomique, micro-organismes identifiés, résistance aux </a:t>
            </a:r>
            <a:r>
              <a:rPr lang="fr-FR" b="0" dirty="0" smtClean="0"/>
              <a:t>antibiotiques</a:t>
            </a:r>
            <a:endParaRPr lang="fr-FR" b="0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9512" y="3428998"/>
            <a:ext cx="8568952" cy="1296145"/>
          </a:xfrm>
        </p:spPr>
        <p:txBody>
          <a:bodyPr/>
          <a:lstStyle/>
          <a:p>
            <a:r>
              <a:rPr lang="fr-FR" dirty="0"/>
              <a:t>Définitions </a:t>
            </a:r>
            <a:r>
              <a:rPr lang="fr-FR" dirty="0" smtClean="0"/>
              <a:t>des</a:t>
            </a:r>
            <a:br>
              <a:rPr lang="fr-FR" dirty="0" smtClean="0"/>
            </a:br>
            <a:r>
              <a:rPr lang="fr-FR" dirty="0" smtClean="0"/>
              <a:t>Infections nosocomiales (IN)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2017 : PARTIE 3</a:t>
            </a:r>
          </a:p>
        </p:txBody>
      </p:sp>
      <p:pic>
        <p:nvPicPr>
          <p:cNvPr id="4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Identification des </a:t>
            </a:r>
            <a:r>
              <a:rPr lang="fr-FR" dirty="0" smtClean="0">
                <a:latin typeface="Arial" charset="0"/>
                <a:cs typeface="Arial" charset="0"/>
              </a:rPr>
              <a:t>IN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Définition</a:t>
            </a:r>
          </a:p>
          <a:p>
            <a:pPr lvl="2">
              <a:spcBef>
                <a:spcPts val="600"/>
              </a:spcBef>
            </a:pPr>
            <a:r>
              <a:rPr lang="fr-FR" u="sng" dirty="0" smtClean="0"/>
              <a:t>Infection </a:t>
            </a:r>
            <a:r>
              <a:rPr lang="fr-FR" u="sng" dirty="0"/>
              <a:t>contractée dans un </a:t>
            </a:r>
            <a:r>
              <a:rPr lang="fr-FR" u="sng" dirty="0" smtClean="0"/>
              <a:t>établissement </a:t>
            </a:r>
            <a:r>
              <a:rPr lang="fr-FR" u="sng" dirty="0"/>
              <a:t>et ni présente, ni en incubation au début de la prise en charge </a:t>
            </a:r>
            <a:r>
              <a:rPr lang="fr-FR" u="sng" dirty="0" smtClean="0"/>
              <a:t>d’un </a:t>
            </a:r>
            <a:r>
              <a:rPr lang="fr-FR" u="sng" dirty="0"/>
              <a:t>patient</a:t>
            </a:r>
          </a:p>
          <a:p>
            <a:pPr marL="360000" lvl="2" indent="0">
              <a:spcBef>
                <a:spcPts val="600"/>
              </a:spcBef>
              <a:buClrTx/>
              <a:buNone/>
            </a:pPr>
            <a:r>
              <a:rPr lang="fr-FR" b="0" i="1" dirty="0"/>
              <a:t>Référence : surveiller et prévenir les </a:t>
            </a:r>
            <a:r>
              <a:rPr lang="fr-FR" b="0" i="1" dirty="0" err="1"/>
              <a:t>IAS</a:t>
            </a:r>
            <a:r>
              <a:rPr lang="fr-FR" b="0" i="1" dirty="0"/>
              <a:t>, 2010 + définitions européennes + nouvelles définition françaises</a:t>
            </a:r>
          </a:p>
          <a:p>
            <a:pPr>
              <a:spcBef>
                <a:spcPts val="2400"/>
              </a:spcBef>
            </a:pPr>
            <a:r>
              <a:rPr lang="fr-FR" dirty="0"/>
              <a:t>Délai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supérieur à la période </a:t>
            </a:r>
            <a:r>
              <a:rPr lang="fr-FR" dirty="0" smtClean="0"/>
              <a:t>d’incubation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si période </a:t>
            </a:r>
            <a:r>
              <a:rPr lang="fr-FR" dirty="0" smtClean="0"/>
              <a:t>d’incubation </a:t>
            </a:r>
            <a:r>
              <a:rPr lang="fr-FR" dirty="0"/>
              <a:t>inconnue,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premiers signes au moins 48h après </a:t>
            </a:r>
            <a:r>
              <a:rPr lang="fr-FR" dirty="0" smtClean="0"/>
              <a:t>l’admission</a:t>
            </a:r>
            <a:endParaRPr lang="fr-FR" dirty="0"/>
          </a:p>
          <a:p>
            <a:pPr>
              <a:spcBef>
                <a:spcPts val="2400"/>
              </a:spcBef>
            </a:pPr>
            <a:r>
              <a:rPr lang="fr-FR" dirty="0"/>
              <a:t>Cas particulier des ISO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intervention chirurgicale dans les 30 jours précédents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pose </a:t>
            </a:r>
            <a:r>
              <a:rPr lang="fr-FR" dirty="0" smtClean="0"/>
              <a:t>d’un </a:t>
            </a:r>
            <a:r>
              <a:rPr lang="fr-FR" dirty="0"/>
              <a:t>implant ou </a:t>
            </a:r>
            <a:r>
              <a:rPr lang="fr-FR" dirty="0" smtClean="0"/>
              <a:t>d’une </a:t>
            </a:r>
            <a:r>
              <a:rPr lang="fr-FR" dirty="0"/>
              <a:t>prothèse dans les 90 jours </a:t>
            </a:r>
            <a:r>
              <a:rPr lang="fr-FR" dirty="0" smtClean="0"/>
              <a:t>précédents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i="1" dirty="0"/>
              <a:t>définition selon protocole </a:t>
            </a:r>
            <a:r>
              <a:rPr lang="fr-FR" i="1" dirty="0" err="1" smtClean="0"/>
              <a:t>ECDC</a:t>
            </a:r>
            <a:r>
              <a:rPr lang="fr-FR" i="1" dirty="0" smtClean="0"/>
              <a:t>)</a:t>
            </a:r>
            <a:endParaRPr lang="fr-FR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IN à identifier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/>
              <a:t>clinique +/- examens paracliniques (microbiologiques, radiologiques, sérologiques…)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si examens en cours le jour de l</a:t>
            </a:r>
            <a:r>
              <a:rPr lang="ja-JP" altLang="fr-FR" dirty="0"/>
              <a:t>’</a:t>
            </a:r>
            <a:r>
              <a:rPr lang="fr-FR" dirty="0"/>
              <a:t>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attendre les résultats pour confirmer </a:t>
            </a:r>
            <a:r>
              <a:rPr lang="fr-FR" dirty="0" smtClean="0">
                <a:latin typeface="Arial" charset="0"/>
                <a:cs typeface="Arial" charset="0"/>
              </a:rPr>
              <a:t>l’infection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u="sng" dirty="0" smtClean="0">
                <a:latin typeface="Arial" charset="0"/>
                <a:cs typeface="Arial" charset="0"/>
              </a:rPr>
              <a:t>ET</a:t>
            </a:r>
            <a:r>
              <a:rPr lang="fr-FR" dirty="0" smtClean="0">
                <a:latin typeface="Arial" charset="0"/>
                <a:cs typeface="Arial" charset="0"/>
              </a:rPr>
              <a:t> noter </a:t>
            </a:r>
            <a:r>
              <a:rPr lang="fr-FR" dirty="0">
                <a:latin typeface="Arial" charset="0"/>
                <a:cs typeface="Arial" charset="0"/>
              </a:rPr>
              <a:t>« diagnostic différé »</a:t>
            </a:r>
          </a:p>
          <a:p>
            <a:pPr>
              <a:spcBef>
                <a:spcPts val="3000"/>
              </a:spcBef>
            </a:pPr>
            <a:r>
              <a:rPr lang="fr-FR" dirty="0" smtClean="0"/>
              <a:t>IN </a:t>
            </a:r>
            <a:r>
              <a:rPr lang="fr-FR" dirty="0"/>
              <a:t>actives : 2 types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nécessitant un traitement par voie générale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non encore traitées ou en cours de traitement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ne nécessitant pas de traitement antibiotique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mais en cours de </a:t>
            </a:r>
            <a:r>
              <a:rPr lang="fr-FR" dirty="0" smtClean="0">
                <a:latin typeface="Arial" charset="0"/>
                <a:cs typeface="Arial" charset="0"/>
              </a:rPr>
              <a:t>guérison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i="1" dirty="0">
                <a:latin typeface="Arial" charset="0"/>
                <a:cs typeface="Arial" charset="0"/>
              </a:rPr>
              <a:t>E</a:t>
            </a:r>
            <a:r>
              <a:rPr lang="fr-FR" i="1" dirty="0" smtClean="0">
                <a:latin typeface="Arial" charset="0"/>
                <a:cs typeface="Arial" charset="0"/>
              </a:rPr>
              <a:t>xemple </a:t>
            </a:r>
            <a:r>
              <a:rPr lang="fr-FR" i="1" dirty="0">
                <a:latin typeface="Arial" charset="0"/>
                <a:cs typeface="Arial" charset="0"/>
              </a:rPr>
              <a:t>: infection locale sur cathéter, ISO superficielles</a:t>
            </a:r>
            <a:r>
              <a:rPr lang="fr-FR" i="1" dirty="0" smtClean="0">
                <a:latin typeface="Arial" charset="0"/>
                <a:cs typeface="Arial" charset="0"/>
              </a:rPr>
              <a:t>…</a:t>
            </a:r>
            <a:endParaRPr lang="fr-FR" i="1" dirty="0">
              <a:latin typeface="Arial" charset="0"/>
              <a:cs typeface="Arial" charset="0"/>
            </a:endParaRPr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416824" cy="1296145"/>
          </a:xfrm>
        </p:spPr>
        <p:txBody>
          <a:bodyPr/>
          <a:lstStyle/>
          <a:p>
            <a:pPr algn="r"/>
            <a:r>
              <a:rPr lang="fr-FR" dirty="0" smtClean="0"/>
              <a:t>Principe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pPr algn="r"/>
            <a:r>
              <a:rPr lang="fr-FR" dirty="0" smtClean="0"/>
              <a:t>ENP 2017 : PARTIE 1</a:t>
            </a:r>
            <a:endParaRPr lang="fr-FR" dirty="0"/>
          </a:p>
        </p:txBody>
      </p:sp>
      <p:pic>
        <p:nvPicPr>
          <p:cNvPr id="8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Cas particulier des </a:t>
            </a:r>
            <a:r>
              <a:rPr lang="fr-FR" dirty="0" smtClean="0">
                <a:latin typeface="Arial" charset="0"/>
                <a:cs typeface="Arial" charset="0"/>
              </a:rPr>
              <a:t>transferts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/>
              <a:t>importée</a:t>
            </a:r>
          </a:p>
          <a:p>
            <a:pPr lvl="2"/>
            <a:r>
              <a:rPr lang="fr-FR" dirty="0"/>
              <a:t>si patient hospitalisé ailleurs</a:t>
            </a:r>
          </a:p>
          <a:p>
            <a:pPr lvl="2"/>
            <a:r>
              <a:rPr lang="fr-FR" u="sng" dirty="0" smtClean="0"/>
              <a:t>ET</a:t>
            </a:r>
            <a:r>
              <a:rPr lang="fr-FR" dirty="0" smtClean="0"/>
              <a:t> </a:t>
            </a:r>
            <a:r>
              <a:rPr lang="fr-FR" dirty="0"/>
              <a:t>si </a:t>
            </a:r>
            <a:r>
              <a:rPr lang="fr-FR" dirty="0" smtClean="0"/>
              <a:t>IN :</a:t>
            </a:r>
            <a:endParaRPr lang="fr-FR" dirty="0"/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présente à l’admission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ou se déclarant </a:t>
            </a:r>
            <a:r>
              <a:rPr lang="fr-FR" dirty="0" smtClean="0">
                <a:latin typeface="Arial" charset="0"/>
                <a:cs typeface="Arial" charset="0"/>
              </a:rPr>
              <a:t>dans :</a:t>
            </a:r>
            <a:endParaRPr lang="fr-FR" dirty="0">
              <a:latin typeface="Arial" charset="0"/>
              <a:cs typeface="Arial" charset="0"/>
            </a:endParaRPr>
          </a:p>
          <a:p>
            <a:pPr lvl="4"/>
            <a:r>
              <a:rPr lang="fr-FR" dirty="0"/>
              <a:t>les 48 premières heures du séjour</a:t>
            </a:r>
          </a:p>
          <a:p>
            <a:pPr lvl="4"/>
            <a:r>
              <a:rPr lang="fr-FR" dirty="0"/>
              <a:t>les 30 jours suivant une intervention chirurgicale</a:t>
            </a:r>
          </a:p>
          <a:p>
            <a:pPr lvl="4"/>
            <a:r>
              <a:rPr lang="fr-FR" dirty="0"/>
              <a:t>les 90 jours suivant la pose de matériel prothétique</a:t>
            </a:r>
          </a:p>
          <a:p>
            <a:pPr lvl="2">
              <a:spcBef>
                <a:spcPct val="0"/>
              </a:spcBef>
              <a:buFontTx/>
              <a:buChar char="-"/>
            </a:pPr>
            <a:endParaRPr lang="fr-FR" dirty="0">
              <a:latin typeface="Arial" charset="0"/>
              <a:cs typeface="Arial" charset="0"/>
            </a:endParaRPr>
          </a:p>
          <a:p>
            <a:r>
              <a:rPr lang="fr-FR" dirty="0"/>
              <a:t>A quel service/établissement attribuer l’IN ?</a:t>
            </a:r>
          </a:p>
          <a:p>
            <a:pPr lvl="2"/>
            <a:r>
              <a:rPr lang="fr-FR" dirty="0"/>
              <a:t>importée d’un autre service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attribuée au service où le patient est hospitalisé le jour de l’enquête</a:t>
            </a:r>
          </a:p>
          <a:p>
            <a:pPr lvl="2"/>
            <a:r>
              <a:rPr lang="fr-FR" dirty="0"/>
              <a:t>importée d’un autre ES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attribuée à l’ES où le patient est hospitalisé le jour de 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mais origine importée </a:t>
            </a:r>
            <a:r>
              <a:rPr lang="fr-FR" dirty="0" smtClean="0">
                <a:latin typeface="Arial" charset="0"/>
                <a:cs typeface="Arial" charset="0"/>
              </a:rPr>
              <a:t>précisée</a:t>
            </a:r>
            <a:endParaRPr lang="fr-FR" dirty="0">
              <a:latin typeface="Arial" charset="0"/>
              <a:cs typeface="Arial" charset="0"/>
            </a:endParaRPr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9512" y="3428998"/>
            <a:ext cx="8568952" cy="1296145"/>
          </a:xfrm>
        </p:spPr>
        <p:txBody>
          <a:bodyPr/>
          <a:lstStyle/>
          <a:p>
            <a:r>
              <a:rPr lang="fr-FR" dirty="0" smtClean="0"/>
              <a:t>Fiches de recueil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417450" cy="486478"/>
          </a:xfrm>
        </p:spPr>
        <p:txBody>
          <a:bodyPr/>
          <a:lstStyle/>
          <a:p>
            <a:r>
              <a:rPr lang="fr-FR" dirty="0"/>
              <a:t>ENP 2017 : PARTIE </a:t>
            </a:r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4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3" y="1412776"/>
            <a:ext cx="3326556" cy="2304256"/>
          </a:xfr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Fiche </a:t>
            </a:r>
            <a:r>
              <a:rPr lang="fr-FR" sz="18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établissement</a:t>
            </a:r>
            <a:br>
              <a:rPr lang="fr-FR" sz="18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Présentation générale :</a:t>
            </a:r>
            <a:b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 rubriques</a:t>
            </a:r>
            <a:b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fr-FR" sz="1800" u="sng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c.daniau\Desktop\NOA\ENP\ENP 2017\Fiche 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0" y="0"/>
            <a:ext cx="453906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0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6" y="863230"/>
            <a:ext cx="2301864" cy="3320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20" y="4300356"/>
            <a:ext cx="72199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0088" y="1088951"/>
            <a:ext cx="2317750" cy="6484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31870" y="4182658"/>
            <a:ext cx="7318468" cy="22322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42530" y="4307773"/>
            <a:ext cx="2369630" cy="339292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3354834" y="1438290"/>
            <a:ext cx="5674041" cy="23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Les données concernant les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données administratives 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de l’établissement sont pré-remplies par l’application</a:t>
            </a: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2"/>
                </a:solidFill>
                <a:ea typeface="+mn-ea"/>
              </a:rPr>
              <a:t>Elles </a:t>
            </a:r>
            <a:r>
              <a:rPr lang="fr-FR" sz="1600" dirty="0">
                <a:solidFill>
                  <a:schemeClr val="tx2"/>
                </a:solidFill>
                <a:ea typeface="+mn-ea"/>
              </a:rPr>
              <a:t>sont à vérifier au moment de la </a:t>
            </a:r>
            <a:r>
              <a:rPr lang="fr-FR" sz="1600" dirty="0" smtClean="0">
                <a:solidFill>
                  <a:schemeClr val="tx2"/>
                </a:solidFill>
                <a:ea typeface="+mn-ea"/>
              </a:rPr>
              <a:t>saisie</a:t>
            </a:r>
            <a:endParaRPr lang="fr-FR" sz="1600" dirty="0">
              <a:solidFill>
                <a:schemeClr val="tx2"/>
              </a:solidFill>
              <a:ea typeface="+mn-ea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Par rapport à 2012 :</a:t>
            </a: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ea typeface="+mn-ea"/>
              </a:rPr>
              <a:t>Variables supprimées : Région ; Interrégion</a:t>
            </a: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ea typeface="+mn-ea"/>
              </a:rPr>
              <a:t>Variables ajoutées : Nom de l’établissement ; Nom de la commune de l’ES ; Code postal de la commune de l’ES ; Code </a:t>
            </a:r>
            <a:r>
              <a:rPr lang="fr-FR" sz="1600" dirty="0" err="1">
                <a:solidFill>
                  <a:schemeClr val="tx2"/>
                </a:solidFill>
                <a:ea typeface="+mn-ea"/>
              </a:rPr>
              <a:t>FINESS</a:t>
            </a:r>
            <a:r>
              <a:rPr lang="fr-FR" sz="1600" dirty="0">
                <a:solidFill>
                  <a:schemeClr val="tx2"/>
                </a:solidFill>
                <a:ea typeface="+mn-ea"/>
              </a:rPr>
              <a:t> juridique de l’ES</a:t>
            </a:r>
          </a:p>
        </p:txBody>
      </p:sp>
      <p:cxnSp>
        <p:nvCxnSpPr>
          <p:cNvPr id="19" name="Connecteur droit avec flèche 18"/>
          <p:cNvCxnSpPr>
            <a:cxnSpLocks noChangeShapeType="1"/>
            <a:stCxn id="11" idx="3"/>
          </p:cNvCxnSpPr>
          <p:nvPr/>
        </p:nvCxnSpPr>
        <p:spPr bwMode="auto">
          <a:xfrm>
            <a:off x="2427838" y="1413198"/>
            <a:ext cx="1136050" cy="276946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Fiche établissement</a:t>
            </a:r>
            <a:endParaRPr lang="fr-FR" dirty="0"/>
          </a:p>
        </p:txBody>
      </p:sp>
      <p:pic>
        <p:nvPicPr>
          <p:cNvPr id="2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.daniau\Desktop\NOA\ENP\ENP 2017\Fiche ES_Rubrique Personnel - Copi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79" y="2936928"/>
            <a:ext cx="4133012" cy="2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6" y="863230"/>
            <a:ext cx="2301864" cy="3320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950" y="1700214"/>
            <a:ext cx="1223690" cy="8231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</p:cNvCxnSpPr>
          <p:nvPr/>
        </p:nvCxnSpPr>
        <p:spPr bwMode="auto">
          <a:xfrm>
            <a:off x="1331640" y="1978433"/>
            <a:ext cx="2273964" cy="114425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3622552" y="2936928"/>
            <a:ext cx="4189808" cy="28325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699792" y="1284991"/>
            <a:ext cx="6192688" cy="12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Pour l’ENP 2017, les données concernant les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effectifs en personnels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de l’établissement seront collectées auprès de 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l’administration</a:t>
            </a:r>
            <a:endParaRPr lang="fr-FR" sz="1600" b="1" dirty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ea typeface="+mn-ea"/>
              </a:rPr>
              <a:t>Ce seront les données actualisées au </a:t>
            </a:r>
            <a:r>
              <a:rPr lang="fr-FR" sz="1600" b="1" u="sng" dirty="0">
                <a:solidFill>
                  <a:schemeClr val="tx2"/>
                </a:solidFill>
                <a:ea typeface="+mn-ea"/>
              </a:rPr>
              <a:t>jour de </a:t>
            </a:r>
            <a:r>
              <a:rPr lang="fr-FR" sz="1600" b="1" u="sng" dirty="0" smtClean="0">
                <a:solidFill>
                  <a:schemeClr val="tx2"/>
                </a:solidFill>
                <a:ea typeface="+mn-ea"/>
              </a:rPr>
              <a:t>l’enquête</a:t>
            </a:r>
            <a:endParaRPr lang="fr-FR" sz="1600" b="1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3223" y="2936928"/>
            <a:ext cx="1512170" cy="371528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4"/>
          <p:cNvSpPr txBox="1">
            <a:spLocks noChangeArrowheads="1"/>
          </p:cNvSpPr>
          <p:nvPr/>
        </p:nvSpPr>
        <p:spPr bwMode="auto">
          <a:xfrm>
            <a:off x="2793699" y="5955953"/>
            <a:ext cx="6228184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ea typeface="+mn-ea"/>
              </a:rPr>
              <a:t>Possibilité de saisir jusqu’à </a:t>
            </a:r>
            <a:r>
              <a:rPr lang="fr-FR" sz="1600" b="1" dirty="0">
                <a:solidFill>
                  <a:schemeClr val="tx2"/>
                </a:solidFill>
                <a:ea typeface="+mn-ea"/>
              </a:rPr>
              <a:t>2 décimales</a:t>
            </a:r>
            <a:r>
              <a:rPr lang="fr-FR" sz="1600" dirty="0">
                <a:solidFill>
                  <a:schemeClr val="tx2"/>
                </a:solidFill>
                <a:ea typeface="+mn-ea"/>
              </a:rPr>
              <a:t> (exemple : 1,25 </a:t>
            </a:r>
            <a:r>
              <a:rPr lang="fr-FR" sz="1600" dirty="0" err="1">
                <a:solidFill>
                  <a:schemeClr val="tx2"/>
                </a:solidFill>
                <a:ea typeface="+mn-ea"/>
              </a:rPr>
              <a:t>ETP</a:t>
            </a:r>
            <a:r>
              <a:rPr lang="fr-FR" sz="1600" dirty="0">
                <a:solidFill>
                  <a:schemeClr val="tx2"/>
                </a:solidFill>
                <a:ea typeface="+mn-ea"/>
              </a:rPr>
              <a:t>)</a:t>
            </a:r>
          </a:p>
        </p:txBody>
      </p:sp>
      <p:sp>
        <p:nvSpPr>
          <p:cNvPr id="14" name="AutoShape 136"/>
          <p:cNvSpPr>
            <a:spLocks noChangeArrowheads="1"/>
          </p:cNvSpPr>
          <p:nvPr/>
        </p:nvSpPr>
        <p:spPr bwMode="auto">
          <a:xfrm>
            <a:off x="2459808" y="3223762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rubrique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9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Fiche établissement</a:t>
            </a:r>
            <a:endParaRPr lang="fr-FR" dirty="0"/>
          </a:p>
        </p:txBody>
      </p:sp>
      <p:pic>
        <p:nvPicPr>
          <p:cNvPr id="20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0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3838130" y="5655277"/>
            <a:ext cx="2365101" cy="270003"/>
            <a:chOff x="6476245" y="5220572"/>
            <a:chExt cx="1903553" cy="221590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476245" y="5442162"/>
              <a:ext cx="782305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/>
            <p:cNvGrpSpPr/>
            <p:nvPr/>
          </p:nvGrpSpPr>
          <p:grpSpPr>
            <a:xfrm>
              <a:off x="7939124" y="5220572"/>
              <a:ext cx="440674" cy="204338"/>
              <a:chOff x="7939124" y="5220572"/>
              <a:chExt cx="440674" cy="20433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939124" y="5237826"/>
                <a:ext cx="432048" cy="14401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 flipV="1">
                <a:off x="7947750" y="5220574"/>
                <a:ext cx="432048" cy="204336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7939124" y="5220574"/>
                <a:ext cx="432048" cy="204336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6" y="863230"/>
            <a:ext cx="2301864" cy="3320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5688" y="1700213"/>
            <a:ext cx="1150012" cy="14484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</p:cNvCxnSpPr>
          <p:nvPr/>
        </p:nvCxnSpPr>
        <p:spPr bwMode="auto">
          <a:xfrm>
            <a:off x="2430463" y="2205038"/>
            <a:ext cx="989409" cy="98870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5" name="ZoneTexte 4"/>
          <p:cNvSpPr txBox="1">
            <a:spLocks noChangeArrowheads="1"/>
          </p:cNvSpPr>
          <p:nvPr/>
        </p:nvSpPr>
        <p:spPr bwMode="auto">
          <a:xfrm>
            <a:off x="2699792" y="1205502"/>
            <a:ext cx="6192688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Les données concernant la </a:t>
            </a:r>
            <a:r>
              <a:rPr lang="fr-FR" sz="1600" b="1" u="sng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capacité d’accueil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de l’établissement seront collectées auprès de </a:t>
            </a:r>
            <a:r>
              <a:rPr lang="fr-FR" sz="1600" b="1" u="sng" dirty="0" smtClean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l’administration</a:t>
            </a:r>
            <a:endParaRPr lang="fr-FR" sz="1600" b="1" dirty="0">
              <a:solidFill>
                <a:srgbClr val="373739"/>
              </a:solidFill>
              <a:latin typeface="+mn-lt"/>
              <a:ea typeface="+mn-ea"/>
              <a:cs typeface="+mn-cs"/>
            </a:endParaRP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ea typeface="+mn-ea"/>
              </a:rPr>
              <a:t>Ce seront les données actualisées au </a:t>
            </a:r>
            <a:r>
              <a:rPr lang="fr-FR" sz="1600" b="1" u="sng" dirty="0">
                <a:solidFill>
                  <a:schemeClr val="tx2"/>
                </a:solidFill>
                <a:ea typeface="+mn-ea"/>
              </a:rPr>
              <a:t>jour de </a:t>
            </a:r>
            <a:r>
              <a:rPr lang="fr-FR" sz="1600" b="1" u="sng" dirty="0" smtClean="0">
                <a:solidFill>
                  <a:schemeClr val="tx2"/>
                </a:solidFill>
                <a:ea typeface="+mn-ea"/>
              </a:rPr>
              <a:t>l’enquête</a:t>
            </a:r>
            <a:endParaRPr lang="fr-FR" sz="1600" b="1" u="sng" dirty="0">
              <a:solidFill>
                <a:schemeClr val="tx2"/>
              </a:solidFill>
              <a:ea typeface="+mn-ea"/>
            </a:endParaRP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ea typeface="+mn-ea"/>
              </a:rPr>
              <a:t>Les </a:t>
            </a:r>
            <a:r>
              <a:rPr lang="fr-FR" sz="1600" b="1" dirty="0">
                <a:solidFill>
                  <a:schemeClr val="tx2"/>
                </a:solidFill>
                <a:ea typeface="+mn-ea"/>
              </a:rPr>
              <a:t>données ne sont pas pré-remplies dans </a:t>
            </a:r>
            <a:r>
              <a:rPr lang="fr-FR" sz="1600" b="1" dirty="0" smtClean="0">
                <a:solidFill>
                  <a:schemeClr val="tx2"/>
                </a:solidFill>
                <a:ea typeface="+mn-ea"/>
              </a:rPr>
              <a:t>l’application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Fiche établissement</a:t>
            </a:r>
            <a:endParaRPr lang="fr-FR" dirty="0"/>
          </a:p>
        </p:txBody>
      </p:sp>
      <p:pic>
        <p:nvPicPr>
          <p:cNvPr id="1026" name="Picture 2" descr="C:\Users\c.daniau\Desktop\NOA\ENP\ENP 2017\Fiche ES_Rubrique Accuei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45" y="2543794"/>
            <a:ext cx="3181696" cy="41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19872" y="2556370"/>
            <a:ext cx="3181696" cy="41351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765320" y="2532222"/>
            <a:ext cx="1332191" cy="339292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daniau\Desktop\NOA\ENP\ENP 2017\Fiche ES_Rubrique Statistiqu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565400"/>
            <a:ext cx="4320480" cy="24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6" y="863230"/>
            <a:ext cx="2301864" cy="3320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950" y="2457450"/>
            <a:ext cx="1167738" cy="691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>
            <a:cxnSpLocks noChangeShapeType="1"/>
          </p:cNvCxnSpPr>
          <p:nvPr/>
        </p:nvCxnSpPr>
        <p:spPr bwMode="auto">
          <a:xfrm>
            <a:off x="1275688" y="2585787"/>
            <a:ext cx="2504050" cy="51639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3923928" y="2565400"/>
            <a:ext cx="4320480" cy="2663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940152" y="2565400"/>
            <a:ext cx="1008112" cy="36004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43808" y="1287899"/>
            <a:ext cx="525658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</a:rPr>
              <a:t>Les </a:t>
            </a:r>
            <a:r>
              <a:rPr lang="fr-FR" sz="1600" b="1" u="sng" dirty="0">
                <a:solidFill>
                  <a:srgbClr val="373739"/>
                </a:solidFill>
              </a:rPr>
              <a:t>statistiques annuelles</a:t>
            </a:r>
            <a:r>
              <a:rPr lang="fr-FR" sz="1600" b="1" dirty="0">
                <a:solidFill>
                  <a:srgbClr val="373739"/>
                </a:solidFill>
              </a:rPr>
              <a:t>, les données à recueillir auprès de </a:t>
            </a:r>
            <a:r>
              <a:rPr lang="fr-FR" sz="1600" b="1" u="sng" dirty="0">
                <a:solidFill>
                  <a:srgbClr val="373739"/>
                </a:solidFill>
              </a:rPr>
              <a:t>l’administration</a:t>
            </a:r>
          </a:p>
          <a:p>
            <a:pPr marL="357750" lvl="3" indent="-2857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 charset="0"/>
                <a:cs typeface="Arial" charset="0"/>
              </a:rPr>
              <a:t>Ce seront les données au </a:t>
            </a:r>
            <a:r>
              <a:rPr lang="fr-FR" sz="1600" b="1" u="sng" dirty="0">
                <a:solidFill>
                  <a:schemeClr val="tx2"/>
                </a:solidFill>
                <a:latin typeface="Arial" charset="0"/>
                <a:cs typeface="Arial" charset="0"/>
              </a:rPr>
              <a:t>31/12/2016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40000" y="3780000"/>
            <a:ext cx="3744368" cy="873136"/>
          </a:xfrm>
          <a:prstGeom prst="rect">
            <a:avLst/>
          </a:prstGeom>
          <a:noFill/>
          <a:ln w="317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utoShape 136"/>
          <p:cNvSpPr>
            <a:spLocks noChangeArrowheads="1"/>
          </p:cNvSpPr>
          <p:nvPr/>
        </p:nvSpPr>
        <p:spPr bwMode="auto">
          <a:xfrm>
            <a:off x="2699793" y="3709040"/>
            <a:ext cx="1224136" cy="944096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Nouvelles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questions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Fiche établissement</a:t>
            </a:r>
            <a:endParaRPr lang="fr-FR" dirty="0"/>
          </a:p>
        </p:txBody>
      </p:sp>
      <p:pic>
        <p:nvPicPr>
          <p:cNvPr id="17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6" y="863230"/>
            <a:ext cx="2301864" cy="3320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363" y="3103161"/>
            <a:ext cx="2317750" cy="10811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969" name="ZoneTexte 1"/>
          <p:cNvSpPr txBox="1">
            <a:spLocks noChangeArrowheads="1"/>
          </p:cNvSpPr>
          <p:nvPr/>
        </p:nvSpPr>
        <p:spPr bwMode="auto">
          <a:xfrm>
            <a:off x="2699793" y="1196752"/>
            <a:ext cx="604257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4 questions du protocole européen</a:t>
            </a: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Elles portent sur :</a:t>
            </a: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ea typeface="+mn-ea"/>
              </a:rPr>
              <a:t>les bonnes pratiques de l’usage des ATB</a:t>
            </a:r>
          </a:p>
          <a:p>
            <a:pPr marL="357750" lvl="3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ea typeface="+mn-ea"/>
              </a:rPr>
              <a:t>les actions mises en œuvre pour la prévention et le contrôle des </a:t>
            </a:r>
            <a:r>
              <a:rPr lang="fr-FR" sz="1600" dirty="0" err="1" smtClean="0">
                <a:solidFill>
                  <a:schemeClr val="tx2"/>
                </a:solidFill>
                <a:ea typeface="+mn-ea"/>
              </a:rPr>
              <a:t>IAS</a:t>
            </a:r>
            <a:endParaRPr lang="fr-FR" sz="1600" dirty="0" smtClean="0">
              <a:solidFill>
                <a:schemeClr val="tx2"/>
              </a:solidFill>
              <a:ea typeface="+mn-ea"/>
            </a:endParaRPr>
          </a:p>
          <a:p>
            <a:pPr marL="144000" lvl="2" indent="-14400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Informations obtenues auprès de l’</a:t>
            </a:r>
            <a:r>
              <a:rPr lang="fr-FR" sz="1600" b="1" dirty="0" err="1">
                <a:solidFill>
                  <a:srgbClr val="373739"/>
                </a:solidFill>
                <a:latin typeface="+mn-lt"/>
                <a:ea typeface="+mn-ea"/>
                <a:cs typeface="+mn-cs"/>
              </a:rPr>
              <a:t>EOH</a:t>
            </a:r>
            <a:r>
              <a:rPr lang="fr-FR" sz="1600" b="1" dirty="0">
                <a:solidFill>
                  <a:srgbClr val="373739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10" name="Connecteur droit avec flèche 9"/>
          <p:cNvCxnSpPr>
            <a:cxnSpLocks noChangeShapeType="1"/>
            <a:endCxn id="8" idx="1"/>
          </p:cNvCxnSpPr>
          <p:nvPr/>
        </p:nvCxnSpPr>
        <p:spPr bwMode="auto">
          <a:xfrm>
            <a:off x="1124242" y="4184298"/>
            <a:ext cx="728271" cy="85351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136"/>
          <p:cNvSpPr>
            <a:spLocks noChangeArrowheads="1"/>
          </p:cNvSpPr>
          <p:nvPr/>
        </p:nvSpPr>
        <p:spPr bwMode="auto">
          <a:xfrm>
            <a:off x="395536" y="4428680"/>
            <a:ext cx="1152799" cy="880960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Nouvelle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rubrique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4" name="Titre 19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Fiche établissement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852513" y="3262253"/>
            <a:ext cx="7084892" cy="3551123"/>
            <a:chOff x="1852512" y="3246593"/>
            <a:chExt cx="7183984" cy="3567181"/>
          </a:xfrm>
        </p:grpSpPr>
        <p:sp>
          <p:nvSpPr>
            <p:cNvPr id="8" name="Rectangle 7"/>
            <p:cNvSpPr/>
            <p:nvPr/>
          </p:nvSpPr>
          <p:spPr>
            <a:xfrm>
              <a:off x="1852512" y="3246593"/>
              <a:ext cx="7183984" cy="3567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45" y="3281949"/>
              <a:ext cx="7110971" cy="344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5913069" y="2708920"/>
            <a:ext cx="3024336" cy="1134875"/>
            <a:chOff x="5940152" y="2708920"/>
            <a:chExt cx="3024336" cy="1134875"/>
          </a:xfrm>
        </p:grpSpPr>
        <p:sp>
          <p:nvSpPr>
            <p:cNvPr id="3" name="Ellipse 2"/>
            <p:cNvSpPr/>
            <p:nvPr/>
          </p:nvSpPr>
          <p:spPr>
            <a:xfrm>
              <a:off x="5940152" y="3262252"/>
              <a:ext cx="958538" cy="58154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292235" y="2708920"/>
              <a:ext cx="1672253" cy="369332"/>
            </a:xfrm>
            <a:prstGeom prst="rect">
              <a:avLst/>
            </a:prstGeom>
            <a:ln w="25400">
              <a:solidFill>
                <a:schemeClr val="accent4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/>
                  </a:solidFill>
                </a:rPr>
                <a:t>au 31/12/2016</a:t>
              </a:r>
            </a:p>
          </p:txBody>
        </p:sp>
        <p:cxnSp>
          <p:nvCxnSpPr>
            <p:cNvPr id="14" name="Connecteur droit avec flèche 13"/>
            <p:cNvCxnSpPr>
              <a:cxnSpLocks noChangeShapeType="1"/>
            </p:cNvCxnSpPr>
            <p:nvPr/>
          </p:nvCxnSpPr>
          <p:spPr bwMode="auto">
            <a:xfrm flipH="1">
              <a:off x="6898690" y="3078252"/>
              <a:ext cx="393546" cy="35074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2" y="1484784"/>
            <a:ext cx="3502793" cy="1655762"/>
          </a:xfr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Fiche </a:t>
            </a:r>
            <a:r>
              <a:rPr lang="fr-FR" sz="18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patient</a:t>
            </a:r>
            <a:br>
              <a:rPr lang="fr-FR" sz="18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8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Présentation générale :</a:t>
            </a:r>
            <a:b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 </a:t>
            </a:r>
            <a:r>
              <a:rPr lang="fr-FR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rubriques</a:t>
            </a:r>
            <a:endParaRPr lang="fr-FR" sz="1800" u="sng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c.daniau\Desktop\NOA\ENP\ENP 2017\Fiche Pat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0746"/>
            <a:ext cx="4752528" cy="68787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Fiche </a:t>
            </a:r>
            <a:r>
              <a:rPr lang="fr-FR" dirty="0" smtClean="0"/>
              <a:t>patient :</a:t>
            </a:r>
            <a:r>
              <a:rPr lang="fr-FR" dirty="0"/>
              <a:t/>
            </a:r>
            <a:br>
              <a:rPr lang="fr-FR" dirty="0"/>
            </a:br>
            <a:r>
              <a:rPr lang="fr-FR" b="0" dirty="0"/>
              <a:t>Données établissement et </a:t>
            </a:r>
            <a:r>
              <a:rPr lang="fr-FR" b="0" dirty="0" smtClean="0"/>
              <a:t>service</a:t>
            </a:r>
            <a:endParaRPr lang="fr-FR" b="0" dirty="0"/>
          </a:p>
        </p:txBody>
      </p:sp>
      <p:sp>
        <p:nvSpPr>
          <p:cNvPr id="7" name="AutoShape 39"/>
          <p:cNvSpPr>
            <a:spLocks noChangeAspect="1" noChangeArrowheads="1"/>
          </p:cNvSpPr>
          <p:nvPr/>
        </p:nvSpPr>
        <p:spPr bwMode="auto">
          <a:xfrm>
            <a:off x="468313" y="1557338"/>
            <a:ext cx="83851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6938"/>
            <a:ext cx="7143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3707904" y="2348880"/>
            <a:ext cx="918492" cy="3600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2411760" y="1710978"/>
            <a:ext cx="100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>
                <a:solidFill>
                  <a:schemeClr val="tx2"/>
                </a:solidFill>
              </a:rPr>
              <a:t>Pré-rempli*</a:t>
            </a: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5508104" y="1695837"/>
            <a:ext cx="131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Non obligatoire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2339752" y="2114350"/>
            <a:ext cx="6206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Facile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5569208" y="2097097"/>
            <a:ext cx="1176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b="1" i="1" dirty="0" smtClean="0">
                <a:solidFill>
                  <a:schemeClr val="tx2"/>
                </a:solidFill>
              </a:rPr>
              <a:t>Choisir parmi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48491"/>
              </p:ext>
            </p:extLst>
          </p:nvPr>
        </p:nvGraphicFramePr>
        <p:xfrm>
          <a:off x="611559" y="2732831"/>
          <a:ext cx="7776864" cy="32170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249"/>
                <a:gridCol w="1296144"/>
                <a:gridCol w="4248471"/>
              </a:tblGrid>
              <a:tr h="41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53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>
                    <a:solidFill>
                      <a:srgbClr val="E7E8EE"/>
                    </a:solidFill>
                  </a:tcPr>
                </a:tc>
              </a:tr>
              <a:tr h="41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Médecine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/>
                </a:tc>
              </a:tr>
              <a:tr h="41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Pédiatrie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49" marR="91449" marT="45724" marB="45724" horzOverflow="overflow"/>
                </a:tc>
              </a:tr>
              <a:tr h="695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Chirurgie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Chirurgie pédiatrique / infantile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 stomato ≠ maxillo-faciale</a:t>
                      </a:r>
                    </a:p>
                  </a:txBody>
                  <a:tcPr marL="91449" marR="91449" marT="45724" marB="45724" horzOverflow="overflow"/>
                </a:tc>
              </a:tr>
              <a:tr h="40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Réanimation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Réa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néonat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/ pédiatrique</a:t>
                      </a:r>
                    </a:p>
                  </a:txBody>
                  <a:tcPr marL="91449" marR="91449" marT="45724" marB="45724" horzOverflow="overflow"/>
                </a:tc>
              </a:tr>
              <a:tr h="44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Gynéco/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obst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/mater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Chirugie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gynéco</a:t>
                      </a:r>
                    </a:p>
                  </a:txBody>
                  <a:tcPr marL="91449" marR="91449" marT="45724" marB="45724" horzOverflow="overflow"/>
                </a:tc>
              </a:tr>
              <a:tr h="41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Autres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codes</a:t>
                      </a:r>
                    </a:p>
                  </a:txBody>
                  <a:tcPr marL="91449" marR="9144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SSR / SLD / psy / urgences / brûlés</a:t>
                      </a:r>
                    </a:p>
                  </a:txBody>
                  <a:tcPr marL="91449" marR="91449" marT="45724" marB="45724" horzOverflow="overflow"/>
                </a:tc>
              </a:tr>
            </a:tbl>
          </a:graphicData>
        </a:graphic>
      </p:graphicFrame>
      <p:sp>
        <p:nvSpPr>
          <p:cNvPr id="16" name="Text Box 135"/>
          <p:cNvSpPr txBox="1">
            <a:spLocks noChangeArrowheads="1"/>
          </p:cNvSpPr>
          <p:nvPr/>
        </p:nvSpPr>
        <p:spPr bwMode="auto">
          <a:xfrm>
            <a:off x="7812360" y="4179459"/>
            <a:ext cx="909223" cy="360000"/>
          </a:xfrm>
          <a:prstGeom prst="rect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sz="1200" dirty="0">
                <a:solidFill>
                  <a:schemeClr val="bg1"/>
                </a:solidFill>
              </a:rPr>
              <a:t>Idem 2012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8508" y="2371078"/>
            <a:ext cx="160653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i="1" dirty="0" smtClean="0"/>
              <a:t>(* dans </a:t>
            </a:r>
            <a:r>
              <a:rPr lang="fr-FR" sz="1200" i="1" dirty="0"/>
              <a:t>l</a:t>
            </a:r>
            <a:r>
              <a:rPr lang="ja-JP" altLang="fr-FR" sz="1200" i="1" dirty="0"/>
              <a:t>’</a:t>
            </a:r>
            <a:r>
              <a:rPr lang="fr-FR" sz="1200" i="1" dirty="0" smtClean="0"/>
              <a:t>application)</a:t>
            </a:r>
            <a:endParaRPr lang="fr-FR" sz="1200" i="1" dirty="0"/>
          </a:p>
        </p:txBody>
      </p:sp>
      <p:pic>
        <p:nvPicPr>
          <p:cNvPr id="19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2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Notion </a:t>
            </a:r>
            <a:r>
              <a:rPr lang="fr-FR" dirty="0">
                <a:latin typeface="Arial" charset="0"/>
                <a:cs typeface="Arial" charset="0"/>
              </a:rPr>
              <a:t>de </a:t>
            </a:r>
            <a:r>
              <a:rPr lang="fr-FR" dirty="0" smtClean="0">
                <a:latin typeface="Arial" charset="0"/>
                <a:cs typeface="Arial" charset="0"/>
              </a:rPr>
              <a:t>prévalence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 smtClean="0"/>
              <a:t>Prévalence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des infections nosocomiales (IN) : proportion d</a:t>
            </a:r>
            <a:r>
              <a:rPr lang="ja-JP" altLang="fr-FR" dirty="0">
                <a:latin typeface="Arial" charset="0"/>
                <a:cs typeface="Arial" charset="0"/>
              </a:rPr>
              <a:t>’</a:t>
            </a:r>
            <a:r>
              <a:rPr lang="fr-FR" dirty="0">
                <a:latin typeface="Arial" charset="0"/>
                <a:cs typeface="Arial" charset="0"/>
              </a:rPr>
              <a:t>IN parmi les patients hospitalisés un jour donné (ou sur une courte </a:t>
            </a:r>
            <a:r>
              <a:rPr lang="fr-FR" dirty="0" smtClean="0">
                <a:latin typeface="Arial" charset="0"/>
                <a:cs typeface="Arial" charset="0"/>
              </a:rPr>
              <a:t>période)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des patients présentant une IN : proportion de patients infectés un jour donné (ou sur une courte </a:t>
            </a:r>
            <a:r>
              <a:rPr lang="fr-FR" dirty="0" smtClean="0">
                <a:latin typeface="Arial" charset="0"/>
                <a:cs typeface="Arial" charset="0"/>
              </a:rPr>
              <a:t>période)</a:t>
            </a:r>
          </a:p>
          <a:p>
            <a:pPr lvl="2"/>
            <a:r>
              <a:rPr lang="fr-FR" dirty="0" smtClean="0">
                <a:latin typeface="Arial" charset="0"/>
                <a:cs typeface="Arial" charset="0"/>
              </a:rPr>
              <a:t>Inclut :</a:t>
            </a:r>
            <a:endParaRPr lang="fr-FR" dirty="0">
              <a:latin typeface="Arial" charset="0"/>
              <a:cs typeface="Arial" charset="0"/>
            </a:endParaRP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les nouveaux cas = déclarant </a:t>
            </a:r>
            <a:r>
              <a:rPr lang="fr-FR" dirty="0" smtClean="0">
                <a:latin typeface="Arial" charset="0"/>
                <a:cs typeface="Arial" charset="0"/>
              </a:rPr>
              <a:t>l’infection </a:t>
            </a:r>
            <a:r>
              <a:rPr lang="fr-FR" dirty="0">
                <a:latin typeface="Arial" charset="0"/>
                <a:cs typeface="Arial" charset="0"/>
              </a:rPr>
              <a:t>le jour de </a:t>
            </a:r>
            <a:r>
              <a:rPr lang="fr-FR" dirty="0" smtClean="0">
                <a:latin typeface="Arial" charset="0"/>
                <a:cs typeface="Arial" charset="0"/>
              </a:rPr>
              <a:t>l’enquête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les anciens cas = encore infectés le jour de l</a:t>
            </a:r>
            <a:r>
              <a:rPr lang="ja-JP" altLang="fr-FR" dirty="0">
                <a:latin typeface="Arial" charset="0"/>
                <a:cs typeface="Arial" charset="0"/>
              </a:rPr>
              <a:t>’</a:t>
            </a:r>
            <a:r>
              <a:rPr lang="fr-FR" dirty="0">
                <a:latin typeface="Arial" charset="0"/>
                <a:cs typeface="Arial" charset="0"/>
              </a:rPr>
              <a:t>enquête (non </a:t>
            </a:r>
            <a:r>
              <a:rPr lang="fr-FR" dirty="0" smtClean="0">
                <a:latin typeface="Arial" charset="0"/>
                <a:cs typeface="Arial" charset="0"/>
              </a:rPr>
              <a:t>guéris)</a:t>
            </a:r>
            <a:endParaRPr lang="fr-FR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dirty="0" smtClean="0"/>
              <a:t>Informations </a:t>
            </a:r>
            <a:r>
              <a:rPr lang="fr-FR" dirty="0"/>
              <a:t>sur exposition (hospitalisation) et maladie (</a:t>
            </a:r>
            <a:r>
              <a:rPr lang="fr-FR" dirty="0" smtClean="0"/>
              <a:t>IN)</a:t>
            </a:r>
          </a:p>
          <a:p>
            <a:pPr marL="0" lvl="2" indent="0">
              <a:buNone/>
            </a:pPr>
            <a:r>
              <a:rPr lang="fr-FR" dirty="0" smtClean="0">
                <a:latin typeface="Arial" charset="0"/>
                <a:cs typeface="Arial" charset="0"/>
              </a:rPr>
              <a:t>récoltées en </a:t>
            </a:r>
            <a:r>
              <a:rPr lang="fr-FR" dirty="0">
                <a:latin typeface="Arial" charset="0"/>
                <a:cs typeface="Arial" charset="0"/>
              </a:rPr>
              <a:t>même temps dans une population déterminée :"Photographie"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dirty="0"/>
              <a:t>Le taux de prévalence dépend de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la durée de la maladie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la vitesse </a:t>
            </a:r>
            <a:r>
              <a:rPr lang="fr-FR" dirty="0" smtClean="0">
                <a:latin typeface="Arial" charset="0"/>
                <a:cs typeface="Arial" charset="0"/>
              </a:rPr>
              <a:t>d’apparition </a:t>
            </a:r>
            <a:r>
              <a:rPr lang="fr-FR" dirty="0">
                <a:latin typeface="Arial" charset="0"/>
                <a:cs typeface="Arial" charset="0"/>
              </a:rPr>
              <a:t>des nouveaux cas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L’enquête </a:t>
            </a:r>
            <a:r>
              <a:rPr lang="fr-FR" dirty="0"/>
              <a:t>nationale de prévalence (ENP)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recueille des informations sur </a:t>
            </a:r>
            <a:r>
              <a:rPr lang="fr-FR" dirty="0" smtClean="0">
                <a:latin typeface="Arial" charset="0"/>
                <a:cs typeface="Arial" charset="0"/>
              </a:rPr>
              <a:t>l’ensemble </a:t>
            </a:r>
            <a:r>
              <a:rPr lang="fr-FR" dirty="0">
                <a:latin typeface="Arial" charset="0"/>
                <a:cs typeface="Arial" charset="0"/>
              </a:rPr>
              <a:t>des ES français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permet un calcul du taux de prévalence à différents </a:t>
            </a:r>
            <a:r>
              <a:rPr lang="fr-FR" dirty="0" smtClean="0">
                <a:latin typeface="Arial" charset="0"/>
                <a:cs typeface="Arial" charset="0"/>
              </a:rPr>
              <a:t>niveaux :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		local</a:t>
            </a:r>
            <a:r>
              <a:rPr lang="fr-FR" dirty="0">
                <a:latin typeface="Arial" charset="0"/>
                <a:cs typeface="Arial" charset="0"/>
              </a:rPr>
              <a:t>, régional et national</a:t>
            </a:r>
          </a:p>
          <a:p>
            <a:pPr lvl="4"/>
            <a:endParaRPr lang="fr-FR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0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Fiche patient </a:t>
            </a:r>
            <a:r>
              <a:rPr lang="fr-FR" dirty="0" smtClean="0"/>
              <a:t>: </a:t>
            </a:r>
            <a:r>
              <a:rPr lang="fr-FR" b="0" dirty="0" smtClean="0"/>
              <a:t>Caractéristiques</a:t>
            </a:r>
            <a:br>
              <a:rPr lang="fr-FR" b="0" dirty="0" smtClean="0"/>
            </a:br>
            <a:r>
              <a:rPr lang="fr-FR" b="0" dirty="0" smtClean="0"/>
              <a:t>du </a:t>
            </a:r>
            <a:r>
              <a:rPr lang="fr-FR" b="0" dirty="0"/>
              <a:t>patient et du </a:t>
            </a:r>
            <a:r>
              <a:rPr lang="fr-FR" b="0" dirty="0" smtClean="0"/>
              <a:t>séjour</a:t>
            </a:r>
            <a:endParaRPr lang="fr-FR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6" y="1268760"/>
            <a:ext cx="8468270" cy="45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3508" y="1268760"/>
            <a:ext cx="556653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15925" y="5124151"/>
            <a:ext cx="5503863" cy="1617545"/>
            <a:chOff x="415925" y="5024288"/>
            <a:chExt cx="5503863" cy="1617545"/>
          </a:xfrm>
          <a:solidFill>
            <a:srgbClr val="00B050"/>
          </a:solidFill>
        </p:grpSpPr>
        <p:sp>
          <p:nvSpPr>
            <p:cNvPr id="8" name="Rectangle 7"/>
            <p:cNvSpPr/>
            <p:nvPr/>
          </p:nvSpPr>
          <p:spPr>
            <a:xfrm>
              <a:off x="623888" y="5717908"/>
              <a:ext cx="5295900" cy="92392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rgbClr val="FFFFFF"/>
                  </a:solidFill>
                </a:rPr>
                <a:t>= indice de gravité</a:t>
              </a:r>
            </a:p>
            <a:p>
              <a:pPr>
                <a:buFont typeface="Arial" charset="0"/>
                <a:buChar char="•"/>
              </a:pPr>
              <a:r>
                <a:rPr lang="fr-FR" dirty="0">
                  <a:solidFill>
                    <a:srgbClr val="FFFFFF"/>
                  </a:solidFill>
                </a:rPr>
                <a:t>si pas </a:t>
              </a:r>
              <a:r>
                <a:rPr lang="fr-FR" dirty="0" smtClean="0">
                  <a:solidFill>
                    <a:srgbClr val="FFFFFF"/>
                  </a:solidFill>
                </a:rPr>
                <a:t>d’IN </a:t>
              </a:r>
              <a:r>
                <a:rPr lang="fr-FR" dirty="0">
                  <a:solidFill>
                    <a:srgbClr val="FFFFFF"/>
                  </a:solidFill>
                </a:rPr>
                <a:t>: score le jour de l</a:t>
              </a:r>
              <a:r>
                <a:rPr lang="ja-JP" altLang="fr-FR" dirty="0">
                  <a:solidFill>
                    <a:srgbClr val="FFFFFF"/>
                  </a:solidFill>
                </a:rPr>
                <a:t>’</a:t>
              </a:r>
              <a:r>
                <a:rPr lang="fr-FR" dirty="0">
                  <a:solidFill>
                    <a:srgbClr val="FFFFFF"/>
                  </a:solidFill>
                </a:rPr>
                <a:t>enquête</a:t>
              </a:r>
            </a:p>
            <a:p>
              <a:pPr>
                <a:buFont typeface="Arial" charset="0"/>
                <a:buChar char="•"/>
              </a:pPr>
              <a:r>
                <a:rPr lang="fr-FR" dirty="0">
                  <a:solidFill>
                    <a:srgbClr val="FFFFFF"/>
                  </a:solidFill>
                </a:rPr>
                <a:t>si IN : score </a:t>
              </a:r>
              <a:r>
                <a:rPr lang="fr-FR" u="sng" dirty="0">
                  <a:solidFill>
                    <a:srgbClr val="FFFFFF"/>
                  </a:solidFill>
                </a:rPr>
                <a:t>avant </a:t>
              </a:r>
              <a:r>
                <a:rPr lang="fr-FR" u="sng" dirty="0" smtClean="0">
                  <a:solidFill>
                    <a:srgbClr val="FFFFFF"/>
                  </a:solidFill>
                </a:rPr>
                <a:t>l’IN</a:t>
              </a:r>
              <a:r>
                <a:rPr lang="fr-FR" dirty="0">
                  <a:solidFill>
                    <a:srgbClr val="FFFFFF"/>
                  </a:solidFill>
                </a:rPr>
                <a:t>, donc à revoir </a:t>
              </a:r>
              <a:r>
                <a:rPr lang="fr-FR" i="1" dirty="0">
                  <a:solidFill>
                    <a:srgbClr val="FFFFFF"/>
                  </a:solidFill>
                </a:rPr>
                <a:t>a posteriori</a:t>
              </a: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415925" y="6188496"/>
              <a:ext cx="220663" cy="0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415925" y="5037936"/>
              <a:ext cx="595416" cy="0"/>
            </a:xfrm>
            <a:prstGeom prst="lin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15925" y="5024288"/>
              <a:ext cx="0" cy="1173600"/>
            </a:xfrm>
            <a:prstGeom prst="lin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llipse 12"/>
          <p:cNvSpPr/>
          <p:nvPr/>
        </p:nvSpPr>
        <p:spPr>
          <a:xfrm>
            <a:off x="7779394" y="3034133"/>
            <a:ext cx="1328738" cy="33813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364088" y="3034133"/>
            <a:ext cx="1328737" cy="33813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600" y="2036201"/>
            <a:ext cx="6108340" cy="98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6547656" y="2227969"/>
            <a:ext cx="616632" cy="4809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108958" y="3773138"/>
            <a:ext cx="1294851" cy="2413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2555776" y="3782537"/>
            <a:ext cx="12961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b="1" i="1" dirty="0" smtClean="0">
                <a:solidFill>
                  <a:schemeClr val="tx2"/>
                </a:solidFill>
              </a:rPr>
              <a:t>≠ Spé Service ?</a:t>
            </a:r>
            <a:endParaRPr lang="fr-FR" sz="1100" b="1" i="1" dirty="0">
              <a:solidFill>
                <a:schemeClr val="tx2"/>
              </a:solidFill>
            </a:endParaRPr>
          </a:p>
        </p:txBody>
      </p:sp>
      <p:sp>
        <p:nvSpPr>
          <p:cNvPr id="20" name="AutoShape 136"/>
          <p:cNvSpPr>
            <a:spLocks noChangeArrowheads="1"/>
          </p:cNvSpPr>
          <p:nvPr/>
        </p:nvSpPr>
        <p:spPr bwMode="auto">
          <a:xfrm>
            <a:off x="6948264" y="3659631"/>
            <a:ext cx="954933" cy="600075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nouveau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21132" y="4553672"/>
            <a:ext cx="2884083" cy="523220"/>
            <a:chOff x="-21132" y="4553672"/>
            <a:chExt cx="2884083" cy="523220"/>
          </a:xfrm>
        </p:grpSpPr>
        <p:sp>
          <p:nvSpPr>
            <p:cNvPr id="12" name="Rectangle 11"/>
            <p:cNvSpPr/>
            <p:nvPr/>
          </p:nvSpPr>
          <p:spPr>
            <a:xfrm>
              <a:off x="1717558" y="4743031"/>
              <a:ext cx="1145393" cy="2413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Text Box 135"/>
            <p:cNvSpPr txBox="1">
              <a:spLocks noChangeArrowheads="1"/>
            </p:cNvSpPr>
            <p:nvPr/>
          </p:nvSpPr>
          <p:spPr bwMode="auto">
            <a:xfrm>
              <a:off x="-21132" y="4553672"/>
              <a:ext cx="1178716" cy="52322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 smtClean="0">
                  <a:solidFill>
                    <a:schemeClr val="bg1"/>
                  </a:solidFill>
                </a:rPr>
                <a:t>Détail diapo suivante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26256" y="2423160"/>
            <a:ext cx="2295799" cy="1836546"/>
            <a:chOff x="526256" y="2423160"/>
            <a:chExt cx="2295799" cy="1836546"/>
          </a:xfrm>
        </p:grpSpPr>
        <p:grpSp>
          <p:nvGrpSpPr>
            <p:cNvPr id="23" name="Groupe 22"/>
            <p:cNvGrpSpPr/>
            <p:nvPr/>
          </p:nvGrpSpPr>
          <p:grpSpPr>
            <a:xfrm>
              <a:off x="526256" y="2423160"/>
              <a:ext cx="2295799" cy="530805"/>
              <a:chOff x="693738" y="1833563"/>
              <a:chExt cx="2160587" cy="687110"/>
            </a:xfrm>
            <a:solidFill>
              <a:srgbClr val="00B050"/>
            </a:solidFill>
          </p:grpSpPr>
          <p:sp>
            <p:nvSpPr>
              <p:cNvPr id="25" name="Rectangle 4"/>
              <p:cNvSpPr txBox="1">
                <a:spLocks noChangeArrowheads="1"/>
              </p:cNvSpPr>
              <p:nvPr/>
            </p:nvSpPr>
            <p:spPr bwMode="auto">
              <a:xfrm>
                <a:off x="693738" y="1833563"/>
                <a:ext cx="2160587" cy="687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>
                <a:lvl1pPr marL="173038" indent="-173038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fr-FR" sz="1800" dirty="0">
                    <a:solidFill>
                      <a:srgbClr val="FFFFFF"/>
                    </a:solidFill>
                  </a:rPr>
                  <a:t>noter 0 si &lt; 1 an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fr-FR" sz="1800" dirty="0">
                    <a:solidFill>
                      <a:srgbClr val="FFFFFF"/>
                    </a:solidFill>
                  </a:rPr>
                  <a:t>noter 1 si &lt; 2 ans</a:t>
                </a:r>
              </a:p>
            </p:txBody>
          </p:sp>
          <p:cxnSp>
            <p:nvCxnSpPr>
              <p:cNvPr id="26" name="Connecteur droit avec flèche 25"/>
              <p:cNvCxnSpPr>
                <a:endCxn id="25" idx="1"/>
              </p:cNvCxnSpPr>
              <p:nvPr/>
            </p:nvCxnSpPr>
            <p:spPr>
              <a:xfrm>
                <a:off x="693738" y="2177119"/>
                <a:ext cx="0" cy="0"/>
              </a:xfrm>
              <a:prstGeom prst="straightConnector1">
                <a:avLst/>
              </a:prstGeom>
              <a:grpFill/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en angle 23"/>
            <p:cNvCxnSpPr>
              <a:endCxn id="25" idx="1"/>
            </p:cNvCxnSpPr>
            <p:nvPr/>
          </p:nvCxnSpPr>
          <p:spPr>
            <a:xfrm rot="16200000" flipV="1">
              <a:off x="-16773" y="3231593"/>
              <a:ext cx="1571143" cy="485084"/>
            </a:xfrm>
            <a:prstGeom prst="bentConnector4">
              <a:avLst>
                <a:gd name="adj1" fmla="val 1473"/>
                <a:gd name="adj2" fmla="val 147126"/>
              </a:avLst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3419873" y="1233787"/>
            <a:ext cx="3301375" cy="2915294"/>
            <a:chOff x="3419873" y="1233787"/>
            <a:chExt cx="3301375" cy="2915294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259859" y="1233787"/>
              <a:ext cx="2461389" cy="104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dirty="0">
                  <a:solidFill>
                    <a:srgbClr val="FFFFFF"/>
                  </a:solidFill>
                </a:rPr>
                <a:t>à remplir, en plus, si &lt; 2 ans</a:t>
              </a:r>
            </a:p>
            <a:p>
              <a:pPr marL="177800" indent="-177800">
                <a:lnSpc>
                  <a:spcPct val="90000"/>
                </a:lnSpc>
                <a:buFontTx/>
                <a:buChar char="•"/>
              </a:pPr>
              <a:r>
                <a:rPr lang="fr-FR" dirty="0">
                  <a:solidFill>
                    <a:srgbClr val="FFFFFF"/>
                  </a:solidFill>
                </a:rPr>
                <a:t>convertir en mois</a:t>
              </a:r>
            </a:p>
            <a:p>
              <a:pPr marL="177800" indent="-177800">
                <a:lnSpc>
                  <a:spcPct val="90000"/>
                </a:lnSpc>
                <a:buFontTx/>
                <a:buChar char="•"/>
              </a:pPr>
              <a:r>
                <a:rPr lang="fr-FR" dirty="0">
                  <a:solidFill>
                    <a:srgbClr val="FFFFFF"/>
                  </a:solidFill>
                </a:rPr>
                <a:t>noter 0 si &lt; 1 mois</a:t>
              </a:r>
            </a:p>
          </p:txBody>
        </p:sp>
        <p:cxnSp>
          <p:nvCxnSpPr>
            <p:cNvPr id="29" name="Connecteur en angle 28"/>
            <p:cNvCxnSpPr/>
            <p:nvPr/>
          </p:nvCxnSpPr>
          <p:spPr>
            <a:xfrm rot="5400000" flipH="1" flipV="1">
              <a:off x="3226478" y="2515526"/>
              <a:ext cx="1826950" cy="1440160"/>
            </a:xfrm>
            <a:prstGeom prst="bentConnector3">
              <a:avLst>
                <a:gd name="adj1" fmla="val 66526"/>
              </a:avLst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AutoShape 136"/>
          <p:cNvSpPr>
            <a:spLocks noChangeArrowheads="1"/>
          </p:cNvSpPr>
          <p:nvPr/>
        </p:nvSpPr>
        <p:spPr bwMode="auto">
          <a:xfrm>
            <a:off x="2078309" y="2953965"/>
            <a:ext cx="954933" cy="600075"/>
          </a:xfrm>
          <a:prstGeom prst="irregularSeal1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nouveau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07504" y="1233787"/>
            <a:ext cx="4032447" cy="2149546"/>
            <a:chOff x="107504" y="1233787"/>
            <a:chExt cx="4032447" cy="2149546"/>
          </a:xfrm>
        </p:grpSpPr>
        <p:sp>
          <p:nvSpPr>
            <p:cNvPr id="32" name="Rectangle 4"/>
            <p:cNvSpPr txBox="1">
              <a:spLocks noChangeArrowheads="1"/>
            </p:cNvSpPr>
            <p:nvPr/>
          </p:nvSpPr>
          <p:spPr bwMode="auto">
            <a:xfrm>
              <a:off x="107504" y="1233787"/>
              <a:ext cx="4032447" cy="108834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173038" indent="-173038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indent="0">
                <a:spcBef>
                  <a:spcPts val="0"/>
                </a:spcBef>
              </a:pPr>
              <a:r>
                <a:rPr lang="fr-FR" sz="1600" dirty="0" smtClean="0">
                  <a:solidFill>
                    <a:srgbClr val="FFFFFF"/>
                  </a:solidFill>
                </a:rPr>
                <a:t>Description de la prévalence des IN selon des indicateurs socio-économiques, disponibles à l’échelle géographique de la commune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V="1">
              <a:off x="3033242" y="2322131"/>
              <a:ext cx="0" cy="106120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4571998" y="4014438"/>
            <a:ext cx="3024337" cy="989646"/>
            <a:chOff x="4571998" y="4014434"/>
            <a:chExt cx="2853730" cy="1073550"/>
          </a:xfrm>
        </p:grpSpPr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183513" y="4477001"/>
              <a:ext cx="2242215" cy="6109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7800" indent="-177800">
                <a:lnSpc>
                  <a:spcPct val="90000"/>
                </a:lnSpc>
                <a:buFontTx/>
                <a:buChar char="•"/>
              </a:pPr>
              <a:r>
                <a:rPr lang="fr-FR" dirty="0">
                  <a:solidFill>
                    <a:srgbClr val="FFFFFF"/>
                  </a:solidFill>
                </a:rPr>
                <a:t>dans </a:t>
              </a:r>
              <a:r>
                <a:rPr lang="fr-FR" dirty="0" smtClean="0">
                  <a:solidFill>
                    <a:srgbClr val="FFFFFF"/>
                  </a:solidFill>
                </a:rPr>
                <a:t>l’ES </a:t>
              </a:r>
              <a:r>
                <a:rPr lang="fr-FR" sz="1600" dirty="0" smtClean="0">
                  <a:solidFill>
                    <a:srgbClr val="FFFFFF"/>
                  </a:solidFill>
                </a:rPr>
                <a:t>(si </a:t>
              </a:r>
              <a:r>
                <a:rPr lang="fr-FR" sz="1600" dirty="0">
                  <a:solidFill>
                    <a:srgbClr val="FFFFFF"/>
                  </a:solidFill>
                </a:rPr>
                <a:t>&gt; 1 an, </a:t>
              </a:r>
              <a:r>
                <a:rPr lang="fr-FR" sz="1600" dirty="0">
                  <a:solidFill>
                    <a:schemeClr val="bg1"/>
                  </a:solidFill>
                </a:rPr>
                <a:t>ramener à 1 an </a:t>
              </a:r>
              <a:r>
                <a:rPr lang="fr-FR" sz="1600" dirty="0" smtClean="0">
                  <a:solidFill>
                    <a:schemeClr val="bg1"/>
                  </a:solidFill>
                </a:rPr>
                <a:t>avant)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Connecteur en angle 35"/>
            <p:cNvCxnSpPr>
              <a:endCxn id="35" idx="1"/>
            </p:cNvCxnSpPr>
            <p:nvPr/>
          </p:nvCxnSpPr>
          <p:spPr>
            <a:xfrm rot="16200000" flipH="1">
              <a:off x="4493727" y="4092705"/>
              <a:ext cx="768058" cy="611516"/>
            </a:xfrm>
            <a:prstGeom prst="bentConnector2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7027003" y="4149081"/>
            <a:ext cx="2074311" cy="1769615"/>
            <a:chOff x="7027003" y="4149081"/>
            <a:chExt cx="2074311" cy="1769615"/>
          </a:xfrm>
        </p:grpSpPr>
        <p:cxnSp>
          <p:nvCxnSpPr>
            <p:cNvPr id="38" name="Connecteur en angle 37"/>
            <p:cNvCxnSpPr/>
            <p:nvPr/>
          </p:nvCxnSpPr>
          <p:spPr>
            <a:xfrm>
              <a:off x="7027003" y="4149081"/>
              <a:ext cx="1407550" cy="1012485"/>
            </a:xfrm>
            <a:prstGeom prst="bentConnector2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425730" y="5161566"/>
              <a:ext cx="1675584" cy="7571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600" dirty="0" smtClean="0">
                  <a:solidFill>
                    <a:schemeClr val="bg1"/>
                  </a:solidFill>
                </a:rPr>
                <a:t>Pour nouveaux nés de moins de 28 jours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9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/>
      <p:bldP spid="20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984776" cy="936104"/>
          </a:xfrm>
        </p:spPr>
        <p:txBody>
          <a:bodyPr/>
          <a:lstStyle/>
          <a:p>
            <a:r>
              <a:rPr lang="fr-FR" dirty="0" smtClean="0"/>
              <a:t>Interventions exclues :</a:t>
            </a:r>
            <a:br>
              <a:rPr lang="fr-FR" dirty="0" smtClean="0"/>
            </a:br>
            <a:r>
              <a:rPr lang="fr-FR" b="0" dirty="0" smtClean="0"/>
              <a:t>idem </a:t>
            </a:r>
            <a:r>
              <a:rPr lang="fr-FR" b="0" dirty="0"/>
              <a:t>réseau ISO RAISIN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1" y="1412776"/>
            <a:ext cx="8915919" cy="49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Fiche patient : </a:t>
            </a:r>
            <a:r>
              <a:rPr lang="fr-FR" b="0" dirty="0" smtClean="0"/>
              <a:t>Dispositif(s) invasif(s) (DI)</a:t>
            </a:r>
            <a:endParaRPr lang="fr-FR" b="0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855913"/>
            <a:ext cx="790416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11188" y="3817938"/>
            <a:ext cx="2705100" cy="2487458"/>
            <a:chOff x="611188" y="3817938"/>
            <a:chExt cx="2705100" cy="248745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11188" y="4966568"/>
              <a:ext cx="2705100" cy="1338828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dirty="0">
                  <a:solidFill>
                    <a:schemeClr val="bg1"/>
                  </a:solidFill>
                </a:rPr>
                <a:t>Intubation</a:t>
              </a:r>
              <a:r>
                <a:rPr lang="fr-FR" dirty="0">
                  <a:solidFill>
                    <a:srgbClr val="FFFFFF"/>
                  </a:solidFill>
                </a:rPr>
                <a:t> trachéale ou trachéotomie</a:t>
              </a:r>
            </a:p>
            <a:p>
              <a:pPr>
                <a:lnSpc>
                  <a:spcPct val="90000"/>
                </a:lnSpc>
              </a:pPr>
              <a:r>
                <a:rPr lang="fr-FR" dirty="0">
                  <a:solidFill>
                    <a:srgbClr val="FFFFFF"/>
                  </a:solidFill>
                </a:rPr>
                <a:t>(avec </a:t>
              </a:r>
              <a:r>
                <a:rPr lang="fr-FR" dirty="0" smtClean="0">
                  <a:solidFill>
                    <a:srgbClr val="FFFFFF"/>
                  </a:solidFill>
                </a:rPr>
                <a:t>ventilation ou avec ventilation intermittente par ex. sevrage)</a:t>
              </a:r>
              <a:endParaRPr lang="fr-FR" dirty="0">
                <a:solidFill>
                  <a:srgbClr val="CC0000"/>
                </a:solidFill>
              </a:endParaRP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746127" y="3817938"/>
              <a:ext cx="231823" cy="1123230"/>
              <a:chOff x="746127" y="3817938"/>
              <a:chExt cx="231823" cy="1123230"/>
            </a:xfrm>
          </p:grpSpPr>
          <p:cxnSp>
            <p:nvCxnSpPr>
              <p:cNvPr id="9" name="Connecteur droit avec flèche 8"/>
              <p:cNvCxnSpPr>
                <a:cxnSpLocks noChangeShapeType="1"/>
              </p:cNvCxnSpPr>
              <p:nvPr/>
            </p:nvCxnSpPr>
            <p:spPr bwMode="auto">
              <a:xfrm>
                <a:off x="755576" y="3817938"/>
                <a:ext cx="0" cy="112323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Connecteur droit avec flèche 9"/>
              <p:cNvCxnSpPr>
                <a:cxnSpLocks noChangeShapeType="1"/>
              </p:cNvCxnSpPr>
              <p:nvPr/>
            </p:nvCxnSpPr>
            <p:spPr bwMode="auto">
              <a:xfrm flipH="1">
                <a:off x="746127" y="3825875"/>
                <a:ext cx="231823" cy="1588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1" name="Groupe 10"/>
          <p:cNvGrpSpPr/>
          <p:nvPr/>
        </p:nvGrpSpPr>
        <p:grpSpPr>
          <a:xfrm>
            <a:off x="611188" y="1897063"/>
            <a:ext cx="2089150" cy="1616075"/>
            <a:chOff x="611188" y="1897063"/>
            <a:chExt cx="2089150" cy="1616075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611188" y="1897063"/>
              <a:ext cx="2089150" cy="59055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dirty="0">
                  <a:solidFill>
                    <a:srgbClr val="FFFFFF"/>
                  </a:solidFill>
                </a:rPr>
                <a:t>Seul sondage urétral à demeure</a:t>
              </a: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746127" y="2509839"/>
              <a:ext cx="279648" cy="1003299"/>
              <a:chOff x="746127" y="2509839"/>
              <a:chExt cx="279648" cy="1003299"/>
            </a:xfrm>
          </p:grpSpPr>
          <p:cxnSp>
            <p:nvCxnSpPr>
              <p:cNvPr id="14" name="Connecteur droit avec flèche 19"/>
              <p:cNvCxnSpPr/>
              <p:nvPr/>
            </p:nvCxnSpPr>
            <p:spPr>
              <a:xfrm flipV="1">
                <a:off x="755576" y="2509839"/>
                <a:ext cx="0" cy="100329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9"/>
              <p:cNvCxnSpPr/>
              <p:nvPr/>
            </p:nvCxnSpPr>
            <p:spPr>
              <a:xfrm>
                <a:off x="746127" y="3502027"/>
                <a:ext cx="279648" cy="158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15"/>
          <p:cNvGrpSpPr/>
          <p:nvPr/>
        </p:nvGrpSpPr>
        <p:grpSpPr>
          <a:xfrm>
            <a:off x="4139951" y="1647383"/>
            <a:ext cx="2592289" cy="1296611"/>
            <a:chOff x="4139951" y="1647383"/>
            <a:chExt cx="2592289" cy="1296611"/>
          </a:xfrm>
        </p:grpSpPr>
        <p:sp>
          <p:nvSpPr>
            <p:cNvPr id="17" name="Rectangle 16"/>
            <p:cNvSpPr/>
            <p:nvPr/>
          </p:nvSpPr>
          <p:spPr>
            <a:xfrm>
              <a:off x="4139951" y="1647383"/>
              <a:ext cx="2592289" cy="84023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dirty="0">
                  <a:solidFill>
                    <a:srgbClr val="FFFFFF"/>
                  </a:solidFill>
                </a:rPr>
                <a:t>Si au moins 1 DI</a:t>
              </a:r>
            </a:p>
            <a:p>
              <a:pPr>
                <a:lnSpc>
                  <a:spcPct val="90000"/>
                </a:lnSpc>
              </a:pPr>
              <a:r>
                <a:rPr lang="fr-FR" dirty="0">
                  <a:solidFill>
                    <a:srgbClr val="FFFFFF"/>
                  </a:solidFill>
                </a:rPr>
                <a:t>le jour de </a:t>
              </a:r>
              <a:r>
                <a:rPr lang="fr-FR" dirty="0" smtClean="0">
                  <a:solidFill>
                    <a:srgbClr val="FFFFFF"/>
                  </a:solidFill>
                </a:rPr>
                <a:t>l’enquête</a:t>
              </a:r>
              <a:endParaRPr lang="fr-FR" dirty="0">
                <a:solidFill>
                  <a:srgbClr val="FFFFF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fr-FR" dirty="0">
                  <a:solidFill>
                    <a:srgbClr val="FFFFFF"/>
                  </a:solidFill>
                </a:rPr>
                <a:t>à </a:t>
              </a:r>
              <a:r>
                <a:rPr lang="fr-FR" dirty="0" smtClean="0">
                  <a:solidFill>
                    <a:srgbClr val="FFFFFF"/>
                  </a:solidFill>
                </a:rPr>
                <a:t>l’heure </a:t>
              </a:r>
              <a:r>
                <a:rPr lang="fr-FR" dirty="0">
                  <a:solidFill>
                    <a:srgbClr val="FFFFFF"/>
                  </a:solidFill>
                </a:rPr>
                <a:t>où </a:t>
              </a:r>
              <a:r>
                <a:rPr lang="fr-FR" dirty="0" smtClean="0">
                  <a:solidFill>
                    <a:srgbClr val="FFFFFF"/>
                  </a:solidFill>
                </a:rPr>
                <a:t>l’on  </a:t>
              </a:r>
              <a:r>
                <a:rPr lang="fr-FR" dirty="0">
                  <a:solidFill>
                    <a:srgbClr val="FFFFFF"/>
                  </a:solidFill>
                </a:rPr>
                <a:t>passe</a:t>
              </a: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V="1">
              <a:off x="4464590" y="2514626"/>
              <a:ext cx="0" cy="42936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2803612" y="4036876"/>
            <a:ext cx="5946687" cy="2173109"/>
            <a:chOff x="2803612" y="4036876"/>
            <a:chExt cx="5946687" cy="2173109"/>
          </a:xfrm>
        </p:grpSpPr>
        <p:grpSp>
          <p:nvGrpSpPr>
            <p:cNvPr id="24" name="Groupe 23"/>
            <p:cNvGrpSpPr/>
            <p:nvPr/>
          </p:nvGrpSpPr>
          <p:grpSpPr>
            <a:xfrm>
              <a:off x="4775689" y="4869158"/>
              <a:ext cx="3974610" cy="1340827"/>
              <a:chOff x="4775689" y="4869158"/>
              <a:chExt cx="3974610" cy="1340827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4956133" y="4869158"/>
                <a:ext cx="3794166" cy="1186939"/>
                <a:chOff x="4956133" y="4869158"/>
                <a:chExt cx="3794166" cy="1186939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436094" y="5215867"/>
                  <a:ext cx="3314205" cy="84023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fr-FR" dirty="0" smtClean="0">
                      <a:solidFill>
                        <a:srgbClr val="FFFFFF"/>
                      </a:solidFill>
                    </a:rPr>
                    <a:t>- Plus de distinction entre KT central artériel et périphérique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fr-FR" dirty="0" smtClean="0">
                      <a:solidFill>
                        <a:srgbClr val="FFFFFF"/>
                      </a:solidFill>
                    </a:rPr>
                    <a:t>- Ajout de KT veineux ombilical</a:t>
                  </a:r>
                  <a:endParaRPr lang="fr-FR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Connecteur en angle 20"/>
                <p:cNvCxnSpPr>
                  <a:endCxn id="20" idx="1"/>
                </p:cNvCxnSpPr>
                <p:nvPr/>
              </p:nvCxnSpPr>
              <p:spPr>
                <a:xfrm rot="16200000" flipH="1">
                  <a:off x="4812702" y="5012589"/>
                  <a:ext cx="766823" cy="479962"/>
                </a:xfrm>
                <a:prstGeom prst="bentConnector2">
                  <a:avLst/>
                </a:prstGeom>
                <a:noFill/>
                <a:ln w="38100">
                  <a:solidFill>
                    <a:srgbClr val="00B05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3" name="Text Box 135"/>
              <p:cNvSpPr txBox="1">
                <a:spLocks noChangeArrowheads="1"/>
              </p:cNvSpPr>
              <p:nvPr/>
            </p:nvSpPr>
            <p:spPr bwMode="auto">
              <a:xfrm>
                <a:off x="4775689" y="5902208"/>
                <a:ext cx="761747" cy="30777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fr-FR" sz="1400" dirty="0" smtClean="0">
                    <a:solidFill>
                      <a:schemeClr val="bg1"/>
                    </a:solidFill>
                  </a:rPr>
                  <a:t>modifié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" name="Connecteur droit 3"/>
            <p:cNvCxnSpPr/>
            <p:nvPr/>
          </p:nvCxnSpPr>
          <p:spPr>
            <a:xfrm flipH="1">
              <a:off x="2803612" y="4036876"/>
              <a:ext cx="184212" cy="1842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803612" y="4036876"/>
              <a:ext cx="184212" cy="1842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3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11560" y="188640"/>
            <a:ext cx="676875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Fiche patient : </a:t>
            </a:r>
            <a:r>
              <a:rPr lang="fr-FR" b="0" dirty="0" smtClean="0"/>
              <a:t>Anti-infectieux (1)</a:t>
            </a:r>
            <a:endParaRPr lang="fr-FR" b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" y="2348880"/>
            <a:ext cx="7957582" cy="36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661500"/>
            <a:ext cx="79565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7436" y="2385411"/>
            <a:ext cx="8207127" cy="2906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b="1" dirty="0" smtClean="0">
                <a:solidFill>
                  <a:schemeClr val="tx2"/>
                </a:solidFill>
              </a:rPr>
              <a:t>Si oui</a:t>
            </a:r>
            <a:endParaRPr lang="fr-FR" b="1" dirty="0">
              <a:solidFill>
                <a:schemeClr val="tx2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07950" y="2024208"/>
            <a:ext cx="3055938" cy="828530"/>
            <a:chOff x="107950" y="1684235"/>
            <a:chExt cx="3055938" cy="1168503"/>
          </a:xfrm>
          <a:solidFill>
            <a:srgbClr val="00B050"/>
          </a:solidFill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07950" y="1684235"/>
              <a:ext cx="3055938" cy="507720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DCI ou nom de spécialité</a:t>
              </a: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flipV="1">
              <a:off x="1027113" y="2191955"/>
              <a:ext cx="0" cy="660783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2123728" y="2195878"/>
            <a:ext cx="5604762" cy="637892"/>
            <a:chOff x="2123728" y="1875594"/>
            <a:chExt cx="5604762" cy="905336"/>
          </a:xfrm>
          <a:solidFill>
            <a:srgbClr val="00B050"/>
          </a:solidFill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3563888" y="1875594"/>
              <a:ext cx="4164602" cy="510934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IV, IM, SC, </a:t>
              </a:r>
              <a:r>
                <a:rPr lang="fr-FR" i="1" dirty="0">
                  <a:solidFill>
                    <a:schemeClr val="bg1"/>
                  </a:solidFill>
                </a:rPr>
                <a:t>per os</a:t>
              </a:r>
              <a:r>
                <a:rPr lang="fr-FR" dirty="0">
                  <a:solidFill>
                    <a:schemeClr val="bg1"/>
                  </a:solidFill>
                </a:rPr>
                <a:t>, inhalation, </a:t>
              </a:r>
              <a:r>
                <a:rPr lang="fr-FR" dirty="0" smtClean="0">
                  <a:solidFill>
                    <a:schemeClr val="bg1"/>
                  </a:solidFill>
                </a:rPr>
                <a:t>inconnue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V="1">
              <a:off x="2123728" y="2194942"/>
              <a:ext cx="1440160" cy="585988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289034" y="3113489"/>
            <a:ext cx="1422965" cy="2908370"/>
            <a:chOff x="289034" y="3113489"/>
            <a:chExt cx="1422965" cy="2908370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289034" y="5301778"/>
              <a:ext cx="1422965" cy="720081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177800" indent="-1778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indent="0"/>
              <a:r>
                <a:rPr lang="fr-FR" sz="1800" dirty="0" smtClean="0">
                  <a:solidFill>
                    <a:schemeClr val="bg1"/>
                  </a:solidFill>
                </a:rPr>
                <a:t>4 molécules au lieu de 5</a:t>
              </a:r>
              <a:endParaRPr lang="fr-FR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Connecteur en angle 29"/>
            <p:cNvCxnSpPr>
              <a:stCxn id="31" idx="1"/>
              <a:endCxn id="29" idx="1"/>
            </p:cNvCxnSpPr>
            <p:nvPr/>
          </p:nvCxnSpPr>
          <p:spPr>
            <a:xfrm rot="10800000" flipV="1">
              <a:off x="289034" y="3777615"/>
              <a:ext cx="29430" cy="1884203"/>
            </a:xfrm>
            <a:prstGeom prst="bentConnector3">
              <a:avLst>
                <a:gd name="adj1" fmla="val 876758"/>
              </a:avLst>
            </a:prstGeom>
            <a:solidFill>
              <a:srgbClr val="00B050"/>
            </a:solidFill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ccolade ouvrante 30"/>
            <p:cNvSpPr/>
            <p:nvPr/>
          </p:nvSpPr>
          <p:spPr>
            <a:xfrm>
              <a:off x="318464" y="3113489"/>
              <a:ext cx="273751" cy="1328254"/>
            </a:xfrm>
            <a:prstGeom prst="leftBrace">
              <a:avLst/>
            </a:prstGeom>
            <a:noFill/>
            <a:ln w="381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806512" y="896551"/>
            <a:ext cx="5040560" cy="1138933"/>
            <a:chOff x="3779912" y="468610"/>
            <a:chExt cx="5040560" cy="1138933"/>
          </a:xfrm>
        </p:grpSpPr>
        <p:sp>
          <p:nvSpPr>
            <p:cNvPr id="9" name="Text Box 211"/>
            <p:cNvSpPr txBox="1">
              <a:spLocks noChangeArrowheads="1"/>
            </p:cNvSpPr>
            <p:nvPr/>
          </p:nvSpPr>
          <p:spPr bwMode="auto">
            <a:xfrm>
              <a:off x="5421313" y="684213"/>
              <a:ext cx="3399159" cy="9233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1800" dirty="0" smtClean="0">
                  <a:solidFill>
                    <a:schemeClr val="bg1"/>
                  </a:solidFill>
                </a:rPr>
                <a:t> antiviraux</a:t>
              </a:r>
            </a:p>
            <a:p>
              <a:r>
                <a:rPr lang="fr-FR" sz="1800" dirty="0" smtClean="0">
                  <a:solidFill>
                    <a:schemeClr val="bg1"/>
                  </a:solidFill>
                </a:rPr>
                <a:t>Exclus </a:t>
              </a:r>
              <a:r>
                <a:rPr lang="fr-FR" sz="1800" dirty="0">
                  <a:solidFill>
                    <a:schemeClr val="bg1"/>
                  </a:solidFill>
                </a:rPr>
                <a:t>:</a:t>
              </a:r>
            </a:p>
            <a:p>
              <a:pPr>
                <a:buFontTx/>
                <a:buChar char="•"/>
              </a:pPr>
              <a:r>
                <a:rPr lang="fr-FR" sz="1800" dirty="0" smtClean="0">
                  <a:solidFill>
                    <a:schemeClr val="bg1"/>
                  </a:solidFill>
                </a:rPr>
                <a:t> locaux</a:t>
              </a:r>
              <a:r>
                <a:rPr lang="fr-FR" sz="1800" dirty="0">
                  <a:solidFill>
                    <a:schemeClr val="bg1"/>
                  </a:solidFill>
                </a:rPr>
                <a:t>, dont </a:t>
              </a:r>
              <a:r>
                <a:rPr lang="fr-FR" sz="1800" dirty="0" smtClean="0">
                  <a:solidFill>
                    <a:schemeClr val="bg1"/>
                  </a:solidFill>
                </a:rPr>
                <a:t>intra-</a:t>
              </a:r>
              <a:r>
                <a:rPr lang="fr-FR" sz="1800" dirty="0" err="1" smtClean="0">
                  <a:solidFill>
                    <a:schemeClr val="bg1"/>
                  </a:solidFill>
                </a:rPr>
                <a:t>camérulaire</a:t>
              </a:r>
              <a:endParaRPr lang="fr-FR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3779912" y="1194797"/>
              <a:ext cx="1612826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779912" y="468610"/>
              <a:ext cx="0" cy="72856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1835696" y="3113489"/>
            <a:ext cx="6488113" cy="3567808"/>
            <a:chOff x="2226001" y="3102867"/>
            <a:chExt cx="6488113" cy="3567808"/>
          </a:xfrm>
        </p:grpSpPr>
        <p:grpSp>
          <p:nvGrpSpPr>
            <p:cNvPr id="39" name="Groupe 38"/>
            <p:cNvGrpSpPr/>
            <p:nvPr/>
          </p:nvGrpSpPr>
          <p:grpSpPr>
            <a:xfrm>
              <a:off x="2226001" y="3102867"/>
              <a:ext cx="6488113" cy="3567808"/>
              <a:chOff x="2051049" y="3102867"/>
              <a:chExt cx="6488113" cy="3567808"/>
            </a:xfrm>
            <a:solidFill>
              <a:srgbClr val="00B050"/>
            </a:solidFill>
          </p:grpSpPr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051049" y="4652963"/>
                <a:ext cx="6488113" cy="2017712"/>
              </a:xfrm>
              <a:prstGeom prst="rect">
                <a:avLst/>
              </a:prstGeom>
              <a:grp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fr-FR" dirty="0">
                    <a:solidFill>
                      <a:schemeClr val="bg1"/>
                    </a:solidFill>
                  </a:rPr>
                  <a:t>Existe </a:t>
                </a:r>
                <a:r>
                  <a:rPr lang="fr-FR" b="1" dirty="0">
                    <a:solidFill>
                      <a:schemeClr val="accent4"/>
                    </a:solidFill>
                  </a:rPr>
                  <a:t>11 contextes de prescription :</a:t>
                </a:r>
              </a:p>
              <a:p>
                <a:pPr indent="-285750">
                  <a:spcBef>
                    <a:spcPct val="20000"/>
                  </a:spcBef>
                  <a:buFontTx/>
                  <a:buChar char="•"/>
                </a:pPr>
                <a:r>
                  <a:rPr lang="fr-FR" u="sng" dirty="0">
                    <a:solidFill>
                      <a:schemeClr val="bg1"/>
                    </a:solidFill>
                  </a:rPr>
                  <a:t>curatif</a:t>
                </a:r>
                <a:r>
                  <a:rPr lang="fr-FR" dirty="0">
                    <a:solidFill>
                      <a:schemeClr val="bg1"/>
                    </a:solidFill>
                  </a:rPr>
                  <a:t> : infection communautaire, acquise en court séjour, 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en </a:t>
                </a:r>
                <a:r>
                  <a:rPr lang="fr-FR" dirty="0">
                    <a:solidFill>
                      <a:schemeClr val="bg1"/>
                    </a:solidFill>
                  </a:rPr>
                  <a:t>SSR/SLD, en EMS</a:t>
                </a:r>
              </a:p>
              <a:p>
                <a:pPr indent="-285750">
                  <a:spcBef>
                    <a:spcPct val="20000"/>
                  </a:spcBef>
                  <a:buFontTx/>
                  <a:buChar char="•"/>
                </a:pPr>
                <a:r>
                  <a:rPr lang="fr-FR" u="sng" dirty="0">
                    <a:solidFill>
                      <a:schemeClr val="bg1"/>
                    </a:solidFill>
                  </a:rPr>
                  <a:t>antibioprophylaxie</a:t>
                </a:r>
                <a:r>
                  <a:rPr lang="fr-FR" dirty="0">
                    <a:solidFill>
                      <a:schemeClr val="bg1"/>
                    </a:solidFill>
                  </a:rPr>
                  <a:t> chirurgicale : </a:t>
                </a:r>
                <a:r>
                  <a:rPr lang="fr-FR" dirty="0" err="1">
                    <a:solidFill>
                      <a:schemeClr val="bg1"/>
                    </a:solidFill>
                  </a:rPr>
                  <a:t>monodose</a:t>
                </a:r>
                <a:r>
                  <a:rPr lang="fr-FR" dirty="0">
                    <a:solidFill>
                      <a:schemeClr val="bg1"/>
                    </a:solidFill>
                  </a:rPr>
                  <a:t>, 1J, 2J, &gt;2J</a:t>
                </a:r>
              </a:p>
              <a:p>
                <a:pPr indent="-285750">
                  <a:spcBef>
                    <a:spcPct val="20000"/>
                  </a:spcBef>
                  <a:buFontTx/>
                  <a:buChar char="•"/>
                </a:pPr>
                <a:r>
                  <a:rPr lang="fr-FR" u="sng" dirty="0" smtClean="0">
                    <a:solidFill>
                      <a:schemeClr val="bg1"/>
                    </a:solidFill>
                  </a:rPr>
                  <a:t>prophylaxie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</a:rPr>
                  <a:t>des infections opportunistes</a:t>
                </a:r>
              </a:p>
              <a:p>
                <a:pPr indent="-285750">
                  <a:spcBef>
                    <a:spcPct val="20000"/>
                  </a:spcBef>
                  <a:buFontTx/>
                  <a:buChar char="•"/>
                </a:pPr>
                <a:r>
                  <a:rPr lang="fr-FR" dirty="0" smtClean="0">
                    <a:solidFill>
                      <a:schemeClr val="bg1"/>
                    </a:solidFill>
                  </a:rPr>
                  <a:t>indications </a:t>
                </a:r>
                <a:r>
                  <a:rPr lang="fr-FR" dirty="0">
                    <a:solidFill>
                      <a:schemeClr val="bg1"/>
                    </a:solidFill>
                  </a:rPr>
                  <a:t>multiples, autres, inconnu</a:t>
                </a:r>
              </a:p>
            </p:txBody>
          </p:sp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4931369" y="3102867"/>
                <a:ext cx="0" cy="1511995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0" name="Text Box 135"/>
            <p:cNvSpPr txBox="1">
              <a:spLocks noChangeArrowheads="1"/>
            </p:cNvSpPr>
            <p:nvPr/>
          </p:nvSpPr>
          <p:spPr bwMode="auto">
            <a:xfrm>
              <a:off x="6471089" y="4694461"/>
              <a:ext cx="909223" cy="360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200" dirty="0" smtClean="0">
                  <a:solidFill>
                    <a:schemeClr val="bg1"/>
                  </a:solidFill>
                </a:rPr>
                <a:t>Idem 2012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5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11560" y="188640"/>
            <a:ext cx="676875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Fiche patient : </a:t>
            </a:r>
            <a:r>
              <a:rPr lang="fr-FR" b="0" dirty="0" smtClean="0"/>
              <a:t>Anti-infectieux (2)</a:t>
            </a:r>
            <a:endParaRPr lang="fr-FR" b="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357563"/>
            <a:ext cx="79565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11560" y="1281435"/>
            <a:ext cx="7201296" cy="2231457"/>
            <a:chOff x="611560" y="1281435"/>
            <a:chExt cx="7201296" cy="2231457"/>
          </a:xfrm>
          <a:solidFill>
            <a:srgbClr val="00B050"/>
          </a:solidFill>
        </p:grpSpPr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611560" y="1281435"/>
              <a:ext cx="7201296" cy="1787525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177800" indent="-1778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627063" indent="-271463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1800" dirty="0">
                  <a:solidFill>
                    <a:schemeClr val="bg1"/>
                  </a:solidFill>
                </a:rPr>
                <a:t>Infection que le prescripteur pense traiter</a:t>
              </a:r>
            </a:p>
            <a:p>
              <a:pPr lvl="1">
                <a:buFontTx/>
                <a:buChar char="–"/>
              </a:pPr>
              <a:r>
                <a:rPr lang="fr-FR" sz="1800" dirty="0">
                  <a:solidFill>
                    <a:schemeClr val="bg1"/>
                  </a:solidFill>
                </a:rPr>
                <a:t>nosocomiale ou associée aux soins ou communautaire</a:t>
              </a:r>
            </a:p>
            <a:p>
              <a:pPr lvl="1">
                <a:buFontTx/>
                <a:buChar char="–"/>
              </a:pPr>
              <a:r>
                <a:rPr lang="fr-FR" sz="1800" dirty="0">
                  <a:solidFill>
                    <a:schemeClr val="bg1"/>
                  </a:solidFill>
                </a:rPr>
                <a:t>documentée ou non</a:t>
              </a:r>
            </a:p>
            <a:p>
              <a:pPr eaLnBrk="0" hangingPunct="0">
                <a:buFontTx/>
                <a:buChar char="•"/>
              </a:pPr>
              <a:r>
                <a:rPr lang="fr-FR" sz="1800" dirty="0">
                  <a:solidFill>
                    <a:schemeClr val="bg1"/>
                  </a:solidFill>
                </a:rPr>
                <a:t>Info par dossier patient et/ou équipe </a:t>
              </a:r>
              <a:r>
                <a:rPr lang="fr-FR" sz="1800" dirty="0" smtClean="0">
                  <a:solidFill>
                    <a:schemeClr val="bg1"/>
                  </a:solidFill>
                </a:rPr>
                <a:t>soignante</a:t>
              </a:r>
            </a:p>
            <a:p>
              <a:pPr eaLnBrk="0" hangingPunct="0">
                <a:buFontTx/>
                <a:buChar char="•"/>
              </a:pPr>
              <a:r>
                <a:rPr lang="fr-FR" sz="1800" dirty="0" smtClean="0">
                  <a:solidFill>
                    <a:schemeClr val="bg1"/>
                  </a:solidFill>
                </a:rPr>
                <a:t>20 </a:t>
              </a:r>
              <a:r>
                <a:rPr lang="fr-FR" sz="1800" dirty="0">
                  <a:solidFill>
                    <a:schemeClr val="bg1"/>
                  </a:solidFill>
                </a:rPr>
                <a:t>codes différents de ceux des définitions </a:t>
              </a:r>
              <a:r>
                <a:rPr lang="fr-FR" sz="1800" dirty="0" err="1">
                  <a:solidFill>
                    <a:schemeClr val="bg1"/>
                  </a:solidFill>
                </a:rPr>
                <a:t>IAS</a:t>
              </a:r>
              <a:r>
                <a:rPr lang="fr-FR" sz="1800" dirty="0">
                  <a:solidFill>
                    <a:schemeClr val="bg1"/>
                  </a:solidFill>
                </a:rPr>
                <a:t> </a:t>
              </a:r>
              <a:r>
                <a:rPr lang="fr-FR" sz="1600" dirty="0" smtClean="0">
                  <a:solidFill>
                    <a:schemeClr val="accent4"/>
                  </a:solidFill>
                </a:rPr>
                <a:t>(diapo suivante)</a:t>
              </a:r>
            </a:p>
            <a:p>
              <a:pPr eaLnBrk="0" hangingPunct="0">
                <a:buFontTx/>
                <a:buChar char="•"/>
              </a:pPr>
              <a:r>
                <a:rPr lang="fr-FR" sz="1800" b="1" dirty="0" smtClean="0">
                  <a:solidFill>
                    <a:schemeClr val="tx2"/>
                  </a:solidFill>
                </a:rPr>
                <a:t>Attention </a:t>
              </a:r>
              <a:r>
                <a:rPr lang="fr-FR" sz="1800" b="1" dirty="0">
                  <a:solidFill>
                    <a:schemeClr val="tx2"/>
                  </a:solidFill>
                </a:rPr>
                <a:t>! </a:t>
              </a:r>
              <a:r>
                <a:rPr lang="fr-FR" sz="1800" dirty="0">
                  <a:solidFill>
                    <a:schemeClr val="bg1"/>
                  </a:solidFill>
                </a:rPr>
                <a:t>l’enquêteur n’a pas à discuter les motifs de </a:t>
              </a:r>
              <a:r>
                <a:rPr lang="fr-FR" sz="1800" dirty="0" smtClean="0">
                  <a:solidFill>
                    <a:schemeClr val="bg1"/>
                  </a:solidFill>
                </a:rPr>
                <a:t>prescription</a:t>
              </a:r>
              <a:endParaRPr lang="fr-FR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necteur droit avec flèche 14"/>
            <p:cNvCxnSpPr>
              <a:cxnSpLocks noChangeShapeType="1"/>
            </p:cNvCxnSpPr>
            <p:nvPr/>
          </p:nvCxnSpPr>
          <p:spPr bwMode="auto">
            <a:xfrm flipV="1">
              <a:off x="5760244" y="3068960"/>
              <a:ext cx="0" cy="443932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xtLst/>
          </p:spPr>
        </p:cxnSp>
      </p:grpSp>
      <p:grpSp>
        <p:nvGrpSpPr>
          <p:cNvPr id="16" name="Groupe 15"/>
          <p:cNvGrpSpPr/>
          <p:nvPr/>
        </p:nvGrpSpPr>
        <p:grpSpPr>
          <a:xfrm>
            <a:off x="606983" y="3756930"/>
            <a:ext cx="5837225" cy="2874237"/>
            <a:chOff x="606983" y="3756930"/>
            <a:chExt cx="5837225" cy="2874237"/>
          </a:xfrm>
          <a:solidFill>
            <a:srgbClr val="00B050"/>
          </a:solidFill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606983" y="5430838"/>
              <a:ext cx="5481637" cy="120032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</a:rPr>
                <a:t>Oui/Non</a:t>
              </a:r>
              <a:r>
                <a:rPr lang="fr-FR" dirty="0">
                  <a:solidFill>
                    <a:schemeClr val="bg1"/>
                  </a:solidFill>
                </a:rPr>
                <a:t> (selon que le motif de prescription est présent ou non dans le dossier médical le jour où on fait l’enquête)</a:t>
              </a:r>
            </a:p>
            <a:p>
              <a:r>
                <a:rPr lang="fr-FR" dirty="0">
                  <a:solidFill>
                    <a:schemeClr val="bg1"/>
                  </a:solidFill>
                </a:rPr>
                <a:t>= diagnostic ou signe clinique évocateur (fièvre, …)</a:t>
              </a: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6088620" y="3756930"/>
              <a:ext cx="355588" cy="2206513"/>
              <a:chOff x="6062055" y="3775980"/>
              <a:chExt cx="401030" cy="2206513"/>
            </a:xfrm>
            <a:grpFill/>
          </p:grpSpPr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6062055" y="5963444"/>
                <a:ext cx="401030" cy="0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6463085" y="3775980"/>
                <a:ext cx="0" cy="2206513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  <a:round/>
                <a:headEnd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22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93700165"/>
              </p:ext>
            </p:extLst>
          </p:nvPr>
        </p:nvGraphicFramePr>
        <p:xfrm>
          <a:off x="323528" y="1461722"/>
          <a:ext cx="8136904" cy="53962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916"/>
                <a:gridCol w="7510988"/>
              </a:tblGrid>
              <a:tr h="25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Code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Diagnostic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5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SNC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du système nerveux central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OPH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Endophtalmie 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5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ORL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de l'oreille, de la bouche, du nez, de la gorge ou du larynx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4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BRO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Bronchite aiguë ou exacerbation de bronchite chronique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PNE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Pneumonie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CVA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cardio-vasculaire : endocardite, péricardite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5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gastro-intestinale (salmonellose, diarrhée associée aux antibiotiques)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ABD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intra abdominale : péritonite, infection  hépatobiliaire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406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PEA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Cellulite, infection de plaies et d</a:t>
                      </a:r>
                      <a:r>
                        <a:rPr kumimoji="0" lang="ja-JP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escarre, infection des tissus mous profonds sans atteinte osseuse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OSA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Arthrite septique (y compris prothèse articulaire), ostéomyélite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URI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urinaire basse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PYE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urinaire haute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ASB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Bactériurie asymptomatique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406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GYN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gynécologique, infection  obstétricale  et infection sexuellement transmissible de la femme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Prostatite, orchite, épididymite et infection sexuellement transmissible de l</a:t>
                      </a:r>
                      <a:r>
                        <a:rPr kumimoji="0" lang="ja-JP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homme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BAC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Bactériémie confirmée microbiologiquement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63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SEC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Sepsis clinique sans confirmation microbiologique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406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NEF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Neutropénie fébrile ou une autre forme de manifestation de l'infection chez un immunodéprimé (par exemple VIH, chimiothérapie,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etc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 sans localisation identifiée 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63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SYS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Infection systémique (exemple grippe)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  <a:tr h="20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INC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Manquant / Inconnu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4447" marR="44447" marT="0" marB="0" anchor="ctr" horzOverflow="overflow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Diagnostic </a:t>
            </a:r>
            <a:r>
              <a:rPr lang="fr-FR" dirty="0"/>
              <a:t>de l’infection </a:t>
            </a:r>
            <a:r>
              <a:rPr lang="fr-FR" dirty="0" smtClean="0"/>
              <a:t>ayant</a:t>
            </a:r>
            <a:br>
              <a:rPr lang="fr-FR" dirty="0" smtClean="0"/>
            </a:br>
            <a:r>
              <a:rPr lang="fr-FR" dirty="0" smtClean="0"/>
              <a:t>occasionné </a:t>
            </a:r>
            <a:r>
              <a:rPr lang="fr-FR" dirty="0"/>
              <a:t>le traitement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95536" y="1124744"/>
            <a:ext cx="497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373739"/>
                </a:solidFill>
              </a:rPr>
              <a:t>Remarque : </a:t>
            </a:r>
            <a:r>
              <a:rPr lang="fr-FR" sz="1600" b="1" dirty="0">
                <a:solidFill>
                  <a:schemeClr val="tx2"/>
                </a:solidFill>
              </a:rPr>
              <a:t>il n’y a pas de définition associée</a:t>
            </a:r>
          </a:p>
        </p:txBody>
      </p:sp>
      <p:pic>
        <p:nvPicPr>
          <p:cNvPr id="7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Fiche </a:t>
            </a:r>
            <a:r>
              <a:rPr lang="fr-FR" dirty="0"/>
              <a:t>patient </a:t>
            </a:r>
            <a:r>
              <a:rPr lang="fr-FR" dirty="0" smtClean="0"/>
              <a:t>: </a:t>
            </a:r>
            <a:r>
              <a:rPr lang="fr-FR" b="0" dirty="0" smtClean="0"/>
              <a:t>Anti-infectieux (3)</a:t>
            </a:r>
            <a:endParaRPr lang="fr-FR" b="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4684"/>
            <a:ext cx="79565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3504" y="1052736"/>
            <a:ext cx="3170344" cy="1411949"/>
            <a:chOff x="33504" y="1309939"/>
            <a:chExt cx="3170344" cy="115474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504" y="1309939"/>
              <a:ext cx="3170344" cy="704791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Date de début du traitement </a:t>
              </a:r>
              <a:r>
                <a:rPr lang="fr-FR" dirty="0" smtClean="0">
                  <a:solidFill>
                    <a:schemeClr val="bg1"/>
                  </a:solidFill>
                </a:rPr>
                <a:t>AI : </a:t>
              </a:r>
              <a:r>
                <a:rPr lang="fr-FR" sz="1400" dirty="0" smtClean="0">
                  <a:solidFill>
                    <a:schemeClr val="bg1"/>
                  </a:solidFill>
                </a:rPr>
                <a:t>Cas </a:t>
              </a:r>
              <a:r>
                <a:rPr lang="fr-FR" sz="1400" dirty="0" smtClean="0">
                  <a:solidFill>
                    <a:schemeClr val="bg1"/>
                  </a:solidFill>
                </a:rPr>
                <a:t>particulier </a:t>
              </a:r>
              <a:r>
                <a:rPr lang="fr-FR" sz="1400" dirty="0">
                  <a:solidFill>
                    <a:schemeClr val="bg1"/>
                  </a:solidFill>
                </a:rPr>
                <a:t>: </a:t>
              </a:r>
              <a:r>
                <a:rPr lang="fr-FR" sz="1400" dirty="0" smtClean="0">
                  <a:solidFill>
                    <a:schemeClr val="bg1"/>
                  </a:solidFill>
                </a:rPr>
                <a:t>si </a:t>
              </a:r>
              <a:r>
                <a:rPr lang="fr-FR" sz="1400" dirty="0">
                  <a:solidFill>
                    <a:schemeClr val="bg1"/>
                  </a:solidFill>
                </a:rPr>
                <a:t>traitement à </a:t>
              </a:r>
              <a:r>
                <a:rPr lang="fr-FR" sz="1400" dirty="0" smtClean="0">
                  <a:solidFill>
                    <a:schemeClr val="bg1"/>
                  </a:solidFill>
                </a:rPr>
                <a:t>l’admission </a:t>
              </a:r>
              <a:r>
                <a:rPr lang="fr-FR" sz="14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400" dirty="0" smtClean="0">
                  <a:solidFill>
                    <a:schemeClr val="bg1"/>
                  </a:solidFill>
                </a:rPr>
                <a:t>date </a:t>
              </a:r>
              <a:r>
                <a:rPr lang="fr-FR" sz="1400" dirty="0">
                  <a:solidFill>
                    <a:schemeClr val="bg1"/>
                  </a:solidFill>
                </a:rPr>
                <a:t>d’admission</a:t>
              </a: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2555776" y="2014730"/>
              <a:ext cx="0" cy="449954"/>
            </a:xfrm>
            <a:prstGeom prst="lin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  <a:round/>
              <a:headEnd type="arrow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47864" y="1052735"/>
            <a:ext cx="2788255" cy="1411949"/>
            <a:chOff x="3511937" y="1142693"/>
            <a:chExt cx="2788255" cy="1321992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511937" y="1142693"/>
              <a:ext cx="2788255" cy="90784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dirty="0">
                  <a:solidFill>
                    <a:schemeClr val="bg1"/>
                  </a:solidFill>
                </a:rPr>
                <a:t>Renseigner </a:t>
              </a:r>
              <a:r>
                <a:rPr lang="fr-FR" b="1" dirty="0">
                  <a:solidFill>
                    <a:schemeClr val="bg1"/>
                  </a:solidFill>
                </a:rPr>
                <a:t>la dose </a:t>
              </a:r>
              <a:r>
                <a:rPr lang="fr-FR" b="1" u="sng" dirty="0">
                  <a:solidFill>
                    <a:schemeClr val="accent4"/>
                  </a:solidFill>
                </a:rPr>
                <a:t>ET</a:t>
              </a:r>
              <a:r>
                <a:rPr lang="fr-FR" dirty="0">
                  <a:solidFill>
                    <a:schemeClr val="accent4"/>
                  </a:solidFill>
                </a:rPr>
                <a:t> </a:t>
              </a:r>
              <a:r>
                <a:rPr lang="fr-FR" b="1" dirty="0">
                  <a:solidFill>
                    <a:schemeClr val="bg1"/>
                  </a:solidFill>
                </a:rPr>
                <a:t>l’unité </a:t>
              </a:r>
              <a:r>
                <a:rPr lang="fr-FR" dirty="0" smtClean="0">
                  <a:solidFill>
                    <a:schemeClr val="bg1"/>
                  </a:solidFill>
                </a:rPr>
                <a:t>de l’AI (champ </a:t>
              </a:r>
              <a:r>
                <a:rPr lang="fr-FR" dirty="0">
                  <a:solidFill>
                    <a:schemeClr val="bg1"/>
                  </a:solidFill>
                </a:rPr>
                <a:t>séparé dans </a:t>
              </a:r>
              <a:r>
                <a:rPr lang="fr-FR" dirty="0" smtClean="0">
                  <a:solidFill>
                    <a:schemeClr val="bg1"/>
                  </a:solidFill>
                </a:rPr>
                <a:t>l’application)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3851920" y="2045319"/>
              <a:ext cx="0" cy="419366"/>
            </a:xfrm>
            <a:prstGeom prst="lin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  <a:round/>
              <a:headEnd type="arrow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55497" y="2852936"/>
            <a:ext cx="7569200" cy="3816424"/>
            <a:chOff x="555497" y="2852936"/>
            <a:chExt cx="7569200" cy="3816424"/>
          </a:xfrm>
        </p:grpSpPr>
        <p:grpSp>
          <p:nvGrpSpPr>
            <p:cNvPr id="14" name="Groupe 13"/>
            <p:cNvGrpSpPr/>
            <p:nvPr/>
          </p:nvGrpSpPr>
          <p:grpSpPr>
            <a:xfrm>
              <a:off x="555497" y="2852936"/>
              <a:ext cx="7569200" cy="3816424"/>
              <a:chOff x="555497" y="2852936"/>
              <a:chExt cx="7569200" cy="3816424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555497" y="4437112"/>
                <a:ext cx="7569200" cy="2232248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fr-FR" sz="1800" b="1" dirty="0" smtClean="0">
                    <a:solidFill>
                      <a:schemeClr val="bg1"/>
                    </a:solidFill>
                  </a:rPr>
                  <a:t>Modification du traitement AI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(molécule et/ou voie d’administration) </a:t>
                </a:r>
                <a:r>
                  <a:rPr lang="fr-FR" sz="1800" dirty="0" smtClean="0">
                    <a:solidFill>
                      <a:schemeClr val="accent4"/>
                    </a:solidFill>
                  </a:rPr>
                  <a:t>pour la même indication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et la </a:t>
                </a:r>
                <a:r>
                  <a:rPr lang="fr-FR" sz="1800" b="1" dirty="0" smtClean="0">
                    <a:solidFill>
                      <a:schemeClr val="bg1"/>
                    </a:solidFill>
                  </a:rPr>
                  <a:t>raison de changement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 :</a:t>
                </a:r>
                <a:endParaRPr lang="fr-FR" sz="1800" dirty="0">
                  <a:solidFill>
                    <a:schemeClr val="bg1"/>
                  </a:solidFill>
                </a:endParaRPr>
              </a:p>
              <a:p>
                <a:pPr indent="182563">
                  <a:buFontTx/>
                  <a:buChar char="•"/>
                </a:pPr>
                <a:r>
                  <a:rPr lang="fr-FR" sz="1800" dirty="0" smtClean="0">
                    <a:solidFill>
                      <a:schemeClr val="bg1"/>
                    </a:solidFill>
                  </a:rPr>
                  <a:t>NON : Traitement anti-infectieux non modifié</a:t>
                </a:r>
              </a:p>
              <a:p>
                <a:pPr indent="182563">
                  <a:buFontTx/>
                  <a:buChar char="•"/>
                </a:pPr>
                <a:r>
                  <a:rPr lang="fr-FR" sz="1800" dirty="0" smtClean="0">
                    <a:solidFill>
                      <a:schemeClr val="bg1"/>
                    </a:solidFill>
                  </a:rPr>
                  <a:t>ESC : traitement AI modifié avec </a:t>
                </a:r>
                <a:r>
                  <a:rPr lang="fr-FR" sz="1800" b="1" dirty="0" smtClean="0">
                    <a:solidFill>
                      <a:schemeClr val="accent4"/>
                    </a:solidFill>
                  </a:rPr>
                  <a:t>escalade</a:t>
                </a:r>
                <a:r>
                  <a:rPr lang="fr-FR" sz="1800" dirty="0" smtClean="0">
                    <a:solidFill>
                      <a:schemeClr val="accent4"/>
                    </a:solidFill>
                  </a:rPr>
                  <a:t> thérapeutique</a:t>
                </a:r>
              </a:p>
              <a:p>
                <a:pPr indent="182563">
                  <a:buFontTx/>
                  <a:buChar char="•"/>
                </a:pPr>
                <a:r>
                  <a:rPr lang="fr-FR" sz="1800" dirty="0" smtClean="0">
                    <a:solidFill>
                      <a:schemeClr val="bg1"/>
                    </a:solidFill>
                  </a:rPr>
                  <a:t>DES </a:t>
                </a:r>
                <a:r>
                  <a:rPr lang="fr-FR" sz="1800" dirty="0">
                    <a:solidFill>
                      <a:schemeClr val="bg1"/>
                    </a:solidFill>
                  </a:rPr>
                  <a:t>: traitement AI modifié avec </a:t>
                </a:r>
                <a:r>
                  <a:rPr lang="fr-FR" sz="1800" b="1" dirty="0" smtClean="0">
                    <a:solidFill>
                      <a:schemeClr val="accent4"/>
                    </a:solidFill>
                  </a:rPr>
                  <a:t>désescalade</a:t>
                </a:r>
                <a:r>
                  <a:rPr lang="fr-FR" sz="18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1800" dirty="0">
                    <a:solidFill>
                      <a:schemeClr val="accent4"/>
                    </a:solidFill>
                  </a:rPr>
                  <a:t>thérapeutique</a:t>
                </a:r>
              </a:p>
              <a:p>
                <a:pPr indent="182563">
                  <a:buFontTx/>
                  <a:buChar char="•"/>
                </a:pPr>
                <a:r>
                  <a:rPr lang="fr-FR" sz="1800" dirty="0" err="1" smtClean="0">
                    <a:solidFill>
                      <a:schemeClr val="bg1"/>
                    </a:solidFill>
                  </a:rPr>
                  <a:t>CHG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 : traitement AI modifié avec </a:t>
                </a:r>
                <a:r>
                  <a:rPr lang="fr-FR" sz="1800" dirty="0" smtClean="0">
                    <a:solidFill>
                      <a:schemeClr val="accent4"/>
                    </a:solidFill>
                  </a:rPr>
                  <a:t>changement de voie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d’administration</a:t>
                </a:r>
              </a:p>
              <a:p>
                <a:pPr indent="182563">
                  <a:buFontTx/>
                  <a:buChar char="•"/>
                </a:pPr>
                <a:r>
                  <a:rPr lang="fr-FR" sz="1800" dirty="0" err="1" smtClean="0">
                    <a:solidFill>
                      <a:schemeClr val="bg1"/>
                    </a:solidFill>
                  </a:rPr>
                  <a:t>IND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 : </a:t>
                </a:r>
                <a:r>
                  <a:rPr lang="fr-FR" sz="1800" dirty="0">
                    <a:solidFill>
                      <a:schemeClr val="bg1"/>
                    </a:solidFill>
                  </a:rPr>
                  <a:t>traitement AI modifié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en raison d’</a:t>
                </a:r>
                <a:r>
                  <a:rPr lang="fr-FR" sz="1800" dirty="0" smtClean="0">
                    <a:solidFill>
                      <a:schemeClr val="accent4"/>
                    </a:solidFill>
                  </a:rPr>
                  <a:t>effets secondaires indésirables</a:t>
                </a:r>
              </a:p>
              <a:p>
                <a:pPr indent="182563">
                  <a:buFontTx/>
                  <a:buChar char="•"/>
                </a:pPr>
                <a:r>
                  <a:rPr lang="fr-FR" sz="1800" dirty="0" err="1" smtClean="0">
                    <a:solidFill>
                      <a:schemeClr val="bg1"/>
                    </a:solidFill>
                  </a:rPr>
                  <a:t>AUT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800" dirty="0">
                    <a:solidFill>
                      <a:schemeClr val="bg1"/>
                    </a:solidFill>
                  </a:rPr>
                  <a:t>: traitement AI modifié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pour d’autres raisons ou raisons inconnues</a:t>
                </a:r>
                <a:endParaRPr lang="fr-FR" sz="18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7136329" y="2852936"/>
                <a:ext cx="0" cy="1584176"/>
              </a:xfrm>
              <a:prstGeom prst="line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  <a:round/>
                <a:headEnd type="none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" name="Text Box 135"/>
            <p:cNvSpPr txBox="1">
              <a:spLocks noChangeArrowheads="1"/>
            </p:cNvSpPr>
            <p:nvPr/>
          </p:nvSpPr>
          <p:spPr bwMode="auto">
            <a:xfrm>
              <a:off x="7132396" y="5291626"/>
              <a:ext cx="877073" cy="5232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 smtClean="0">
                  <a:solidFill>
                    <a:schemeClr val="bg1"/>
                  </a:solidFill>
                </a:rPr>
                <a:t>Voir cas cliniques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300192" y="1052735"/>
            <a:ext cx="2765769" cy="1417168"/>
            <a:chOff x="6452909" y="752656"/>
            <a:chExt cx="2613052" cy="1717247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8041276" y="2050537"/>
              <a:ext cx="0" cy="419366"/>
            </a:xfrm>
            <a:prstGeom prst="lin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  <a:round/>
              <a:headEnd type="arrow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6452909" y="752656"/>
              <a:ext cx="2613052" cy="130868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Date du premier AI si changement </a:t>
              </a:r>
              <a:r>
                <a:rPr lang="fr-FR" sz="1400" dirty="0" smtClean="0">
                  <a:solidFill>
                    <a:schemeClr val="bg1"/>
                  </a:solidFill>
                </a:rPr>
                <a:t>(si plusieurs changements reporter </a:t>
              </a:r>
              <a:r>
                <a:rPr lang="fr-FR" sz="1400" dirty="0" smtClean="0">
                  <a:solidFill>
                    <a:schemeClr val="bg1"/>
                  </a:solidFill>
                </a:rPr>
                <a:t>la date </a:t>
              </a:r>
              <a:r>
                <a:rPr lang="fr-FR" sz="1400" dirty="0" smtClean="0">
                  <a:solidFill>
                    <a:schemeClr val="bg1"/>
                  </a:solidFill>
                </a:rPr>
                <a:t>du premier AI et non du précédent)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3504" y="1914510"/>
            <a:ext cx="8505660" cy="960393"/>
            <a:chOff x="33504" y="1914510"/>
            <a:chExt cx="8505660" cy="960393"/>
          </a:xfrm>
        </p:grpSpPr>
        <p:sp>
          <p:nvSpPr>
            <p:cNvPr id="22" name="AutoShape 136"/>
            <p:cNvSpPr>
              <a:spLocks noChangeArrowheads="1"/>
            </p:cNvSpPr>
            <p:nvPr/>
          </p:nvSpPr>
          <p:spPr bwMode="auto">
            <a:xfrm>
              <a:off x="33504" y="1914510"/>
              <a:ext cx="1296837" cy="866217"/>
            </a:xfrm>
            <a:prstGeom prst="irregularSeal1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nouveau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2195736" y="2465874"/>
              <a:ext cx="6343428" cy="409029"/>
              <a:chOff x="2195736" y="2465874"/>
              <a:chExt cx="6343428" cy="40902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195736" y="2465874"/>
                <a:ext cx="648072" cy="405000"/>
              </a:xfrm>
              <a:prstGeom prst="rect">
                <a:avLst/>
              </a:prstGeom>
              <a:noFill/>
              <a:ln w="3175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955932" y="2469903"/>
                <a:ext cx="1112011" cy="405000"/>
              </a:xfrm>
              <a:prstGeom prst="rect">
                <a:avLst/>
              </a:prstGeom>
              <a:noFill/>
              <a:ln w="3175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732240" y="2465874"/>
                <a:ext cx="838692" cy="405000"/>
              </a:xfrm>
              <a:prstGeom prst="rect">
                <a:avLst/>
              </a:prstGeom>
              <a:noFill/>
              <a:ln w="3175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70372" y="2469903"/>
                <a:ext cx="868792" cy="405000"/>
              </a:xfrm>
              <a:prstGeom prst="rect">
                <a:avLst/>
              </a:prstGeom>
              <a:noFill/>
              <a:ln w="3175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Étapes </a:t>
            </a:r>
            <a:r>
              <a:rPr lang="fr-FR" dirty="0">
                <a:latin typeface="Arial" charset="0"/>
                <a:cs typeface="Arial" charset="0"/>
              </a:rPr>
              <a:t>de </a:t>
            </a:r>
            <a:r>
              <a:rPr lang="fr-FR" dirty="0" smtClean="0">
                <a:latin typeface="Arial" charset="0"/>
                <a:cs typeface="Arial" charset="0"/>
              </a:rPr>
              <a:t>documentation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des </a:t>
            </a:r>
            <a:r>
              <a:rPr lang="fr-FR" dirty="0">
                <a:latin typeface="Arial" charset="0"/>
                <a:cs typeface="Arial" charset="0"/>
              </a:rPr>
              <a:t>traitements anti-infectieux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marL="342900" lvl="2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dirty="0" smtClean="0">
                <a:solidFill>
                  <a:schemeClr val="tx2"/>
                </a:solidFill>
              </a:rPr>
              <a:t>Répertorier</a:t>
            </a:r>
            <a:r>
              <a:rPr lang="fr-FR" sz="1800" dirty="0" smtClean="0"/>
              <a:t> </a:t>
            </a:r>
            <a:r>
              <a:rPr lang="fr-FR" sz="1800" dirty="0"/>
              <a:t>tous les anti-infectieux administrés au patient le jour de l'enquête</a:t>
            </a:r>
          </a:p>
          <a:p>
            <a:pPr marL="342900" lvl="2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dirty="0"/>
              <a:t>Pour chaque anti-infectieux recensé, </a:t>
            </a:r>
            <a:r>
              <a:rPr lang="fr-FR" sz="1800" dirty="0">
                <a:solidFill>
                  <a:schemeClr val="tx2"/>
                </a:solidFill>
              </a:rPr>
              <a:t>documenter</a:t>
            </a:r>
            <a:r>
              <a:rPr lang="fr-FR" sz="1800" dirty="0"/>
              <a:t> la dose, la voie d’administration et date de prescription</a:t>
            </a:r>
          </a:p>
          <a:p>
            <a:pPr marL="342900" lvl="2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dirty="0"/>
              <a:t>Pour chaque anti-infectieux recensé, </a:t>
            </a:r>
            <a:r>
              <a:rPr lang="fr-FR" sz="1800" dirty="0">
                <a:solidFill>
                  <a:schemeClr val="tx2"/>
                </a:solidFill>
              </a:rPr>
              <a:t>identifier</a:t>
            </a:r>
            <a:r>
              <a:rPr lang="fr-FR" sz="1800" dirty="0"/>
              <a:t> l’indication correspondante (i.e. contexte de prescription) et le diagnostic si nécessaire</a:t>
            </a:r>
          </a:p>
          <a:p>
            <a:pPr marL="342900" lvl="2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dirty="0"/>
              <a:t>Pour chaque indication répertoriée, </a:t>
            </a:r>
            <a:r>
              <a:rPr lang="fr-FR" sz="1800" dirty="0">
                <a:solidFill>
                  <a:schemeClr val="tx2"/>
                </a:solidFill>
              </a:rPr>
              <a:t>vérifier</a:t>
            </a:r>
            <a:r>
              <a:rPr lang="fr-FR" sz="1800" dirty="0"/>
              <a:t> s'il y a eu précédemment d'autres anti-infectieux administrés que ceux répertoriés le jour de l’enquête</a:t>
            </a:r>
          </a:p>
          <a:p>
            <a:pPr marL="342900" lvl="2" indent="-342900">
              <a:spcBef>
                <a:spcPts val="1200"/>
              </a:spcBef>
              <a:buFont typeface="+mj-lt"/>
              <a:buAutoNum type="arabicPeriod"/>
            </a:pPr>
            <a:r>
              <a:rPr lang="fr-FR" sz="1800" dirty="0"/>
              <a:t>Pour les traitements anti-infectieux administrés le jour de l’enquête, pour lesquels le traitement a été modifié précédemment, pour la même indication, </a:t>
            </a:r>
            <a:r>
              <a:rPr lang="fr-FR" sz="1800" dirty="0">
                <a:solidFill>
                  <a:schemeClr val="tx2"/>
                </a:solidFill>
              </a:rPr>
              <a:t>documenter</a:t>
            </a:r>
            <a:r>
              <a:rPr lang="fr-FR" sz="1800" dirty="0"/>
              <a:t> la raison du changement et la date du début du premier traitement anti-infectieux s’il y a eu un changement de </a:t>
            </a:r>
            <a:r>
              <a:rPr lang="fr-FR" sz="1800" dirty="0" smtClean="0"/>
              <a:t>traitement</a:t>
            </a:r>
            <a:endParaRPr lang="fr-FR" sz="1800" dirty="0"/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99" y="1128363"/>
            <a:ext cx="6361144" cy="297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Fiche patient : </a:t>
            </a:r>
            <a:r>
              <a:rPr lang="fr-FR" b="0" dirty="0" smtClean="0"/>
              <a:t>Infection </a:t>
            </a:r>
            <a:r>
              <a:rPr lang="fr-FR" b="0" dirty="0"/>
              <a:t>nosocomiale (1)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33361" y="1844824"/>
            <a:ext cx="8134377" cy="4941739"/>
            <a:chOff x="433361" y="1844824"/>
            <a:chExt cx="8134377" cy="4941739"/>
          </a:xfrm>
          <a:solidFill>
            <a:srgbClr val="00B050"/>
          </a:solidFill>
        </p:grpSpPr>
        <p:cxnSp>
          <p:nvCxnSpPr>
            <p:cNvPr id="7" name="Connecteur droit avec flèche 6"/>
            <p:cNvCxnSpPr/>
            <p:nvPr/>
          </p:nvCxnSpPr>
          <p:spPr>
            <a:xfrm>
              <a:off x="433361" y="5275028"/>
              <a:ext cx="530225" cy="0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e 7"/>
            <p:cNvGrpSpPr/>
            <p:nvPr/>
          </p:nvGrpSpPr>
          <p:grpSpPr>
            <a:xfrm>
              <a:off x="444460" y="1844824"/>
              <a:ext cx="8123278" cy="4941739"/>
              <a:chOff x="444460" y="1844824"/>
              <a:chExt cx="8123278" cy="4941739"/>
            </a:xfrm>
            <a:grpFill/>
          </p:grpSpPr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998538" y="5099050"/>
                <a:ext cx="7569200" cy="1687513"/>
              </a:xfrm>
              <a:prstGeom prst="rect">
                <a:avLst/>
              </a:prstGeom>
              <a:grp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marL="177800" indent="-17780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627063" indent="-271463"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fr-FR" sz="1800" dirty="0">
                    <a:solidFill>
                      <a:schemeClr val="bg1"/>
                    </a:solidFill>
                  </a:rPr>
                  <a:t>Oui si :</a:t>
                </a:r>
              </a:p>
              <a:p>
                <a:pPr lvl="1">
                  <a:buFontTx/>
                  <a:buChar char="–"/>
                </a:pPr>
                <a:r>
                  <a:rPr lang="fr-FR" sz="1800" dirty="0">
                    <a:solidFill>
                      <a:schemeClr val="bg1"/>
                    </a:solidFill>
                  </a:rPr>
                  <a:t>infection urinaire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ET </a:t>
                </a:r>
                <a:r>
                  <a:rPr lang="fr-FR" sz="1800" dirty="0">
                    <a:solidFill>
                      <a:schemeClr val="bg1"/>
                    </a:solidFill>
                  </a:rPr>
                  <a:t>sondage urinaire dans les 7 jours précédents</a:t>
                </a:r>
              </a:p>
              <a:p>
                <a:pPr lvl="1">
                  <a:buFontTx/>
                  <a:buChar char="–"/>
                </a:pPr>
                <a:r>
                  <a:rPr lang="fr-FR" sz="1800" dirty="0">
                    <a:solidFill>
                      <a:schemeClr val="bg1"/>
                    </a:solidFill>
                  </a:rPr>
                  <a:t>pneumonie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ET </a:t>
                </a:r>
                <a:r>
                  <a:rPr lang="fr-FR" sz="1800" dirty="0">
                    <a:solidFill>
                      <a:schemeClr val="bg1"/>
                    </a:solidFill>
                  </a:rPr>
                  <a:t>intubation/trachéotomie dans les 48h précédentes</a:t>
                </a:r>
              </a:p>
              <a:p>
                <a:pPr lvl="1">
                  <a:buFontTx/>
                  <a:buChar char="–"/>
                </a:pPr>
                <a:r>
                  <a:rPr lang="fr-FR" sz="1800" dirty="0">
                    <a:solidFill>
                      <a:schemeClr val="bg1"/>
                    </a:solidFill>
                  </a:rPr>
                  <a:t>bactériémie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ET </a:t>
                </a:r>
                <a:r>
                  <a:rPr lang="fr-FR" sz="1800" dirty="0">
                    <a:solidFill>
                      <a:schemeClr val="bg1"/>
                    </a:solidFill>
                  </a:rPr>
                  <a:t>CVC en place dans les 48h précédentes</a:t>
                </a:r>
              </a:p>
              <a:p>
                <a:pPr lvl="1"/>
                <a:r>
                  <a:rPr lang="fr-FR" sz="1800" dirty="0">
                    <a:solidFill>
                      <a:schemeClr val="bg1"/>
                    </a:solidFill>
                  </a:rPr>
                  <a:t>	</a:t>
                </a:r>
                <a:r>
                  <a:rPr lang="fr-FR" sz="1800" b="1" dirty="0">
                    <a:solidFill>
                      <a:schemeClr val="tx2"/>
                    </a:solidFill>
                  </a:rPr>
                  <a:t>Attention !	</a:t>
                </a:r>
                <a:r>
                  <a:rPr lang="fr-FR" sz="1800" dirty="0">
                    <a:solidFill>
                      <a:schemeClr val="bg1"/>
                    </a:solidFill>
                  </a:rPr>
                  <a:t>valable pour SANBAC, NNBAC1 et NNBAC2</a:t>
                </a:r>
              </a:p>
              <a:p>
                <a:pPr lvl="1"/>
                <a:r>
                  <a:rPr lang="fr-FR" sz="1800" dirty="0">
                    <a:solidFill>
                      <a:schemeClr val="bg1"/>
                    </a:solidFill>
                  </a:rPr>
                  <a:t>	(≠ infections </a:t>
                </a:r>
                <a:r>
                  <a:rPr lang="fr-FR" sz="1800" dirty="0" err="1">
                    <a:solidFill>
                      <a:schemeClr val="bg1"/>
                    </a:solidFill>
                  </a:rPr>
                  <a:t>bactériémiques</a:t>
                </a:r>
                <a:r>
                  <a:rPr lang="fr-FR" sz="1800" dirty="0">
                    <a:solidFill>
                      <a:schemeClr val="bg1"/>
                    </a:solidFill>
                  </a:rPr>
                  <a:t> sur cathéter)</a:t>
                </a:r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444460" y="1844824"/>
                <a:ext cx="1031196" cy="3438155"/>
                <a:chOff x="444460" y="1844824"/>
                <a:chExt cx="1031196" cy="3438155"/>
              </a:xfrm>
              <a:grpFill/>
            </p:grpSpPr>
            <p:cxnSp>
              <p:nvCxnSpPr>
                <p:cNvPr id="11" name="Connecteur droit 10"/>
                <p:cNvCxnSpPr/>
                <p:nvPr/>
              </p:nvCxnSpPr>
              <p:spPr>
                <a:xfrm flipH="1">
                  <a:off x="444460" y="1859112"/>
                  <a:ext cx="1031196" cy="0"/>
                </a:xfrm>
                <a:prstGeom prst="line">
                  <a:avLst/>
                </a:prstGeom>
                <a:grpFill/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454025" y="1844824"/>
                  <a:ext cx="0" cy="3438155"/>
                </a:xfrm>
                <a:prstGeom prst="line">
                  <a:avLst/>
                </a:prstGeom>
                <a:grpFill/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e 17"/>
          <p:cNvGrpSpPr/>
          <p:nvPr/>
        </p:nvGrpSpPr>
        <p:grpSpPr>
          <a:xfrm>
            <a:off x="710197" y="2617704"/>
            <a:ext cx="7857541" cy="2395621"/>
            <a:chOff x="710197" y="2617704"/>
            <a:chExt cx="7857541" cy="2395621"/>
          </a:xfrm>
        </p:grpSpPr>
        <p:grpSp>
          <p:nvGrpSpPr>
            <p:cNvPr id="19" name="Groupe 18"/>
            <p:cNvGrpSpPr/>
            <p:nvPr/>
          </p:nvGrpSpPr>
          <p:grpSpPr>
            <a:xfrm>
              <a:off x="723900" y="2617704"/>
              <a:ext cx="7843838" cy="2395621"/>
              <a:chOff x="723900" y="2617704"/>
              <a:chExt cx="7843838" cy="2395621"/>
            </a:xfrm>
          </p:grpSpPr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998538" y="4105275"/>
                <a:ext cx="7569200" cy="90805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fr-FR" sz="1800" dirty="0">
                    <a:solidFill>
                      <a:schemeClr val="bg1"/>
                    </a:solidFill>
                  </a:rPr>
                  <a:t>= date de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diagnostic :</a:t>
                </a:r>
                <a:endParaRPr lang="fr-FR" sz="1800" dirty="0">
                  <a:solidFill>
                    <a:schemeClr val="bg1"/>
                  </a:solidFill>
                </a:endParaRPr>
              </a:p>
              <a:p>
                <a:pPr indent="182563">
                  <a:buFontTx/>
                  <a:buChar char="•"/>
                </a:pPr>
                <a:r>
                  <a:rPr lang="fr-FR" sz="1800" dirty="0" smtClean="0">
                    <a:solidFill>
                      <a:schemeClr val="bg1"/>
                    </a:solidFill>
                  </a:rPr>
                  <a:t>date de </a:t>
                </a:r>
                <a:r>
                  <a:rPr lang="fr-FR" sz="1800" dirty="0">
                    <a:solidFill>
                      <a:schemeClr val="bg1"/>
                    </a:solidFill>
                  </a:rPr>
                  <a:t>prélèvement si diagnostic microbiologique</a:t>
                </a:r>
              </a:p>
              <a:p>
                <a:pPr indent="182563">
                  <a:buFontTx/>
                  <a:buChar char="•"/>
                </a:pPr>
                <a:r>
                  <a:rPr lang="fr-FR" sz="1800" dirty="0">
                    <a:solidFill>
                      <a:schemeClr val="bg1"/>
                    </a:solidFill>
                  </a:rPr>
                  <a:t>inconnu si IN présente à l</a:t>
                </a:r>
                <a:r>
                  <a:rPr lang="ja-JP" altLang="fr-FR" sz="1800" dirty="0">
                    <a:solidFill>
                      <a:schemeClr val="bg1"/>
                    </a:solidFill>
                  </a:rPr>
                  <a:t>’</a:t>
                </a:r>
                <a:r>
                  <a:rPr lang="fr-FR" sz="1800" dirty="0">
                    <a:solidFill>
                      <a:schemeClr val="bg1"/>
                    </a:solidFill>
                  </a:rPr>
                  <a:t>admission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ET </a:t>
                </a:r>
                <a:r>
                  <a:rPr lang="fr-FR" sz="1800" dirty="0">
                    <a:solidFill>
                      <a:schemeClr val="bg1"/>
                    </a:solidFill>
                  </a:rPr>
                  <a:t>date des 1</a:t>
                </a:r>
                <a:r>
                  <a:rPr lang="fr-FR" sz="1800" baseline="30000" dirty="0">
                    <a:solidFill>
                      <a:schemeClr val="bg1"/>
                    </a:solidFill>
                  </a:rPr>
                  <a:t>ers</a:t>
                </a:r>
                <a:r>
                  <a:rPr lang="fr-FR" sz="1800" dirty="0">
                    <a:solidFill>
                      <a:schemeClr val="bg1"/>
                    </a:solidFill>
                  </a:rPr>
                  <a:t> signes inconnue</a:t>
                </a:r>
              </a:p>
            </p:txBody>
          </p:sp>
          <p:grpSp>
            <p:nvGrpSpPr>
              <p:cNvPr id="22" name="Groupe 21"/>
              <p:cNvGrpSpPr/>
              <p:nvPr/>
            </p:nvGrpSpPr>
            <p:grpSpPr>
              <a:xfrm>
                <a:off x="723900" y="2617704"/>
                <a:ext cx="246049" cy="1733496"/>
                <a:chOff x="723900" y="2617704"/>
                <a:chExt cx="246049" cy="1733496"/>
              </a:xfrm>
            </p:grpSpPr>
            <p:cxnSp>
              <p:nvCxnSpPr>
                <p:cNvPr id="23" name="Connecteur droit 22"/>
                <p:cNvCxnSpPr/>
                <p:nvPr/>
              </p:nvCxnSpPr>
              <p:spPr>
                <a:xfrm>
                  <a:off x="723900" y="2617704"/>
                  <a:ext cx="9525" cy="1733496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avec flèche 23"/>
                <p:cNvCxnSpPr/>
                <p:nvPr/>
              </p:nvCxnSpPr>
              <p:spPr>
                <a:xfrm>
                  <a:off x="727062" y="4348772"/>
                  <a:ext cx="242887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Connecteur droit 19"/>
            <p:cNvCxnSpPr/>
            <p:nvPr/>
          </p:nvCxnSpPr>
          <p:spPr>
            <a:xfrm flipV="1">
              <a:off x="710197" y="2625670"/>
              <a:ext cx="765459" cy="1"/>
            </a:xfrm>
            <a:prstGeom prst="lin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3976945" y="773342"/>
            <a:ext cx="5073392" cy="652566"/>
            <a:chOff x="3182076" y="1070380"/>
            <a:chExt cx="5971856" cy="652566"/>
          </a:xfrm>
        </p:grpSpPr>
        <p:grpSp>
          <p:nvGrpSpPr>
            <p:cNvPr id="31" name="Groupe 30"/>
            <p:cNvGrpSpPr/>
            <p:nvPr/>
          </p:nvGrpSpPr>
          <p:grpSpPr>
            <a:xfrm flipV="1">
              <a:off x="3182076" y="1070380"/>
              <a:ext cx="5857625" cy="605141"/>
              <a:chOff x="3182076" y="1491353"/>
              <a:chExt cx="5857625" cy="575088"/>
            </a:xfrm>
            <a:solidFill>
              <a:srgbClr val="00B050"/>
            </a:solidFill>
          </p:grpSpPr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 rot="10800000">
                <a:off x="6482146" y="1491353"/>
                <a:ext cx="2557555" cy="575088"/>
              </a:xfrm>
              <a:prstGeom prst="rect">
                <a:avLst/>
              </a:prstGeom>
              <a:grp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marL="177800" indent="-17780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indent="0"/>
                <a:r>
                  <a:rPr lang="fr-FR" sz="1800" dirty="0" smtClean="0">
                    <a:solidFill>
                      <a:schemeClr val="bg1"/>
                    </a:solidFill>
                  </a:rPr>
                  <a:t>2 IN actives au lieu de 3</a:t>
                </a:r>
                <a:endParaRPr lang="fr-FR" sz="1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4" name="Groupe 33"/>
              <p:cNvGrpSpPr/>
              <p:nvPr/>
            </p:nvGrpSpPr>
            <p:grpSpPr>
              <a:xfrm>
                <a:off x="3182076" y="1510611"/>
                <a:ext cx="3300071" cy="213425"/>
                <a:chOff x="3182076" y="1510611"/>
                <a:chExt cx="3300071" cy="213425"/>
              </a:xfrm>
              <a:grpFill/>
            </p:grpSpPr>
            <p:cxnSp>
              <p:nvCxnSpPr>
                <p:cNvPr id="35" name="Connecteur droit avec flèche 34"/>
                <p:cNvCxnSpPr/>
                <p:nvPr/>
              </p:nvCxnSpPr>
              <p:spPr>
                <a:xfrm flipV="1">
                  <a:off x="3182076" y="1708134"/>
                  <a:ext cx="3300071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avec flèche 35"/>
                <p:cNvCxnSpPr/>
                <p:nvPr/>
              </p:nvCxnSpPr>
              <p:spPr>
                <a:xfrm flipV="1">
                  <a:off x="3182076" y="1539092"/>
                  <a:ext cx="0" cy="184944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avec flèche 36"/>
                <p:cNvCxnSpPr/>
                <p:nvPr/>
              </p:nvCxnSpPr>
              <p:spPr>
                <a:xfrm flipV="1">
                  <a:off x="6069639" y="1510611"/>
                  <a:ext cx="0" cy="184944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 Box 135"/>
            <p:cNvSpPr txBox="1">
              <a:spLocks noChangeArrowheads="1"/>
            </p:cNvSpPr>
            <p:nvPr/>
          </p:nvSpPr>
          <p:spPr bwMode="auto">
            <a:xfrm>
              <a:off x="8205278" y="1415169"/>
              <a:ext cx="948654" cy="3077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>
                  <a:solidFill>
                    <a:schemeClr val="bg1"/>
                  </a:solidFill>
                </a:rPr>
                <a:t>modifié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808302" y="1436291"/>
            <a:ext cx="6001956" cy="635074"/>
            <a:chOff x="2808302" y="1436291"/>
            <a:chExt cx="6001956" cy="635074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808302" y="1436291"/>
              <a:ext cx="5685214" cy="3693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58 codes </a:t>
              </a:r>
              <a:r>
                <a:rPr lang="fr-FR" dirty="0" smtClean="0">
                  <a:solidFill>
                    <a:schemeClr val="bg1"/>
                  </a:solidFill>
                </a:rPr>
                <a:t>regroupés (au lieu de 57 en 2012 [</a:t>
              </a:r>
              <a:r>
                <a:rPr lang="fr-FR" dirty="0" err="1" smtClean="0">
                  <a:solidFill>
                    <a:schemeClr val="bg1"/>
                  </a:solidFill>
                </a:rPr>
                <a:t>GASICD</a:t>
              </a:r>
              <a:r>
                <a:rPr lang="fr-FR" dirty="0" smtClean="0">
                  <a:solidFill>
                    <a:schemeClr val="bg1"/>
                  </a:solidFill>
                </a:rPr>
                <a:t>])</a:t>
              </a:r>
              <a:endParaRPr lang="fr-FR" sz="1600" dirty="0">
                <a:solidFill>
                  <a:schemeClr val="accent4"/>
                </a:solidFill>
              </a:endParaRPr>
            </a:p>
          </p:txBody>
        </p:sp>
        <p:sp>
          <p:nvSpPr>
            <p:cNvPr id="38" name="Text Box 135"/>
            <p:cNvSpPr txBox="1">
              <a:spLocks noChangeArrowheads="1"/>
            </p:cNvSpPr>
            <p:nvPr/>
          </p:nvSpPr>
          <p:spPr bwMode="auto">
            <a:xfrm>
              <a:off x="8048511" y="1763588"/>
              <a:ext cx="761747" cy="3077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 smtClean="0">
                  <a:solidFill>
                    <a:schemeClr val="bg1"/>
                  </a:solidFill>
                </a:rPr>
                <a:t>modifié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2808302" y="2150255"/>
            <a:ext cx="5794787" cy="342000"/>
            <a:chOff x="2808302" y="2150255"/>
            <a:chExt cx="5794787" cy="3420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562528" y="2150256"/>
              <a:ext cx="5040561" cy="33855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SA : acquise dans </a:t>
              </a:r>
              <a:r>
                <a:rPr lang="fr-FR" sz="1600" dirty="0">
                  <a:solidFill>
                    <a:schemeClr val="bg1"/>
                  </a:solidFill>
                </a:rPr>
                <a:t>l’ES </a:t>
              </a:r>
              <a:r>
                <a:rPr lang="fr-FR" sz="1600" dirty="0" smtClean="0">
                  <a:solidFill>
                    <a:schemeClr val="bg1"/>
                  </a:solidFill>
                </a:rPr>
                <a:t>au cours d’un séjour antérieur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 Box 135"/>
            <p:cNvSpPr txBox="1">
              <a:spLocks noChangeArrowheads="1"/>
            </p:cNvSpPr>
            <p:nvPr/>
          </p:nvSpPr>
          <p:spPr bwMode="auto">
            <a:xfrm>
              <a:off x="2808302" y="2150255"/>
              <a:ext cx="761747" cy="34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 smtClean="0">
                  <a:solidFill>
                    <a:schemeClr val="bg1"/>
                  </a:solidFill>
                </a:rPr>
                <a:t>modifié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816297" y="2625670"/>
            <a:ext cx="6035776" cy="584775"/>
            <a:chOff x="2816297" y="2625670"/>
            <a:chExt cx="6035776" cy="584775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578044" y="2625670"/>
              <a:ext cx="5274029" cy="58477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r>
                <a:rPr lang="fr-FR" sz="1600" dirty="0" err="1" smtClean="0">
                  <a:solidFill>
                    <a:schemeClr val="bg1"/>
                  </a:solidFill>
                </a:rPr>
                <a:t>KTC</a:t>
              </a:r>
              <a:r>
                <a:rPr lang="fr-FR" sz="1600" dirty="0" smtClean="0">
                  <a:solidFill>
                    <a:schemeClr val="bg1"/>
                  </a:solidFill>
                </a:rPr>
                <a:t> et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KTP</a:t>
              </a:r>
              <a:r>
                <a:rPr lang="fr-FR" sz="1600" dirty="0" smtClean="0">
                  <a:solidFill>
                    <a:schemeClr val="bg1"/>
                  </a:solidFill>
                </a:rPr>
                <a:t> : bactériémie consécutive à une infection suspectée sur cathéter central ou périphérique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 Box 135"/>
            <p:cNvSpPr txBox="1">
              <a:spLocks noChangeArrowheads="1"/>
            </p:cNvSpPr>
            <p:nvPr/>
          </p:nvSpPr>
          <p:spPr bwMode="auto">
            <a:xfrm>
              <a:off x="2816297" y="2725235"/>
              <a:ext cx="761747" cy="3077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 smtClean="0">
                  <a:solidFill>
                    <a:schemeClr val="bg1"/>
                  </a:solidFill>
                </a:rPr>
                <a:t>modifié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Codage </a:t>
            </a:r>
            <a:r>
              <a:rPr lang="fr-FR" dirty="0"/>
              <a:t>des infections sur cathéter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2571751" y="4958557"/>
            <a:ext cx="6475231" cy="1250950"/>
            <a:chOff x="2571751" y="4958557"/>
            <a:chExt cx="6475231" cy="1250950"/>
          </a:xfrm>
        </p:grpSpPr>
        <p:sp>
          <p:nvSpPr>
            <p:cNvPr id="8" name="Rectangle 120"/>
            <p:cNvSpPr>
              <a:spLocks noChangeArrowheads="1"/>
            </p:cNvSpPr>
            <p:nvPr/>
          </p:nvSpPr>
          <p:spPr bwMode="auto">
            <a:xfrm>
              <a:off x="7145339" y="4958557"/>
              <a:ext cx="1890712" cy="30777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KTCLOC ou KTPLOC</a:t>
              </a:r>
            </a:p>
          </p:txBody>
        </p:sp>
        <p:sp>
          <p:nvSpPr>
            <p:cNvPr id="20" name="Line 159"/>
            <p:cNvSpPr>
              <a:spLocks noChangeShapeType="1"/>
            </p:cNvSpPr>
            <p:nvPr/>
          </p:nvSpPr>
          <p:spPr bwMode="auto">
            <a:xfrm flipV="1">
              <a:off x="2571751" y="5992019"/>
              <a:ext cx="2000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1" name="Rectangle 161"/>
            <p:cNvSpPr>
              <a:spLocks noChangeArrowheads="1"/>
            </p:cNvSpPr>
            <p:nvPr/>
          </p:nvSpPr>
          <p:spPr bwMode="auto">
            <a:xfrm>
              <a:off x="2949576" y="5634832"/>
              <a:ext cx="971550" cy="574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négative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ou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non effectuée</a:t>
              </a:r>
            </a:p>
          </p:txBody>
        </p:sp>
        <p:sp>
          <p:nvSpPr>
            <p:cNvPr id="30" name="Line 169"/>
            <p:cNvSpPr>
              <a:spLocks noChangeShapeType="1"/>
            </p:cNvSpPr>
            <p:nvPr/>
          </p:nvSpPr>
          <p:spPr bwMode="auto">
            <a:xfrm flipV="1">
              <a:off x="4932364" y="5122069"/>
              <a:ext cx="2212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31" name="Rectangle 119"/>
            <p:cNvSpPr>
              <a:spLocks noChangeArrowheads="1"/>
            </p:cNvSpPr>
            <p:nvPr/>
          </p:nvSpPr>
          <p:spPr bwMode="auto">
            <a:xfrm>
              <a:off x="5364164" y="5056982"/>
              <a:ext cx="936625" cy="161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Pus local</a:t>
              </a: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6911461" y="5158367"/>
              <a:ext cx="213552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>
                  <a:solidFill>
                    <a:schemeClr val="accent4"/>
                  </a:solidFill>
                </a:rPr>
                <a:t>Infections locales sur </a:t>
              </a:r>
              <a:r>
                <a:rPr lang="fr-FR" sz="1400" dirty="0" smtClean="0">
                  <a:solidFill>
                    <a:schemeClr val="accent4"/>
                  </a:solidFill>
                </a:rPr>
                <a:t>KT</a:t>
              </a:r>
            </a:p>
            <a:p>
              <a:r>
                <a:rPr lang="fr-FR" sz="1400" dirty="0" err="1">
                  <a:solidFill>
                    <a:schemeClr val="accent4"/>
                  </a:solidFill>
                </a:rPr>
                <a:t>h</a:t>
              </a:r>
              <a:r>
                <a:rPr lang="fr-FR" sz="1400" dirty="0" err="1" smtClean="0">
                  <a:solidFill>
                    <a:schemeClr val="accent4"/>
                  </a:solidFill>
                </a:rPr>
                <a:t>émoc</a:t>
              </a:r>
              <a:r>
                <a:rPr lang="fr-FR" sz="1400" dirty="0" smtClean="0">
                  <a:solidFill>
                    <a:schemeClr val="accent4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accent4"/>
                  </a:solidFill>
                </a:rPr>
                <a:t>neg</a:t>
              </a:r>
              <a:r>
                <a:rPr lang="fr-FR" sz="1400" dirty="0" smtClean="0">
                  <a:solidFill>
                    <a:schemeClr val="accent4"/>
                  </a:solidFill>
                </a:rPr>
                <a:t> et culture +</a:t>
              </a:r>
              <a:endParaRPr lang="fr-FR" sz="1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932364" y="5850732"/>
            <a:ext cx="4103687" cy="741051"/>
            <a:chOff x="4932364" y="5850732"/>
            <a:chExt cx="4103687" cy="741051"/>
          </a:xfrm>
        </p:grpSpPr>
        <p:sp>
          <p:nvSpPr>
            <p:cNvPr id="10" name="Rectangle 124"/>
            <p:cNvSpPr>
              <a:spLocks noChangeArrowheads="1"/>
            </p:cNvSpPr>
            <p:nvPr/>
          </p:nvSpPr>
          <p:spPr bwMode="auto">
            <a:xfrm>
              <a:off x="7145339" y="5850732"/>
              <a:ext cx="1890712" cy="30777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CVAVAS</a:t>
              </a:r>
            </a:p>
          </p:txBody>
        </p:sp>
        <p:sp>
          <p:nvSpPr>
            <p:cNvPr id="26" name="Line 165"/>
            <p:cNvSpPr>
              <a:spLocks noChangeShapeType="1"/>
            </p:cNvSpPr>
            <p:nvPr/>
          </p:nvSpPr>
          <p:spPr bwMode="auto">
            <a:xfrm flipV="1">
              <a:off x="4932364" y="5988844"/>
              <a:ext cx="2212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34" name="Rectangle 119"/>
            <p:cNvSpPr>
              <a:spLocks noChangeArrowheads="1"/>
            </p:cNvSpPr>
            <p:nvPr/>
          </p:nvSpPr>
          <p:spPr bwMode="auto">
            <a:xfrm>
              <a:off x="5364164" y="5906294"/>
              <a:ext cx="936625" cy="161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Pus local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6950297" y="6068563"/>
              <a:ext cx="19351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>
                  <a:solidFill>
                    <a:schemeClr val="accent4"/>
                  </a:solidFill>
                </a:rPr>
                <a:t>Infections </a:t>
              </a:r>
              <a:r>
                <a:rPr lang="fr-FR" sz="1400" dirty="0" smtClean="0">
                  <a:solidFill>
                    <a:schemeClr val="accent4"/>
                  </a:solidFill>
                </a:rPr>
                <a:t>vasculaires</a:t>
              </a:r>
            </a:p>
            <a:p>
              <a:r>
                <a:rPr lang="fr-FR" sz="1400" dirty="0">
                  <a:solidFill>
                    <a:schemeClr val="accent4"/>
                  </a:solidFill>
                </a:rPr>
                <a:t>n</a:t>
              </a:r>
              <a:r>
                <a:rPr lang="fr-FR" sz="1400" dirty="0" smtClean="0">
                  <a:solidFill>
                    <a:schemeClr val="accent4"/>
                  </a:solidFill>
                </a:rPr>
                <a:t>on liée à un cathéter</a:t>
              </a:r>
              <a:endParaRPr lang="fr-FR" sz="1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2555876" y="2203573"/>
            <a:ext cx="6604770" cy="1794546"/>
            <a:chOff x="2555876" y="2203573"/>
            <a:chExt cx="6604770" cy="1794546"/>
          </a:xfrm>
        </p:grpSpPr>
        <p:sp>
          <p:nvSpPr>
            <p:cNvPr id="7" name="Rectangle 115"/>
            <p:cNvSpPr>
              <a:spLocks noChangeArrowheads="1"/>
            </p:cNvSpPr>
            <p:nvPr/>
          </p:nvSpPr>
          <p:spPr bwMode="auto">
            <a:xfrm>
              <a:off x="7020744" y="2203573"/>
              <a:ext cx="2139902" cy="16004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 dirty="0" err="1" smtClean="0">
                  <a:latin typeface="Arial Narrow" pitchFamily="34" charset="0"/>
                </a:rPr>
                <a:t>SANBAC</a:t>
              </a:r>
              <a:r>
                <a:rPr lang="fr-FR" altLang="fr-FR" sz="1400" dirty="0" smtClean="0">
                  <a:latin typeface="Arial Narrow" pitchFamily="34" charset="0"/>
                </a:rPr>
                <a:t> </a:t>
              </a:r>
              <a:r>
                <a:rPr lang="fr-FR" altLang="fr-FR" sz="1400" u="sng" dirty="0" smtClean="0">
                  <a:latin typeface="Arial Narrow" pitchFamily="34" charset="0"/>
                </a:rPr>
                <a:t>et</a:t>
              </a:r>
              <a:endParaRPr lang="fr-FR" altLang="fr-FR" sz="1400" u="sng" dirty="0">
                <a:latin typeface="Arial Narrow" pitchFamily="34" charset="0"/>
              </a:endParaRPr>
            </a:p>
            <a:p>
              <a:pPr algn="ctr" eaLnBrk="1" hangingPunct="1"/>
              <a:r>
                <a:rPr lang="fr-FR" altLang="fr-FR" sz="1400" dirty="0">
                  <a:latin typeface="Arial Narrow" pitchFamily="34" charset="0"/>
                </a:rPr>
                <a:t>Cocher Oui dans la rubrique « Dispositif invasif concerné »</a:t>
              </a:r>
            </a:p>
            <a:p>
              <a:pPr algn="ctr" eaLnBrk="1" hangingPunct="1"/>
              <a:r>
                <a:rPr lang="fr-FR" altLang="fr-FR" sz="1400" dirty="0">
                  <a:solidFill>
                    <a:schemeClr val="tx2"/>
                  </a:solidFill>
                  <a:latin typeface="Arial Narrow" pitchFamily="34" charset="0"/>
                </a:rPr>
                <a:t>et coder </a:t>
              </a:r>
              <a:r>
                <a:rPr lang="fr-FR" altLang="fr-FR" sz="1400" dirty="0" err="1">
                  <a:solidFill>
                    <a:schemeClr val="tx2"/>
                  </a:solidFill>
                  <a:latin typeface="Arial Narrow" pitchFamily="34" charset="0"/>
                </a:rPr>
                <a:t>KTC</a:t>
              </a:r>
              <a:r>
                <a:rPr lang="fr-FR" altLang="fr-FR" sz="1400" dirty="0">
                  <a:solidFill>
                    <a:schemeClr val="tx2"/>
                  </a:solidFill>
                  <a:latin typeface="Arial Narrow" pitchFamily="34" charset="0"/>
                </a:rPr>
                <a:t> ou </a:t>
              </a:r>
              <a:r>
                <a:rPr lang="fr-FR" altLang="fr-FR" sz="1400" dirty="0" err="1">
                  <a:solidFill>
                    <a:schemeClr val="tx2"/>
                  </a:solidFill>
                  <a:latin typeface="Arial Narrow" pitchFamily="34" charset="0"/>
                </a:rPr>
                <a:t>KTP</a:t>
              </a:r>
              <a:r>
                <a:rPr lang="fr-FR" altLang="fr-FR" sz="1400" dirty="0">
                  <a:solidFill>
                    <a:schemeClr val="tx2"/>
                  </a:solidFill>
                  <a:latin typeface="Arial Narrow" pitchFamily="34" charset="0"/>
                </a:rPr>
                <a:t> dans « Origine des bactériémies secondaires à une autre infection » </a:t>
              </a:r>
            </a:p>
          </p:txBody>
        </p:sp>
        <p:sp>
          <p:nvSpPr>
            <p:cNvPr id="18" name="Line 150"/>
            <p:cNvSpPr>
              <a:spLocks noChangeShapeType="1"/>
            </p:cNvSpPr>
            <p:nvPr/>
          </p:nvSpPr>
          <p:spPr bwMode="auto">
            <a:xfrm flipV="1">
              <a:off x="2555876" y="2734469"/>
              <a:ext cx="4448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19" name="Rectangle 155"/>
            <p:cNvSpPr>
              <a:spLocks noChangeArrowheads="1"/>
            </p:cNvSpPr>
            <p:nvPr/>
          </p:nvSpPr>
          <p:spPr bwMode="auto">
            <a:xfrm>
              <a:off x="2932114" y="2377282"/>
              <a:ext cx="971550" cy="574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négative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ou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non effectuée</a:t>
              </a:r>
            </a:p>
          </p:txBody>
        </p:sp>
        <p:sp>
          <p:nvSpPr>
            <p:cNvPr id="33" name="Rectangle 121"/>
            <p:cNvSpPr>
              <a:spLocks noChangeArrowheads="1"/>
            </p:cNvSpPr>
            <p:nvPr/>
          </p:nvSpPr>
          <p:spPr bwMode="auto">
            <a:xfrm>
              <a:off x="5148264" y="2326482"/>
              <a:ext cx="1584325" cy="815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Régression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des signes généraux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dans les 48H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suivant ablation du KT</a:t>
              </a: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6950297" y="3690144"/>
              <a:ext cx="121920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>
                  <a:solidFill>
                    <a:schemeClr val="accent4"/>
                  </a:solidFill>
                </a:rPr>
                <a:t>Bactériémies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14314" y="1251744"/>
            <a:ext cx="8856118" cy="5184775"/>
            <a:chOff x="214314" y="1251744"/>
            <a:chExt cx="8856118" cy="5184775"/>
          </a:xfrm>
        </p:grpSpPr>
        <p:sp>
          <p:nvSpPr>
            <p:cNvPr id="6" name="Rectangle 114"/>
            <p:cNvSpPr>
              <a:spLocks noChangeArrowheads="1"/>
            </p:cNvSpPr>
            <p:nvPr/>
          </p:nvSpPr>
          <p:spPr bwMode="auto">
            <a:xfrm>
              <a:off x="7145339" y="1435894"/>
              <a:ext cx="1890712" cy="30777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 dirty="0" err="1">
                  <a:latin typeface="Arial Narrow" pitchFamily="34" charset="0"/>
                </a:rPr>
                <a:t>KTCBAC</a:t>
              </a:r>
              <a:r>
                <a:rPr lang="fr-FR" altLang="fr-FR" sz="1400" dirty="0">
                  <a:latin typeface="Arial Narrow" pitchFamily="34" charset="0"/>
                </a:rPr>
                <a:t> ou </a:t>
              </a:r>
              <a:r>
                <a:rPr lang="fr-FR" altLang="fr-FR" sz="1400" dirty="0" err="1">
                  <a:latin typeface="Arial Narrow" pitchFamily="34" charset="0"/>
                </a:rPr>
                <a:t>KTPBAC</a:t>
              </a:r>
              <a:endParaRPr lang="fr-FR" altLang="fr-FR" sz="1400" dirty="0">
                <a:latin typeface="Arial Narrow" pitchFamily="34" charset="0"/>
              </a:endParaRPr>
            </a:p>
          </p:txBody>
        </p:sp>
        <p:sp>
          <p:nvSpPr>
            <p:cNvPr id="11" name="Rectangle 127"/>
            <p:cNvSpPr>
              <a:spLocks noChangeArrowheads="1"/>
            </p:cNvSpPr>
            <p:nvPr/>
          </p:nvSpPr>
          <p:spPr bwMode="auto">
            <a:xfrm rot="16200000">
              <a:off x="-253205" y="3592513"/>
              <a:ext cx="165735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dirty="0">
                  <a:latin typeface="Arial Narrow" pitchFamily="34" charset="0"/>
                </a:rPr>
                <a:t>hémoculture</a:t>
              </a:r>
            </a:p>
          </p:txBody>
        </p:sp>
        <p:sp>
          <p:nvSpPr>
            <p:cNvPr id="12" name="Rectangle 128"/>
            <p:cNvSpPr>
              <a:spLocks noChangeArrowheads="1"/>
            </p:cNvSpPr>
            <p:nvPr/>
          </p:nvSpPr>
          <p:spPr bwMode="auto">
            <a:xfrm rot="16200000">
              <a:off x="-216693" y="3663951"/>
              <a:ext cx="5184775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dirty="0">
                  <a:latin typeface="Arial Narrow" pitchFamily="34" charset="0"/>
                </a:rPr>
                <a:t>culture </a:t>
              </a:r>
              <a:r>
                <a:rPr lang="fr-FR" altLang="fr-FR" dirty="0" smtClean="0">
                  <a:latin typeface="Arial Narrow" pitchFamily="34" charset="0"/>
                </a:rPr>
                <a:t>cathéter</a:t>
              </a:r>
              <a:endParaRPr lang="fr-FR" altLang="fr-FR" dirty="0">
                <a:latin typeface="Arial Narrow" pitchFamily="34" charset="0"/>
              </a:endParaRPr>
            </a:p>
          </p:txBody>
        </p:sp>
        <p:grpSp>
          <p:nvGrpSpPr>
            <p:cNvPr id="13" name="Group 138"/>
            <p:cNvGrpSpPr>
              <a:grpSpLocks/>
            </p:cNvGrpSpPr>
            <p:nvPr/>
          </p:nvGrpSpPr>
          <p:grpSpPr bwMode="auto">
            <a:xfrm>
              <a:off x="539751" y="2043907"/>
              <a:ext cx="1655763" cy="900112"/>
              <a:chOff x="340" y="1071"/>
              <a:chExt cx="1043" cy="567"/>
            </a:xfrm>
          </p:grpSpPr>
          <p:sp>
            <p:nvSpPr>
              <p:cNvPr id="14" name="Line 136"/>
              <p:cNvSpPr>
                <a:spLocks noChangeShapeType="1"/>
              </p:cNvSpPr>
              <p:nvPr/>
            </p:nvSpPr>
            <p:spPr bwMode="auto">
              <a:xfrm flipV="1">
                <a:off x="340" y="1071"/>
                <a:ext cx="0" cy="5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15" name="Line 137"/>
              <p:cNvSpPr>
                <a:spLocks noChangeShapeType="1"/>
              </p:cNvSpPr>
              <p:nvPr/>
            </p:nvSpPr>
            <p:spPr bwMode="auto">
              <a:xfrm>
                <a:off x="340" y="1071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22" name="Line 162"/>
            <p:cNvSpPr>
              <a:spLocks noChangeShapeType="1"/>
            </p:cNvSpPr>
            <p:nvPr/>
          </p:nvSpPr>
          <p:spPr bwMode="auto">
            <a:xfrm flipV="1">
              <a:off x="2555876" y="1540669"/>
              <a:ext cx="4589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3076576" y="1469232"/>
              <a:ext cx="649288" cy="161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positive</a:t>
              </a:r>
            </a:p>
          </p:txBody>
        </p:sp>
        <p:sp>
          <p:nvSpPr>
            <p:cNvPr id="32" name="Rectangle 172"/>
            <p:cNvSpPr>
              <a:spLocks noChangeArrowheads="1"/>
            </p:cNvSpPr>
            <p:nvPr/>
          </p:nvSpPr>
          <p:spPr bwMode="auto">
            <a:xfrm>
              <a:off x="214314" y="2251869"/>
              <a:ext cx="649287" cy="296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 dirty="0">
                  <a:latin typeface="Arial Narrow" pitchFamily="34" charset="0"/>
                </a:rPr>
                <a:t>positive</a:t>
              </a: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6950297" y="1646422"/>
              <a:ext cx="212013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>
                  <a:solidFill>
                    <a:schemeClr val="accent4"/>
                  </a:solidFill>
                </a:rPr>
                <a:t>Infections </a:t>
              </a:r>
              <a:r>
                <a:rPr lang="fr-FR" sz="1400" dirty="0" err="1" smtClean="0">
                  <a:solidFill>
                    <a:schemeClr val="accent4"/>
                  </a:solidFill>
                </a:rPr>
                <a:t>bactériémiques</a:t>
              </a:r>
              <a:r>
                <a:rPr lang="fr-FR" sz="1400" dirty="0">
                  <a:solidFill>
                    <a:schemeClr val="accent4"/>
                  </a:solidFill>
                </a:rPr>
                <a:t> </a:t>
              </a:r>
              <a:r>
                <a:rPr lang="fr-FR" sz="1400" dirty="0" smtClean="0">
                  <a:solidFill>
                    <a:schemeClr val="accent4"/>
                  </a:solidFill>
                </a:rPr>
                <a:t>sur </a:t>
              </a:r>
              <a:r>
                <a:rPr lang="fr-FR" sz="1400" dirty="0">
                  <a:solidFill>
                    <a:schemeClr val="accent4"/>
                  </a:solidFill>
                </a:rPr>
                <a:t>KT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50825" y="3798094"/>
            <a:ext cx="8848618" cy="2638425"/>
            <a:chOff x="250825" y="3798094"/>
            <a:chExt cx="8848618" cy="2638425"/>
          </a:xfrm>
        </p:grpSpPr>
        <p:sp>
          <p:nvSpPr>
            <p:cNvPr id="9" name="Rectangle 122"/>
            <p:cNvSpPr>
              <a:spLocks noChangeArrowheads="1"/>
            </p:cNvSpPr>
            <p:nvPr/>
          </p:nvSpPr>
          <p:spPr bwMode="auto">
            <a:xfrm>
              <a:off x="7145339" y="4080669"/>
              <a:ext cx="1890712" cy="30777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KTCGEN ou KTPGEN</a:t>
              </a:r>
            </a:p>
          </p:txBody>
        </p:sp>
        <p:sp>
          <p:nvSpPr>
            <p:cNvPr id="16" name="Line 140"/>
            <p:cNvSpPr>
              <a:spLocks noChangeShapeType="1"/>
            </p:cNvSpPr>
            <p:nvPr/>
          </p:nvSpPr>
          <p:spPr bwMode="auto">
            <a:xfrm flipV="1">
              <a:off x="539751" y="4601369"/>
              <a:ext cx="0" cy="919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17" name="Line 141"/>
            <p:cNvSpPr>
              <a:spLocks noChangeShapeType="1"/>
            </p:cNvSpPr>
            <p:nvPr/>
          </p:nvSpPr>
          <p:spPr bwMode="auto">
            <a:xfrm flipV="1">
              <a:off x="539751" y="5520532"/>
              <a:ext cx="1655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4" name="Line 163"/>
            <p:cNvSpPr>
              <a:spLocks noChangeShapeType="1"/>
            </p:cNvSpPr>
            <p:nvPr/>
          </p:nvSpPr>
          <p:spPr bwMode="auto">
            <a:xfrm flipV="1">
              <a:off x="2573339" y="4682332"/>
              <a:ext cx="1998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5" name="Rectangle 164"/>
            <p:cNvSpPr>
              <a:spLocks noChangeArrowheads="1"/>
            </p:cNvSpPr>
            <p:nvPr/>
          </p:nvSpPr>
          <p:spPr bwMode="auto">
            <a:xfrm>
              <a:off x="3076576" y="4601369"/>
              <a:ext cx="649288" cy="161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positive</a:t>
              </a:r>
            </a:p>
          </p:txBody>
        </p:sp>
        <p:sp>
          <p:nvSpPr>
            <p:cNvPr id="27" name="Rectangle 166"/>
            <p:cNvSpPr>
              <a:spLocks noChangeArrowheads="1"/>
            </p:cNvSpPr>
            <p:nvPr/>
          </p:nvSpPr>
          <p:spPr bwMode="auto">
            <a:xfrm rot="16200000">
              <a:off x="3492502" y="4996656"/>
              <a:ext cx="2519362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dirty="0">
                  <a:latin typeface="Arial Narrow" pitchFamily="34" charset="0"/>
                </a:rPr>
                <a:t>clinique</a:t>
              </a:r>
            </a:p>
          </p:txBody>
        </p:sp>
        <p:sp>
          <p:nvSpPr>
            <p:cNvPr id="28" name="Line 167"/>
            <p:cNvSpPr>
              <a:spLocks noChangeShapeType="1"/>
            </p:cNvSpPr>
            <p:nvPr/>
          </p:nvSpPr>
          <p:spPr bwMode="auto">
            <a:xfrm flipV="1">
              <a:off x="4932364" y="4223544"/>
              <a:ext cx="2212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9" name="Rectangle 121"/>
            <p:cNvSpPr>
              <a:spLocks noChangeArrowheads="1"/>
            </p:cNvSpPr>
            <p:nvPr/>
          </p:nvSpPr>
          <p:spPr bwMode="auto">
            <a:xfrm>
              <a:off x="5143501" y="3798094"/>
              <a:ext cx="1584325" cy="814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Régression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des signes généraux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dans les 48H</a:t>
              </a:r>
            </a:p>
            <a:p>
              <a:pPr algn="ctr" eaLnBrk="1" hangingPunct="1"/>
              <a:r>
                <a:rPr lang="fr-FR" altLang="fr-FR" sz="1400">
                  <a:latin typeface="Arial Narrow" pitchFamily="34" charset="0"/>
                </a:rPr>
                <a:t>suivant ablation du KT</a:t>
              </a: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6911460" y="4339759"/>
              <a:ext cx="21879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>
                  <a:solidFill>
                    <a:schemeClr val="accent4"/>
                  </a:solidFill>
                </a:rPr>
                <a:t>Infections générales sur </a:t>
              </a:r>
              <a:r>
                <a:rPr lang="fr-FR" sz="1400" dirty="0" smtClean="0">
                  <a:solidFill>
                    <a:schemeClr val="accent4"/>
                  </a:solidFill>
                </a:rPr>
                <a:t>KT à </a:t>
              </a:r>
              <a:r>
                <a:rPr lang="fr-FR" sz="1400" dirty="0" err="1" smtClean="0">
                  <a:solidFill>
                    <a:schemeClr val="accent4"/>
                  </a:solidFill>
                </a:rPr>
                <a:t>hémoc</a:t>
              </a:r>
              <a:r>
                <a:rPr lang="fr-FR" sz="1400" dirty="0" smtClean="0">
                  <a:solidFill>
                    <a:schemeClr val="accent4"/>
                  </a:solidFill>
                </a:rPr>
                <a:t> négative</a:t>
              </a:r>
              <a:endParaRPr lang="fr-FR" sz="1400" dirty="0">
                <a:solidFill>
                  <a:schemeClr val="accent4"/>
                </a:solidFill>
              </a:endParaRPr>
            </a:p>
          </p:txBody>
        </p:sp>
        <p:sp>
          <p:nvSpPr>
            <p:cNvPr id="40" name="Rectangle 172"/>
            <p:cNvSpPr>
              <a:spLocks noChangeArrowheads="1"/>
            </p:cNvSpPr>
            <p:nvPr/>
          </p:nvSpPr>
          <p:spPr bwMode="auto">
            <a:xfrm>
              <a:off x="250825" y="5053671"/>
              <a:ext cx="649287" cy="296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1400" dirty="0" smtClean="0">
                  <a:latin typeface="Arial Narrow" pitchFamily="34" charset="0"/>
                </a:rPr>
                <a:t>négative</a:t>
              </a:r>
              <a:endParaRPr lang="fr-FR" altLang="fr-FR" sz="1400" dirty="0">
                <a:latin typeface="Arial Narrow" pitchFamily="34" charset="0"/>
              </a:endParaRPr>
            </a:p>
          </p:txBody>
        </p:sp>
      </p:grpSp>
      <p:pic>
        <p:nvPicPr>
          <p:cNvPr id="41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Contexte de l’ENP en </a:t>
            </a:r>
            <a:r>
              <a:rPr lang="fr-FR" dirty="0" smtClean="0">
                <a:latin typeface="Arial" charset="0"/>
                <a:cs typeface="Arial" charset="0"/>
              </a:rPr>
              <a:t>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Enquête réalisée environ tous les 5 </a:t>
            </a:r>
            <a:r>
              <a:rPr lang="fr-FR" dirty="0" smtClean="0"/>
              <a:t>ans</a:t>
            </a:r>
          </a:p>
          <a:p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PROPIAS </a:t>
            </a:r>
            <a:r>
              <a:rPr lang="fr-FR" dirty="0"/>
              <a:t>2015 </a:t>
            </a:r>
            <a:r>
              <a:rPr lang="fr-FR" u="sng" dirty="0"/>
              <a:t>porté par</a:t>
            </a:r>
            <a:r>
              <a:rPr lang="fr-FR" dirty="0"/>
              <a:t> une Instruction ministérielle </a:t>
            </a:r>
          </a:p>
          <a:p>
            <a:r>
              <a:rPr lang="fr-FR" dirty="0"/>
              <a:t>Organisée par le RAISIN (</a:t>
            </a:r>
            <a:r>
              <a:rPr lang="fr-FR" dirty="0" err="1"/>
              <a:t>SPFrance</a:t>
            </a:r>
            <a:r>
              <a:rPr lang="fr-FR" dirty="0"/>
              <a:t> + 5 </a:t>
            </a:r>
            <a:r>
              <a:rPr lang="fr-FR" dirty="0" err="1"/>
              <a:t>CClin</a:t>
            </a:r>
            <a:r>
              <a:rPr lang="fr-FR" dirty="0"/>
              <a:t>)</a:t>
            </a:r>
          </a:p>
          <a:p>
            <a:r>
              <a:rPr lang="fr-FR" dirty="0"/>
              <a:t>Dans le cadre d’une enquête européenne (</a:t>
            </a:r>
            <a:r>
              <a:rPr lang="fr-FR" dirty="0" err="1"/>
              <a:t>ECDC</a:t>
            </a:r>
            <a:r>
              <a:rPr lang="fr-FR" dirty="0"/>
              <a:t>)</a:t>
            </a:r>
          </a:p>
          <a:p>
            <a:pPr lvl="2"/>
            <a:r>
              <a:rPr lang="fr-FR" dirty="0" smtClean="0">
                <a:latin typeface="Arial" charset="0"/>
                <a:cs typeface="Arial" charset="0"/>
              </a:rPr>
              <a:t>«</a:t>
            </a:r>
            <a:r>
              <a:rPr lang="fr-FR" dirty="0">
                <a:latin typeface="Arial" charset="0"/>
                <a:cs typeface="Arial" charset="0"/>
              </a:rPr>
              <a:t> </a:t>
            </a:r>
            <a:r>
              <a:rPr lang="fr-FR" i="1" dirty="0">
                <a:latin typeface="Arial" charset="0"/>
                <a:cs typeface="Arial" charset="0"/>
              </a:rPr>
              <a:t>Point </a:t>
            </a:r>
            <a:r>
              <a:rPr lang="fr-FR" i="1" dirty="0" err="1">
                <a:latin typeface="Arial" charset="0"/>
                <a:cs typeface="Arial" charset="0"/>
              </a:rPr>
              <a:t>Prevalence</a:t>
            </a:r>
            <a:r>
              <a:rPr lang="fr-FR" i="1" dirty="0">
                <a:latin typeface="Arial" charset="0"/>
                <a:cs typeface="Arial" charset="0"/>
              </a:rPr>
              <a:t> Survey</a:t>
            </a:r>
            <a:r>
              <a:rPr lang="fr-FR" dirty="0">
                <a:latin typeface="Arial" charset="0"/>
                <a:cs typeface="Arial" charset="0"/>
              </a:rPr>
              <a:t> (</a:t>
            </a:r>
            <a:r>
              <a:rPr lang="fr-FR" i="1" dirty="0" err="1">
                <a:latin typeface="Arial" charset="0"/>
                <a:cs typeface="Arial" charset="0"/>
              </a:rPr>
              <a:t>PPS</a:t>
            </a:r>
            <a:r>
              <a:rPr lang="fr-FR" dirty="0">
                <a:latin typeface="Arial" charset="0"/>
                <a:cs typeface="Arial" charset="0"/>
              </a:rPr>
              <a:t>) » 2016-2017</a:t>
            </a:r>
          </a:p>
          <a:p>
            <a:pPr lvl="2"/>
            <a:r>
              <a:rPr lang="fr-FR" dirty="0" smtClean="0">
                <a:latin typeface="Arial" charset="0"/>
                <a:cs typeface="Arial" charset="0"/>
              </a:rPr>
              <a:t>échantillon </a:t>
            </a:r>
            <a:r>
              <a:rPr lang="fr-FR" dirty="0">
                <a:latin typeface="Arial" charset="0"/>
                <a:cs typeface="Arial" charset="0"/>
              </a:rPr>
              <a:t>d’établissements français (50)</a:t>
            </a:r>
          </a:p>
          <a:p>
            <a:pPr lvl="2"/>
            <a:r>
              <a:rPr lang="fr-FR" dirty="0" smtClean="0">
                <a:latin typeface="Arial" charset="0"/>
                <a:cs typeface="Arial" charset="0"/>
              </a:rPr>
              <a:t>contrôles </a:t>
            </a:r>
            <a:r>
              <a:rPr lang="fr-FR" dirty="0">
                <a:latin typeface="Arial" charset="0"/>
                <a:cs typeface="Arial" charset="0"/>
              </a:rPr>
              <a:t>de qualité pour 5 des 50 ES Français </a:t>
            </a:r>
          </a:p>
          <a:p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dirty="0"/>
              <a:t>Information ARS via </a:t>
            </a:r>
            <a:r>
              <a:rPr lang="fr-FR" dirty="0" err="1" smtClean="0"/>
              <a:t>DGS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73173"/>
              </p:ext>
            </p:extLst>
          </p:nvPr>
        </p:nvGraphicFramePr>
        <p:xfrm>
          <a:off x="1259632" y="1844824"/>
          <a:ext cx="6192688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936104"/>
                <a:gridCol w="936104"/>
                <a:gridCol w="936104"/>
                <a:gridCol w="933057"/>
                <a:gridCol w="86714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2001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L="91432" marR="91432" marT="45756" marB="4575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d’ES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830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1 533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2 337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1938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Infection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5,1%</a:t>
                      </a:r>
                    </a:p>
                  </a:txBody>
                  <a:tcPr marL="91432" marR="91432" marT="45756" marB="457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56" marB="45756" horzOverflow="overflow"/>
                </a:tc>
              </a:tr>
            </a:tbl>
          </a:graphicData>
        </a:graphic>
      </p:graphicFrame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Fiche patient : </a:t>
            </a:r>
            <a:r>
              <a:rPr lang="fr-FR" b="0" dirty="0" smtClean="0"/>
              <a:t>Infection </a:t>
            </a:r>
            <a:r>
              <a:rPr lang="fr-FR" b="0" dirty="0"/>
              <a:t>nosocomiale (2)</a:t>
            </a: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28725"/>
            <a:ext cx="605313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654175" y="3457521"/>
            <a:ext cx="6950075" cy="1527175"/>
            <a:chOff x="1654175" y="3457521"/>
            <a:chExt cx="6950075" cy="1527175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4852987" y="3457521"/>
              <a:ext cx="3751263" cy="1527175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177800" indent="-1778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fr-FR" sz="1800" i="1" dirty="0">
                  <a:solidFill>
                    <a:schemeClr val="bg1"/>
                  </a:solidFill>
                </a:rPr>
                <a:t>Staphylococcus aureus</a:t>
              </a:r>
            </a:p>
            <a:p>
              <a:pPr>
                <a:buFontTx/>
                <a:buChar char="•"/>
              </a:pPr>
              <a:r>
                <a:rPr lang="fr-FR" sz="1800" i="1" dirty="0" err="1" smtClean="0">
                  <a:solidFill>
                    <a:schemeClr val="bg1"/>
                  </a:solidFill>
                </a:rPr>
                <a:t>Enterococcus</a:t>
              </a:r>
              <a:r>
                <a:rPr lang="fr-FR" sz="1800" i="1" dirty="0" smtClean="0">
                  <a:solidFill>
                    <a:schemeClr val="bg1"/>
                  </a:solidFill>
                </a:rPr>
                <a:t> </a:t>
              </a:r>
              <a:r>
                <a:rPr lang="fr-FR" sz="1800" i="1" dirty="0" err="1">
                  <a:solidFill>
                    <a:schemeClr val="bg1"/>
                  </a:solidFill>
                </a:rPr>
                <a:t>faecium</a:t>
              </a:r>
              <a:r>
                <a:rPr lang="fr-FR" sz="1800" i="1" dirty="0">
                  <a:solidFill>
                    <a:schemeClr val="bg1"/>
                  </a:solidFill>
                </a:rPr>
                <a:t> </a:t>
              </a:r>
              <a:r>
                <a:rPr lang="fr-FR" sz="1800" dirty="0">
                  <a:solidFill>
                    <a:schemeClr val="bg1"/>
                  </a:solidFill>
                </a:rPr>
                <a:t>et</a:t>
              </a:r>
              <a:r>
                <a:rPr lang="fr-FR" sz="1800" i="1" dirty="0">
                  <a:solidFill>
                    <a:schemeClr val="bg1"/>
                  </a:solidFill>
                </a:rPr>
                <a:t> </a:t>
              </a:r>
              <a:r>
                <a:rPr lang="fr-FR" sz="1800" i="1" dirty="0" err="1">
                  <a:solidFill>
                    <a:schemeClr val="bg1"/>
                  </a:solidFill>
                </a:rPr>
                <a:t>faecalis</a:t>
              </a:r>
              <a:endParaRPr lang="fr-FR" sz="1800" i="1" dirty="0">
                <a:solidFill>
                  <a:schemeClr val="bg1"/>
                </a:solidFill>
              </a:endParaRPr>
            </a:p>
            <a:p>
              <a:pPr>
                <a:buFontTx/>
                <a:buChar char="•"/>
              </a:pPr>
              <a:r>
                <a:rPr lang="fr-FR" sz="1800" dirty="0">
                  <a:solidFill>
                    <a:schemeClr val="bg1"/>
                  </a:solidFill>
                </a:rPr>
                <a:t>Entérobactéries</a:t>
              </a:r>
            </a:p>
            <a:p>
              <a:pPr>
                <a:buFontTx/>
                <a:buChar char="•"/>
              </a:pPr>
              <a:r>
                <a:rPr lang="fr-FR" sz="1800" i="1" dirty="0">
                  <a:solidFill>
                    <a:schemeClr val="bg1"/>
                  </a:solidFill>
                </a:rPr>
                <a:t>Pseudomonas </a:t>
              </a:r>
              <a:r>
                <a:rPr lang="fr-FR" sz="1800" i="1" dirty="0" err="1">
                  <a:solidFill>
                    <a:schemeClr val="bg1"/>
                  </a:solidFill>
                </a:rPr>
                <a:t>spp</a:t>
              </a:r>
              <a:r>
                <a:rPr lang="fr-FR" sz="1800" i="1" dirty="0">
                  <a:solidFill>
                    <a:schemeClr val="bg1"/>
                  </a:solidFill>
                </a:rPr>
                <a:t>.</a:t>
              </a:r>
            </a:p>
            <a:p>
              <a:pPr>
                <a:buFontTx/>
                <a:buChar char="•"/>
              </a:pPr>
              <a:r>
                <a:rPr lang="fr-FR" sz="1800" i="1" dirty="0" err="1">
                  <a:solidFill>
                    <a:schemeClr val="bg1"/>
                  </a:solidFill>
                </a:rPr>
                <a:t>Acinetobacter</a:t>
              </a:r>
              <a:r>
                <a:rPr lang="fr-FR" sz="1800" i="1" dirty="0">
                  <a:solidFill>
                    <a:schemeClr val="bg1"/>
                  </a:solidFill>
                </a:rPr>
                <a:t> </a:t>
              </a:r>
              <a:r>
                <a:rPr lang="fr-FR" sz="1800" i="1" dirty="0" err="1">
                  <a:solidFill>
                    <a:schemeClr val="bg1"/>
                  </a:solidFill>
                </a:rPr>
                <a:t>spp</a:t>
              </a:r>
              <a:r>
                <a:rPr lang="fr-FR" sz="1800" i="1" dirty="0">
                  <a:solidFill>
                    <a:schemeClr val="bg1"/>
                  </a:solidFill>
                </a:rPr>
                <a:t>.</a:t>
              </a: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1654175" y="4149725"/>
              <a:ext cx="313372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330200" y="3860800"/>
            <a:ext cx="8655050" cy="2663825"/>
            <a:chOff x="330200" y="3860800"/>
            <a:chExt cx="8655050" cy="2663825"/>
          </a:xfrm>
        </p:grpSpPr>
        <p:grpSp>
          <p:nvGrpSpPr>
            <p:cNvPr id="9" name="Groupe 8"/>
            <p:cNvGrpSpPr/>
            <p:nvPr/>
          </p:nvGrpSpPr>
          <p:grpSpPr>
            <a:xfrm>
              <a:off x="330200" y="3860800"/>
              <a:ext cx="8274050" cy="2663825"/>
              <a:chOff x="330200" y="3860800"/>
              <a:chExt cx="8274050" cy="2663825"/>
            </a:xfrm>
          </p:grpSpPr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2266950" y="5157788"/>
                <a:ext cx="6337300" cy="1366837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marL="177800" indent="-17780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450850" indent="-177800"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fr-FR" sz="1800" dirty="0">
                    <a:solidFill>
                      <a:schemeClr val="bg1"/>
                    </a:solidFill>
                  </a:rPr>
                  <a:t>MO identifié : 3 MO / IN maximum </a:t>
                </a:r>
                <a:r>
                  <a:rPr lang="fr-FR" sz="1800" dirty="0" smtClean="0">
                    <a:solidFill>
                      <a:schemeClr val="bg1"/>
                    </a:solidFill>
                  </a:rPr>
                  <a:t>(</a:t>
                </a:r>
                <a:r>
                  <a:rPr lang="fr-FR" sz="1800" b="1" dirty="0" smtClean="0">
                    <a:solidFill>
                      <a:schemeClr val="accent4"/>
                    </a:solidFill>
                  </a:rPr>
                  <a:t>136 </a:t>
                </a:r>
                <a:r>
                  <a:rPr lang="fr-FR" sz="1800" b="1" dirty="0">
                    <a:solidFill>
                      <a:schemeClr val="accent4"/>
                    </a:solidFill>
                  </a:rPr>
                  <a:t>codes </a:t>
                </a:r>
                <a:r>
                  <a:rPr lang="fr-FR" sz="1800" dirty="0">
                    <a:solidFill>
                      <a:schemeClr val="bg1"/>
                    </a:solidFill>
                  </a:rPr>
                  <a:t>au choix)</a:t>
                </a:r>
              </a:p>
              <a:p>
                <a:pPr>
                  <a:buFontTx/>
                  <a:buChar char="•"/>
                </a:pPr>
                <a:r>
                  <a:rPr lang="fr-FR" sz="1800" dirty="0">
                    <a:solidFill>
                      <a:schemeClr val="bg1"/>
                    </a:solidFill>
                  </a:rPr>
                  <a:t>En l’absence de MO : 3 codes au choix</a:t>
                </a:r>
              </a:p>
              <a:p>
                <a:pPr lvl="1">
                  <a:buFontTx/>
                  <a:buChar char="–"/>
                </a:pPr>
                <a:r>
                  <a:rPr lang="fr-FR" sz="1600" dirty="0">
                    <a:solidFill>
                      <a:schemeClr val="bg1"/>
                    </a:solidFill>
                  </a:rPr>
                  <a:t>NONEFF = pas de prélèvement effectué</a:t>
                </a:r>
              </a:p>
              <a:p>
                <a:pPr lvl="1">
                  <a:buFontTx/>
                  <a:buChar char="–"/>
                </a:pPr>
                <a:r>
                  <a:rPr lang="fr-FR" sz="1600" dirty="0">
                    <a:solidFill>
                      <a:schemeClr val="bg1"/>
                    </a:solidFill>
                  </a:rPr>
                  <a:t>EXASTE = prélèvement fait, examen stérile</a:t>
                </a:r>
              </a:p>
              <a:p>
                <a:pPr lvl="1">
                  <a:buFontTx/>
                  <a:buChar char="–"/>
                </a:pPr>
                <a:r>
                  <a:rPr lang="fr-FR" sz="1600" dirty="0">
                    <a:solidFill>
                      <a:schemeClr val="bg1"/>
                    </a:solidFill>
                  </a:rPr>
                  <a:t>NONIDE = prélèvement fait et positif, mais MO non identifié</a:t>
                </a:r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 flipH="1" flipV="1">
                <a:off x="330200" y="3860800"/>
                <a:ext cx="382588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330200" y="3860800"/>
                <a:ext cx="0" cy="200342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330200" y="5840413"/>
                <a:ext cx="1925638" cy="23812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35"/>
            <p:cNvSpPr txBox="1">
              <a:spLocks noChangeArrowheads="1"/>
            </p:cNvSpPr>
            <p:nvPr/>
          </p:nvSpPr>
          <p:spPr bwMode="auto">
            <a:xfrm>
              <a:off x="8223250" y="5224462"/>
              <a:ext cx="762000" cy="307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>
                  <a:solidFill>
                    <a:schemeClr val="bg1"/>
                  </a:solidFill>
                </a:rPr>
                <a:t>modifié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878053" y="2676667"/>
            <a:ext cx="7086435" cy="716727"/>
            <a:chOff x="1878053" y="2676667"/>
            <a:chExt cx="7086435" cy="716727"/>
          </a:xfrm>
        </p:grpSpPr>
        <p:grpSp>
          <p:nvGrpSpPr>
            <p:cNvPr id="15" name="Groupe 14"/>
            <p:cNvGrpSpPr/>
            <p:nvPr/>
          </p:nvGrpSpPr>
          <p:grpSpPr>
            <a:xfrm>
              <a:off x="1878053" y="2676667"/>
              <a:ext cx="6726197" cy="716727"/>
              <a:chOff x="1878053" y="2676667"/>
              <a:chExt cx="6726197" cy="716727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211638" y="2676667"/>
                <a:ext cx="4392612" cy="65405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marL="177800" indent="-17780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fr-FR" sz="1800" dirty="0">
                    <a:solidFill>
                      <a:schemeClr val="bg1"/>
                    </a:solidFill>
                  </a:rPr>
                  <a:t>10 origines possibles </a:t>
                </a:r>
                <a:r>
                  <a:rPr lang="fr-FR" sz="1600" dirty="0">
                    <a:solidFill>
                      <a:schemeClr val="accent4"/>
                    </a:solidFill>
                  </a:rPr>
                  <a:t>(diapo suivante)</a:t>
                </a:r>
              </a:p>
              <a:p>
                <a:pPr>
                  <a:buFontTx/>
                  <a:buChar char="•"/>
                </a:pPr>
                <a:r>
                  <a:rPr lang="fr-FR" sz="1800" dirty="0">
                    <a:solidFill>
                      <a:schemeClr val="bg1"/>
                    </a:solidFill>
                  </a:rPr>
                  <a:t>pour code SANBAC uniquement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Connecteur droit avec flèche 16"/>
              <p:cNvCxnSpPr>
                <a:cxnSpLocks noChangeShapeType="1"/>
              </p:cNvCxnSpPr>
              <p:nvPr/>
            </p:nvCxnSpPr>
            <p:spPr bwMode="auto">
              <a:xfrm flipV="1">
                <a:off x="1878053" y="3015542"/>
                <a:ext cx="2285752" cy="377852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Text Box 135"/>
            <p:cNvSpPr txBox="1">
              <a:spLocks noChangeArrowheads="1"/>
            </p:cNvSpPr>
            <p:nvPr/>
          </p:nvSpPr>
          <p:spPr bwMode="auto">
            <a:xfrm>
              <a:off x="8202488" y="2992478"/>
              <a:ext cx="762000" cy="307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>
                  <a:solidFill>
                    <a:schemeClr val="bg1"/>
                  </a:solidFill>
                </a:rPr>
                <a:t>modifié</a:t>
              </a:r>
            </a:p>
          </p:txBody>
        </p:sp>
      </p:grpSp>
      <p:pic>
        <p:nvPicPr>
          <p:cNvPr id="27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Origine </a:t>
            </a:r>
            <a:r>
              <a:rPr lang="fr-FR" dirty="0">
                <a:latin typeface="Arial" charset="0"/>
                <a:cs typeface="Arial" charset="0"/>
              </a:rPr>
              <a:t>des bactériémies</a:t>
            </a:r>
            <a:endParaRPr lang="fr-FR" dirty="0"/>
          </a:p>
        </p:txBody>
      </p:sp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125538"/>
            <a:ext cx="8686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3240088" y="5589240"/>
            <a:ext cx="5076825" cy="1175098"/>
            <a:chOff x="3240088" y="5589240"/>
            <a:chExt cx="5076825" cy="1175098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240088" y="6394450"/>
              <a:ext cx="5076825" cy="36988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800" u="sng" dirty="0">
                  <a:solidFill>
                    <a:schemeClr val="bg1"/>
                  </a:solidFill>
                </a:rPr>
                <a:t>On ne sait pas</a:t>
              </a:r>
              <a:r>
                <a:rPr lang="fr-FR" sz="1800" dirty="0">
                  <a:solidFill>
                    <a:schemeClr val="bg1"/>
                  </a:solidFill>
                </a:rPr>
                <a:t> s’il existe une infection associée</a:t>
              </a:r>
            </a:p>
          </p:txBody>
        </p:sp>
        <p:cxnSp>
          <p:nvCxnSpPr>
            <p:cNvPr id="18" name="Connecteur droit avec flèche 17"/>
            <p:cNvCxnSpPr>
              <a:cxnSpLocks noChangeShapeType="1"/>
            </p:cNvCxnSpPr>
            <p:nvPr/>
          </p:nvCxnSpPr>
          <p:spPr bwMode="auto">
            <a:xfrm>
              <a:off x="3347864" y="5589240"/>
              <a:ext cx="0" cy="74865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e 18"/>
          <p:cNvGrpSpPr/>
          <p:nvPr/>
        </p:nvGrpSpPr>
        <p:grpSpPr>
          <a:xfrm>
            <a:off x="4427984" y="5169495"/>
            <a:ext cx="4464050" cy="1111250"/>
            <a:chOff x="4427984" y="5169495"/>
            <a:chExt cx="4464050" cy="1111250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427984" y="5912445"/>
              <a:ext cx="4464050" cy="3683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800" dirty="0">
                  <a:solidFill>
                    <a:schemeClr val="bg1"/>
                  </a:solidFill>
                </a:rPr>
                <a:t>On sait qu’il n’y a </a:t>
              </a:r>
              <a:r>
                <a:rPr lang="fr-FR" sz="1800" u="sng" dirty="0">
                  <a:solidFill>
                    <a:schemeClr val="bg1"/>
                  </a:solidFill>
                </a:rPr>
                <a:t>pas d’infection </a:t>
              </a:r>
              <a:r>
                <a:rPr lang="fr-FR" sz="1800" dirty="0">
                  <a:solidFill>
                    <a:schemeClr val="bg1"/>
                  </a:solidFill>
                </a:rPr>
                <a:t>associée</a:t>
              </a:r>
            </a:p>
          </p:txBody>
        </p:sp>
        <p:cxnSp>
          <p:nvCxnSpPr>
            <p:cNvPr id="21" name="Connecteur droit avec flèche 20"/>
            <p:cNvCxnSpPr>
              <a:cxnSpLocks noChangeShapeType="1"/>
            </p:cNvCxnSpPr>
            <p:nvPr/>
          </p:nvCxnSpPr>
          <p:spPr bwMode="auto">
            <a:xfrm>
              <a:off x="4774307" y="5169495"/>
              <a:ext cx="0" cy="72390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e 22"/>
          <p:cNvGrpSpPr/>
          <p:nvPr/>
        </p:nvGrpSpPr>
        <p:grpSpPr>
          <a:xfrm>
            <a:off x="282253" y="1196752"/>
            <a:ext cx="8660135" cy="1152128"/>
            <a:chOff x="282253" y="1196752"/>
            <a:chExt cx="8660135" cy="1152128"/>
          </a:xfrm>
        </p:grpSpPr>
        <p:sp>
          <p:nvSpPr>
            <p:cNvPr id="24" name="Text Box 135"/>
            <p:cNvSpPr txBox="1">
              <a:spLocks noChangeArrowheads="1"/>
            </p:cNvSpPr>
            <p:nvPr/>
          </p:nvSpPr>
          <p:spPr bwMode="auto">
            <a:xfrm>
              <a:off x="7103732" y="1196752"/>
              <a:ext cx="1677062" cy="3077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400" dirty="0" smtClean="0">
                  <a:solidFill>
                    <a:schemeClr val="bg1"/>
                  </a:solidFill>
                </a:rPr>
                <a:t>Modalités ajoutées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2253" y="1556792"/>
              <a:ext cx="8660135" cy="792088"/>
            </a:xfrm>
            <a:prstGeom prst="rect">
              <a:avLst/>
            </a:prstGeom>
            <a:noFill/>
            <a:ln w="317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Sensibilité </a:t>
            </a:r>
            <a:r>
              <a:rPr lang="fr-FR" dirty="0"/>
              <a:t>des </a:t>
            </a:r>
            <a:r>
              <a:rPr lang="fr-FR" dirty="0" smtClean="0"/>
              <a:t>MO : </a:t>
            </a:r>
            <a:r>
              <a:rPr lang="fr-FR" b="0" dirty="0" smtClean="0"/>
              <a:t>idem surveillances</a:t>
            </a:r>
            <a:br>
              <a:rPr lang="fr-FR" b="0" dirty="0" smtClean="0"/>
            </a:br>
            <a:r>
              <a:rPr lang="fr-FR" b="0" dirty="0" err="1" smtClean="0"/>
              <a:t>BMR</a:t>
            </a:r>
            <a:r>
              <a:rPr lang="fr-FR" b="0" dirty="0" smtClean="0"/>
              <a:t>-RAISIN </a:t>
            </a:r>
            <a:r>
              <a:rPr lang="fr-FR" b="0" dirty="0"/>
              <a:t>2016</a:t>
            </a:r>
          </a:p>
        </p:txBody>
      </p:sp>
      <p:sp>
        <p:nvSpPr>
          <p:cNvPr id="5" name="Text Box 158"/>
          <p:cNvSpPr txBox="1">
            <a:spLocks noChangeArrowheads="1"/>
          </p:cNvSpPr>
          <p:nvPr/>
        </p:nvSpPr>
        <p:spPr bwMode="auto">
          <a:xfrm>
            <a:off x="251520" y="1207475"/>
            <a:ext cx="1951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sz="1600" i="1" dirty="0"/>
              <a:t>Code de résistance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8840"/>
            <a:ext cx="8991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28725"/>
            <a:ext cx="605313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Fiche patient : </a:t>
            </a:r>
            <a:r>
              <a:rPr lang="fr-FR" b="0" dirty="0" smtClean="0"/>
              <a:t>Infection </a:t>
            </a:r>
            <a:r>
              <a:rPr lang="fr-FR" b="0" dirty="0"/>
              <a:t>nosocomiale (3)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3131840" y="3372214"/>
            <a:ext cx="5850025" cy="1527175"/>
            <a:chOff x="3131840" y="3372214"/>
            <a:chExt cx="5850025" cy="1527175"/>
          </a:xfrm>
          <a:solidFill>
            <a:srgbClr val="00B050"/>
          </a:solidFill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4509877" y="3372214"/>
              <a:ext cx="4471988" cy="1527175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800" dirty="0">
                  <a:solidFill>
                    <a:schemeClr val="bg1"/>
                  </a:solidFill>
                </a:rPr>
                <a:t>si prise en compte de résultats d’examens paracliniques (microbiologie, imagerie, etc.) disponibles seulement après le passage de l’enquêteur a été nécessaire pour inclure cette infection </a:t>
              </a:r>
              <a:endParaRPr lang="fr-FR" sz="1800" i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131840" y="4724400"/>
              <a:ext cx="1360785" cy="1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320675" y="4462255"/>
            <a:ext cx="8661190" cy="2149228"/>
            <a:chOff x="320675" y="4462255"/>
            <a:chExt cx="8661190" cy="2149228"/>
          </a:xfrm>
        </p:grpSpPr>
        <p:grpSp>
          <p:nvGrpSpPr>
            <p:cNvPr id="13" name="Groupe 12"/>
            <p:cNvGrpSpPr/>
            <p:nvPr/>
          </p:nvGrpSpPr>
          <p:grpSpPr>
            <a:xfrm>
              <a:off x="320675" y="4462255"/>
              <a:ext cx="8661190" cy="1816647"/>
              <a:chOff x="320675" y="4439492"/>
              <a:chExt cx="8661190" cy="1816647"/>
            </a:xfrm>
          </p:grpSpPr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2104815" y="5105202"/>
                <a:ext cx="6877050" cy="1150937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marL="177800" indent="-17780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450850" indent="-177800"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fr-FR" sz="1600" dirty="0">
                    <a:solidFill>
                      <a:schemeClr val="bg1"/>
                    </a:solidFill>
                  </a:rPr>
                  <a:t>Un microorganisme </a:t>
                </a:r>
                <a:r>
                  <a:rPr lang="fr-FR" sz="1600" b="1" u="sng" dirty="0">
                    <a:solidFill>
                      <a:schemeClr val="bg1"/>
                    </a:solidFill>
                  </a:rPr>
                  <a:t>pan-résistant </a:t>
                </a:r>
                <a:r>
                  <a:rPr lang="fr-FR" sz="1600" dirty="0">
                    <a:solidFill>
                      <a:schemeClr val="bg1"/>
                    </a:solidFill>
                  </a:rPr>
                  <a:t>se définit comme un microorganisme pour lequel il n’existe aucune molécule d’AI disponible dans l’établissement pour traiter </a:t>
                </a:r>
                <a:r>
                  <a:rPr lang="fr-FR" sz="1600" i="1" dirty="0">
                    <a:solidFill>
                      <a:schemeClr val="bg1"/>
                    </a:solidFill>
                  </a:rPr>
                  <a:t>(i.e. </a:t>
                </a:r>
                <a:r>
                  <a:rPr lang="fr-FR" sz="1600" dirty="0">
                    <a:solidFill>
                      <a:schemeClr val="bg1"/>
                    </a:solidFill>
                  </a:rPr>
                  <a:t>le microorganisme est résistant à tous les AI disponibles dans l’établissement pour le traiter</a:t>
                </a:r>
                <a:r>
                  <a:rPr lang="fr-FR" sz="1600" dirty="0" smtClean="0">
                    <a:solidFill>
                      <a:schemeClr val="bg1"/>
                    </a:solidFill>
                  </a:rPr>
                  <a:t>) </a:t>
                </a:r>
                <a:r>
                  <a:rPr lang="fr-FR" sz="1600" dirty="0">
                    <a:solidFill>
                      <a:schemeClr val="accent4"/>
                    </a:solidFill>
                  </a:rPr>
                  <a:t>(diapo suivante)</a:t>
                </a:r>
              </a:p>
              <a:p>
                <a:pPr>
                  <a:buFontTx/>
                  <a:buChar char="•"/>
                </a:pP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Groupe 14"/>
              <p:cNvGrpSpPr/>
              <p:nvPr/>
            </p:nvGrpSpPr>
            <p:grpSpPr>
              <a:xfrm>
                <a:off x="320675" y="4439492"/>
                <a:ext cx="1776413" cy="1355725"/>
                <a:chOff x="320675" y="4439492"/>
                <a:chExt cx="1776413" cy="1355725"/>
              </a:xfrm>
            </p:grpSpPr>
            <p:cxnSp>
              <p:nvCxnSpPr>
                <p:cNvPr id="16" name="Connecteur droit 15"/>
                <p:cNvCxnSpPr/>
                <p:nvPr/>
              </p:nvCxnSpPr>
              <p:spPr>
                <a:xfrm flipH="1" flipV="1">
                  <a:off x="325484" y="4462255"/>
                  <a:ext cx="382588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e 16"/>
                <p:cNvGrpSpPr/>
                <p:nvPr/>
              </p:nvGrpSpPr>
              <p:grpSpPr>
                <a:xfrm>
                  <a:off x="320675" y="4439492"/>
                  <a:ext cx="1776413" cy="1355725"/>
                  <a:chOff x="320675" y="4439492"/>
                  <a:chExt cx="1776413" cy="1355725"/>
                </a:xfrm>
              </p:grpSpPr>
              <p:cxnSp>
                <p:nvCxnSpPr>
                  <p:cNvPr id="18" name="Connecteur droit 17"/>
                  <p:cNvCxnSpPr/>
                  <p:nvPr/>
                </p:nvCxnSpPr>
                <p:spPr>
                  <a:xfrm>
                    <a:off x="338826" y="4439492"/>
                    <a:ext cx="0" cy="1355725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eur droit avec flèche 18"/>
                  <p:cNvCxnSpPr/>
                  <p:nvPr/>
                </p:nvCxnSpPr>
                <p:spPr>
                  <a:xfrm flipV="1">
                    <a:off x="320675" y="5782412"/>
                    <a:ext cx="1776413" cy="11906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0" name="AutoShape 136"/>
            <p:cNvSpPr>
              <a:spLocks noChangeArrowheads="1"/>
            </p:cNvSpPr>
            <p:nvPr/>
          </p:nvSpPr>
          <p:spPr bwMode="auto">
            <a:xfrm>
              <a:off x="1208881" y="5946321"/>
              <a:ext cx="1224261" cy="665162"/>
            </a:xfrm>
            <a:prstGeom prst="irregularSeal1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nouveau</a:t>
              </a:r>
            </a:p>
          </p:txBody>
        </p:sp>
      </p:grpSp>
      <p:pic>
        <p:nvPicPr>
          <p:cNvPr id="22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Pan </a:t>
            </a:r>
            <a:r>
              <a:rPr lang="fr-FR" dirty="0">
                <a:latin typeface="Arial" charset="0"/>
                <a:cs typeface="Arial" charset="0"/>
              </a:rPr>
              <a:t>résistance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Cela implique, une recherche active de molécules via des échanges avec un laboratoire de référence (ou référent pour </a:t>
            </a:r>
            <a:r>
              <a:rPr lang="fr-FR" dirty="0" smtClean="0"/>
              <a:t>l’établissement)</a:t>
            </a:r>
          </a:p>
          <a:p>
            <a:r>
              <a:rPr lang="fr-FR" u="sng" dirty="0" smtClean="0"/>
              <a:t>ET</a:t>
            </a:r>
            <a:endParaRPr lang="fr-FR" dirty="0"/>
          </a:p>
          <a:p>
            <a:r>
              <a:rPr lang="fr-FR" dirty="0" smtClean="0"/>
              <a:t>la </a:t>
            </a:r>
            <a:r>
              <a:rPr lang="fr-FR" dirty="0"/>
              <a:t>réalisation </a:t>
            </a:r>
            <a:r>
              <a:rPr lang="fr-FR" dirty="0" smtClean="0"/>
              <a:t>d’antibiogrammes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5911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6"/>
          <p:cNvSpPr>
            <a:spLocks noChangeArrowheads="1"/>
          </p:cNvSpPr>
          <p:nvPr/>
        </p:nvSpPr>
        <p:spPr bwMode="auto">
          <a:xfrm>
            <a:off x="3995936" y="543260"/>
            <a:ext cx="1449413" cy="864518"/>
          </a:xfrm>
          <a:prstGeom prst="irregularSeal1">
            <a:avLst/>
          </a:prstGeom>
          <a:solidFill>
            <a:schemeClr val="tx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nouveau</a:t>
            </a:r>
          </a:p>
        </p:txBody>
      </p:sp>
      <p:pic>
        <p:nvPicPr>
          <p:cNvPr id="7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Pour plus d’informations…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875"/>
            <a:ext cx="8438778" cy="23336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/>
              <a:t>Documents disponibles</a:t>
            </a:r>
          </a:p>
          <a:p>
            <a:pPr eaLnBrk="1" hangingPunct="1">
              <a:spcBef>
                <a:spcPct val="0"/>
              </a:spcBef>
            </a:pPr>
            <a:endParaRPr lang="fr-FR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lvl="1" indent="0" eaLnBrk="1" hangingPunct="1">
              <a:spcBef>
                <a:spcPct val="0"/>
              </a:spcBef>
              <a:buFontTx/>
              <a:buNone/>
            </a:pPr>
            <a:r>
              <a:rPr lang="fr-FR" sz="1800" dirty="0">
                <a:latin typeface="Arial" charset="0"/>
                <a:cs typeface="Arial" charset="0"/>
              </a:rPr>
              <a:t>Site Web </a:t>
            </a:r>
            <a:r>
              <a:rPr lang="fr-FR" sz="1800" dirty="0" smtClean="0">
                <a:latin typeface="Arial" charset="0"/>
                <a:cs typeface="Arial" charset="0"/>
              </a:rPr>
              <a:t>de </a:t>
            </a:r>
            <a:r>
              <a:rPr lang="fr-FR" sz="1800" dirty="0" err="1" smtClean="0">
                <a:latin typeface="Arial" charset="0"/>
                <a:cs typeface="Arial" charset="0"/>
              </a:rPr>
              <a:t>SPFrance</a:t>
            </a:r>
            <a:r>
              <a:rPr lang="fr-FR" sz="1800" dirty="0" smtClean="0">
                <a:latin typeface="Arial" charset="0"/>
                <a:cs typeface="Arial" charset="0"/>
              </a:rPr>
              <a:t> (</a:t>
            </a:r>
            <a:r>
              <a:rPr lang="fr-FR" sz="1800" dirty="0" err="1" smtClean="0">
                <a:latin typeface="Arial" charset="0"/>
                <a:cs typeface="Arial" charset="0"/>
              </a:rPr>
              <a:t>ANSP</a:t>
            </a:r>
            <a:r>
              <a:rPr lang="fr-FR" sz="1800" dirty="0" smtClean="0">
                <a:latin typeface="Arial" charset="0"/>
                <a:cs typeface="Arial" charset="0"/>
              </a:rPr>
              <a:t>) </a:t>
            </a:r>
            <a:r>
              <a:rPr lang="fr-FR" sz="1800" dirty="0">
                <a:latin typeface="Arial" charset="0"/>
                <a:cs typeface="Arial" charset="0"/>
              </a:rPr>
              <a:t>: </a:t>
            </a:r>
            <a:r>
              <a:rPr lang="fr-FR" sz="1800" u="sng" dirty="0">
                <a:hlinkClick r:id="rId2"/>
              </a:rPr>
              <a:t>http://</a:t>
            </a:r>
            <a:r>
              <a:rPr lang="fr-FR" sz="1800" u="sng" dirty="0" smtClean="0">
                <a:hlinkClick r:id="rId2"/>
              </a:rPr>
              <a:t>invs.santepubliquefrance.fr/enp</a:t>
            </a:r>
            <a:endParaRPr lang="fr-FR" sz="1800" dirty="0">
              <a:latin typeface="Arial" charset="0"/>
              <a:cs typeface="Arial" charset="0"/>
            </a:endParaRPr>
          </a:p>
          <a:p>
            <a:pPr marL="0" lvl="1" indent="0" eaLnBrk="1" hangingPunct="1">
              <a:spcBef>
                <a:spcPct val="0"/>
              </a:spcBef>
              <a:buFontTx/>
              <a:buNone/>
            </a:pPr>
            <a:endParaRPr lang="fr-FR" sz="1800" dirty="0">
              <a:latin typeface="Arial" charset="0"/>
              <a:cs typeface="Arial" charset="0"/>
            </a:endParaRPr>
          </a:p>
          <a:p>
            <a:pPr marL="0" lvl="1" indent="0" eaLnBrk="1" hangingPunct="1">
              <a:spcBef>
                <a:spcPct val="0"/>
              </a:spcBef>
              <a:buFontTx/>
              <a:buNone/>
            </a:pPr>
            <a:r>
              <a:rPr lang="fr-FR" sz="1800" dirty="0">
                <a:latin typeface="Arial" charset="0"/>
                <a:cs typeface="Arial" charset="0"/>
              </a:rPr>
              <a:t>Site Web CClin-Arlin : </a:t>
            </a:r>
            <a:r>
              <a:rPr lang="fr-FR" sz="1800" dirty="0">
                <a:latin typeface="Arial" charset="0"/>
                <a:cs typeface="Arial" charset="0"/>
                <a:hlinkClick r:id="rId3"/>
              </a:rPr>
              <a:t>http://www.cclin-arlin.fr/ES/surveillance/prevalence.html</a:t>
            </a:r>
            <a:r>
              <a:rPr lang="fr-FR" sz="1800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fr-FR" sz="1800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60" y="3717032"/>
            <a:ext cx="2089149" cy="2968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1" y="3717031"/>
            <a:ext cx="2097444" cy="2968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91724"/>
            <a:ext cx="782743" cy="2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14" y="3530526"/>
            <a:ext cx="7667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956376" y="1822392"/>
            <a:ext cx="88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onglet</a:t>
            </a:r>
            <a:endParaRPr lang="fr-FR" dirty="0"/>
          </a:p>
        </p:txBody>
      </p:sp>
      <p:pic>
        <p:nvPicPr>
          <p:cNvPr id="2051" name="Picture 3" descr="C:\Users\c.daniau\Desktop\Formation ENP 20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33" y="4581128"/>
            <a:ext cx="2555776" cy="19168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2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Pour plus d’informations…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875"/>
            <a:ext cx="8438778" cy="2448174"/>
          </a:xfrm>
        </p:spPr>
        <p:txBody>
          <a:bodyPr/>
          <a:lstStyle/>
          <a:p>
            <a:r>
              <a:rPr lang="fr-FR" dirty="0"/>
              <a:t>Contacts dans les CClin</a:t>
            </a:r>
          </a:p>
          <a:p>
            <a:pPr lvl="1"/>
            <a:r>
              <a:rPr lang="fr-FR" sz="1800" dirty="0">
                <a:latin typeface="Arial" charset="0"/>
                <a:cs typeface="Arial" charset="0"/>
              </a:rPr>
              <a:t>CClin Est 	03 83 15 34 73	</a:t>
            </a:r>
            <a:r>
              <a:rPr lang="fr-FR" sz="1800" dirty="0">
                <a:latin typeface="Arial" charset="0"/>
                <a:cs typeface="Arial" charset="0"/>
                <a:hlinkClick r:id="rId2"/>
              </a:rPr>
              <a:t>http://www.cclin-est.org/</a:t>
            </a:r>
            <a:r>
              <a:rPr lang="fr-FR" sz="1800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fr-FR" sz="1800" dirty="0">
                <a:latin typeface="Arial" charset="0"/>
                <a:cs typeface="Arial" charset="0"/>
              </a:rPr>
              <a:t>CClin </a:t>
            </a:r>
            <a:r>
              <a:rPr lang="fr-FR" sz="1800" dirty="0" smtClean="0">
                <a:latin typeface="Arial" charset="0"/>
                <a:cs typeface="Arial" charset="0"/>
              </a:rPr>
              <a:t>Ouest</a:t>
            </a:r>
            <a:r>
              <a:rPr lang="fr-FR" sz="1800" dirty="0">
                <a:latin typeface="Arial" charset="0"/>
                <a:cs typeface="Arial" charset="0"/>
              </a:rPr>
              <a:t>	02 99 87 35 30	</a:t>
            </a:r>
            <a:r>
              <a:rPr lang="fr-FR" sz="1800" dirty="0">
                <a:latin typeface="Arial" charset="0"/>
                <a:cs typeface="Arial" charset="0"/>
                <a:hlinkClick r:id="rId3"/>
              </a:rPr>
              <a:t>http://www.cclinouest.com/</a:t>
            </a:r>
            <a:r>
              <a:rPr lang="fr-FR" sz="1800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fr-FR" sz="1800" dirty="0">
                <a:latin typeface="Arial" charset="0"/>
                <a:cs typeface="Arial" charset="0"/>
              </a:rPr>
              <a:t>CClin Paris-Nord	01 40 27 42 00 	</a:t>
            </a:r>
            <a:r>
              <a:rPr lang="fr-FR" sz="1800" dirty="0">
                <a:latin typeface="Arial" charset="0"/>
                <a:cs typeface="Arial" charset="0"/>
                <a:hlinkClick r:id="rId4"/>
              </a:rPr>
              <a:t>http://www.cclinparisnord.org/</a:t>
            </a:r>
            <a:r>
              <a:rPr lang="fr-FR" sz="1800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fr-FR" sz="1800" dirty="0">
                <a:latin typeface="Arial" charset="0"/>
                <a:cs typeface="Arial" charset="0"/>
              </a:rPr>
              <a:t>CClin Sud-Est 	04 78 86 49 49 	</a:t>
            </a:r>
            <a:r>
              <a:rPr lang="fr-FR" sz="1800" dirty="0">
                <a:latin typeface="Arial" charset="0"/>
                <a:cs typeface="Arial" charset="0"/>
                <a:hlinkClick r:id="rId5"/>
              </a:rPr>
              <a:t>http://cclin-sudest.chu-lyon.fr/</a:t>
            </a:r>
            <a:r>
              <a:rPr lang="fr-FR" sz="1800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fr-FR" sz="1800" dirty="0">
                <a:latin typeface="Arial" charset="0"/>
                <a:cs typeface="Arial" charset="0"/>
              </a:rPr>
              <a:t>CClin Sud-Ouest	05 56 79 60 58	</a:t>
            </a:r>
            <a:r>
              <a:rPr lang="fr-FR" sz="1800" dirty="0">
                <a:latin typeface="Arial" charset="0"/>
                <a:cs typeface="Arial" charset="0"/>
                <a:hlinkClick r:id="rId6"/>
              </a:rPr>
              <a:t>https://www.cpias-nouvelle-aquitaine.fr</a:t>
            </a:r>
            <a:r>
              <a:rPr lang="fr-FR" sz="1800" dirty="0" smtClean="0">
                <a:latin typeface="Arial" charset="0"/>
                <a:cs typeface="Arial" charset="0"/>
                <a:hlinkClick r:id="rId6"/>
              </a:rPr>
              <a:t>/</a:t>
            </a:r>
            <a:endParaRPr lang="fr-FR" sz="1800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17" y="3861049"/>
            <a:ext cx="3523560" cy="2869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932040" y="3006755"/>
            <a:ext cx="3024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D60093"/>
                </a:solidFill>
              </a:rPr>
              <a:t>+ Emmanuelle </a:t>
            </a:r>
            <a:r>
              <a:rPr lang="fr-FR" sz="1200" dirty="0" err="1" smtClean="0">
                <a:solidFill>
                  <a:srgbClr val="D60093"/>
                </a:solidFill>
              </a:rPr>
              <a:t>Caillat-Vallet</a:t>
            </a:r>
            <a:r>
              <a:rPr lang="fr-FR" sz="1200" dirty="0" smtClean="0">
                <a:solidFill>
                  <a:srgbClr val="D60093"/>
                </a:solidFill>
              </a:rPr>
              <a:t> Cclin Sud Est</a:t>
            </a:r>
            <a:endParaRPr lang="fr-FR" sz="1200" dirty="0">
              <a:solidFill>
                <a:srgbClr val="D6009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86" y="1216656"/>
            <a:ext cx="6828322" cy="5547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Pour plus d’informations…</a:t>
            </a:r>
            <a:endParaRPr lang="fr-FR" dirty="0"/>
          </a:p>
        </p:txBody>
      </p:sp>
      <p:pic>
        <p:nvPicPr>
          <p:cNvPr id="11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Objectifs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Décrire la prévalence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des infections nosocomiales (IN</a:t>
            </a:r>
            <a:r>
              <a:rPr lang="fr-FR" dirty="0" smtClean="0">
                <a:latin typeface="Arial" charset="0"/>
                <a:cs typeface="Arial" charset="0"/>
              </a:rPr>
              <a:t>)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des traitements </a:t>
            </a:r>
            <a:r>
              <a:rPr lang="fr-FR" dirty="0" smtClean="0">
                <a:latin typeface="Arial" charset="0"/>
                <a:cs typeface="Arial" charset="0"/>
              </a:rPr>
              <a:t>anti-infectieux</a:t>
            </a:r>
            <a:endParaRPr lang="fr-FR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Connaître et faire connaître ces données 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à l’ensemble de la communauté hospitalière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aux </a:t>
            </a:r>
            <a:r>
              <a:rPr lang="fr-FR" dirty="0" smtClean="0">
                <a:latin typeface="Arial" charset="0"/>
                <a:cs typeface="Arial" charset="0"/>
              </a:rPr>
              <a:t>usagers</a:t>
            </a:r>
            <a:endParaRPr lang="fr-FR" dirty="0">
              <a:latin typeface="Arial" charset="0"/>
              <a:cs typeface="Arial" charset="0"/>
            </a:endParaRP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Renforcer la sensibilisation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de l'ensemble du personnel hospitalier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à l’identification des IN (signalement, surveillance</a:t>
            </a:r>
            <a:r>
              <a:rPr lang="fr-FR" dirty="0" smtClean="0">
                <a:latin typeface="Arial" charset="0"/>
                <a:cs typeface="Arial" charset="0"/>
              </a:rPr>
              <a:t>…)</a:t>
            </a:r>
            <a:endParaRPr lang="fr-FR" sz="1600" dirty="0">
              <a:solidFill>
                <a:srgbClr val="373739"/>
              </a:solidFill>
              <a:latin typeface="Arial" charset="0"/>
              <a:cs typeface="Arial" charset="0"/>
            </a:endParaRPr>
          </a:p>
          <a:p>
            <a:pPr marL="0" lvl="2" indent="0">
              <a:spcBef>
                <a:spcPts val="1800"/>
              </a:spcBef>
              <a:buNone/>
            </a:pPr>
            <a:r>
              <a:rPr lang="fr-FR" sz="1800" cap="all" dirty="0">
                <a:solidFill>
                  <a:schemeClr val="tx2"/>
                </a:solidFill>
                <a:latin typeface="Arial" charset="0"/>
                <a:cs typeface="Arial" charset="0"/>
              </a:rPr>
              <a:t>Comparer aux résultats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des enquêtes antérieures</a:t>
            </a:r>
          </a:p>
          <a:p>
            <a:pPr lvl="2">
              <a:spcBef>
                <a:spcPts val="600"/>
              </a:spcBef>
            </a:pPr>
            <a:r>
              <a:rPr lang="fr-FR" dirty="0">
                <a:latin typeface="Arial" charset="0"/>
                <a:cs typeface="Arial" charset="0"/>
              </a:rPr>
              <a:t>de l’enquête </a:t>
            </a:r>
            <a:r>
              <a:rPr lang="fr-FR" dirty="0" smtClean="0">
                <a:latin typeface="Arial" charset="0"/>
                <a:cs typeface="Arial" charset="0"/>
              </a:rPr>
              <a:t>européenne</a:t>
            </a:r>
            <a:endParaRPr lang="fr-FR" dirty="0">
              <a:latin typeface="Arial" charset="0"/>
              <a:cs typeface="Arial" charset="0"/>
            </a:endParaRPr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Exploitation </a:t>
            </a:r>
            <a:r>
              <a:rPr lang="fr-FR" dirty="0">
                <a:latin typeface="Arial" charset="0"/>
                <a:cs typeface="Arial" charset="0"/>
              </a:rPr>
              <a:t>des </a:t>
            </a:r>
            <a:r>
              <a:rPr lang="fr-FR" dirty="0" smtClean="0">
                <a:latin typeface="Arial" charset="0"/>
                <a:cs typeface="Arial" charset="0"/>
              </a:rPr>
              <a:t>données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Interprétation des résultats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résultats dépendant de la </a:t>
            </a:r>
            <a:r>
              <a:rPr lang="fr-FR" dirty="0">
                <a:solidFill>
                  <a:schemeClr val="tx2"/>
                </a:solidFill>
              </a:rPr>
              <a:t>situation épidémiologique </a:t>
            </a:r>
            <a:r>
              <a:rPr lang="fr-FR" dirty="0"/>
              <a:t>du moment</a:t>
            </a:r>
          </a:p>
          <a:p>
            <a:pPr lvl="4"/>
            <a:r>
              <a:rPr lang="fr-FR" dirty="0"/>
              <a:t>une épidémie en cours dans un ou plusieurs services peut modifier les taux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tendance à la </a:t>
            </a:r>
            <a:r>
              <a:rPr lang="fr-FR" dirty="0">
                <a:solidFill>
                  <a:schemeClr val="tx2"/>
                </a:solidFill>
              </a:rPr>
              <a:t>surévaluation des taux</a:t>
            </a:r>
          </a:p>
          <a:p>
            <a:pPr lvl="4"/>
            <a:r>
              <a:rPr lang="fr-FR" dirty="0" smtClean="0"/>
              <a:t>patients </a:t>
            </a:r>
            <a:r>
              <a:rPr lang="fr-FR" dirty="0"/>
              <a:t>ayant des séjours longs, dont les patients atteints d</a:t>
            </a:r>
            <a:r>
              <a:rPr lang="ja-JP" altLang="fr-FR" dirty="0"/>
              <a:t>’</a:t>
            </a:r>
            <a:r>
              <a:rPr lang="fr-FR" dirty="0"/>
              <a:t>IN, surreprésentés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effectif souvent </a:t>
            </a:r>
            <a:r>
              <a:rPr lang="fr-FR" dirty="0">
                <a:solidFill>
                  <a:schemeClr val="tx2"/>
                </a:solidFill>
              </a:rPr>
              <a:t>trop faible pour étudier des sous-groupes</a:t>
            </a:r>
          </a:p>
          <a:p>
            <a:pPr lvl="4"/>
            <a:r>
              <a:rPr lang="fr-FR" dirty="0" smtClean="0"/>
              <a:t>i</a:t>
            </a:r>
            <a:r>
              <a:rPr lang="fr-FR" dirty="0" smtClean="0">
                <a:sym typeface="Symbol" charset="0"/>
              </a:rPr>
              <a:t>ntérêt </a:t>
            </a:r>
            <a:r>
              <a:rPr lang="fr-FR" dirty="0">
                <a:sym typeface="Symbol" charset="0"/>
              </a:rPr>
              <a:t>de résultats par service à évaluer selon les effectifs</a:t>
            </a:r>
            <a:endParaRPr lang="fr-FR" dirty="0"/>
          </a:p>
          <a:p>
            <a:pPr lvl="2">
              <a:spcBef>
                <a:spcPts val="600"/>
              </a:spcBef>
            </a:pPr>
            <a:r>
              <a:rPr lang="fr-FR" dirty="0"/>
              <a:t>pas de prise en compte des caractéristiques des patients / </a:t>
            </a:r>
            <a:r>
              <a:rPr lang="fr-FR" dirty="0" smtClean="0"/>
              <a:t>établissement</a:t>
            </a:r>
          </a:p>
          <a:p>
            <a:pPr lvl="4"/>
            <a:r>
              <a:rPr lang="fr-FR" dirty="0"/>
              <a:t> </a:t>
            </a:r>
            <a:r>
              <a:rPr lang="fr-FR" dirty="0">
                <a:sym typeface="Symbol" charset="0"/>
              </a:rPr>
              <a:t>interprétation prudente des comparaisons par spécialité</a:t>
            </a:r>
            <a:endParaRPr lang="fr-FR" dirty="0"/>
          </a:p>
          <a:p>
            <a:pPr lvl="2"/>
            <a:endParaRPr lang="fr-FR" dirty="0" smtClean="0"/>
          </a:p>
          <a:p>
            <a:r>
              <a:rPr lang="fr-FR" dirty="0"/>
              <a:t>Utilisation des résultats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permet de faire </a:t>
            </a:r>
            <a:r>
              <a:rPr lang="fr-FR" dirty="0">
                <a:solidFill>
                  <a:schemeClr val="tx2"/>
                </a:solidFill>
              </a:rPr>
              <a:t>un état des lieux </a:t>
            </a:r>
            <a:r>
              <a:rPr lang="fr-FR" dirty="0"/>
              <a:t>à un instant donné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identifie </a:t>
            </a:r>
            <a:r>
              <a:rPr lang="fr-FR" dirty="0">
                <a:solidFill>
                  <a:schemeClr val="tx2"/>
                </a:solidFill>
              </a:rPr>
              <a:t>des services où un effort de lutte </a:t>
            </a:r>
            <a:r>
              <a:rPr lang="fr-FR" dirty="0"/>
              <a:t>contre les IN doit être déployé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permet de </a:t>
            </a:r>
            <a:r>
              <a:rPr lang="fr-FR" dirty="0">
                <a:solidFill>
                  <a:schemeClr val="tx2"/>
                </a:solidFill>
              </a:rPr>
              <a:t>proposer des actions</a:t>
            </a:r>
            <a:r>
              <a:rPr lang="fr-FR" dirty="0"/>
              <a:t>, notamment mise en place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d</a:t>
            </a:r>
            <a:r>
              <a:rPr lang="fr-FR" dirty="0" smtClean="0">
                <a:latin typeface="Arial" charset="0"/>
                <a:cs typeface="Arial" charset="0"/>
              </a:rPr>
              <a:t>’une </a:t>
            </a:r>
            <a:r>
              <a:rPr lang="fr-FR" dirty="0">
                <a:latin typeface="Arial" charset="0"/>
                <a:cs typeface="Arial" charset="0"/>
              </a:rPr>
              <a:t>surveillance de routine en incidence dans les secteurs à risque (chirurgie, réanimation, hémodialyse, …)</a:t>
            </a:r>
          </a:p>
          <a:p>
            <a:pPr marL="3577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d</a:t>
            </a:r>
            <a:r>
              <a:rPr lang="fr-FR" dirty="0" smtClean="0">
                <a:latin typeface="Arial" charset="0"/>
                <a:cs typeface="Arial" charset="0"/>
              </a:rPr>
              <a:t>’audits </a:t>
            </a:r>
            <a:r>
              <a:rPr lang="fr-FR" dirty="0">
                <a:latin typeface="Arial" charset="0"/>
                <a:cs typeface="Arial" charset="0"/>
              </a:rPr>
              <a:t>de </a:t>
            </a:r>
            <a:r>
              <a:rPr lang="fr-FR" dirty="0" smtClean="0">
                <a:latin typeface="Arial" charset="0"/>
                <a:cs typeface="Arial" charset="0"/>
              </a:rPr>
              <a:t>pratiques</a:t>
            </a:r>
            <a:endParaRPr lang="fr-FR" dirty="0">
              <a:latin typeface="Arial" charset="0"/>
              <a:cs typeface="Arial" charset="0"/>
            </a:endParaRPr>
          </a:p>
        </p:txBody>
      </p:sp>
      <p:pic>
        <p:nvPicPr>
          <p:cNvPr id="6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2017 ? </a:t>
            </a:r>
            <a:r>
              <a:rPr lang="fr-FR" sz="1400" dirty="0">
                <a:latin typeface="Arial" charset="0"/>
                <a:cs typeface="Arial" charset="0"/>
              </a:rPr>
              <a:t>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r>
              <a:rPr lang="fr-FR" dirty="0"/>
              <a:t>Inclusion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es établissements </a:t>
            </a:r>
            <a:r>
              <a:rPr lang="fr-FR" dirty="0"/>
              <a:t>: </a:t>
            </a:r>
            <a:r>
              <a:rPr lang="fr-FR" dirty="0" smtClean="0"/>
              <a:t>un </a:t>
            </a:r>
            <a:r>
              <a:rPr lang="fr-FR" dirty="0"/>
              <a:t>échantillon d’établissements de santé tirés au sort en amont de l’enquête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fr-FR" i="1" dirty="0" smtClean="0"/>
              <a:t>Remarque : les </a:t>
            </a:r>
            <a:r>
              <a:rPr lang="fr-FR" i="1" dirty="0"/>
              <a:t>ES non tirés au sort peuvent participer </a:t>
            </a:r>
            <a:r>
              <a:rPr lang="fr-FR" i="1" dirty="0">
                <a:solidFill>
                  <a:schemeClr val="tx2"/>
                </a:solidFill>
              </a:rPr>
              <a:t>mais leurs </a:t>
            </a:r>
            <a:r>
              <a:rPr lang="fr-FR" i="1" dirty="0" smtClean="0">
                <a:solidFill>
                  <a:schemeClr val="tx2"/>
                </a:solidFill>
              </a:rPr>
              <a:t>résultats </a:t>
            </a:r>
            <a:r>
              <a:rPr lang="fr-FR" i="1" dirty="0">
                <a:solidFill>
                  <a:schemeClr val="tx2"/>
                </a:solidFill>
              </a:rPr>
              <a:t>ne seront pas intégrés à l’analyse nationale</a:t>
            </a:r>
            <a:r>
              <a:rPr lang="fr-FR" i="1" dirty="0"/>
              <a:t> </a:t>
            </a:r>
          </a:p>
          <a:p>
            <a:pPr lvl="2">
              <a:spcBef>
                <a:spcPts val="600"/>
              </a:spcBef>
            </a:pPr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es patients </a:t>
            </a:r>
            <a:r>
              <a:rPr lang="fr-FR" dirty="0"/>
              <a:t>: entrants du jour si admis avant 8h</a:t>
            </a:r>
          </a:p>
          <a:p>
            <a:r>
              <a:rPr lang="fr-FR" dirty="0"/>
              <a:t>Application de saisie en ligne (développée par le </a:t>
            </a:r>
            <a:r>
              <a:rPr lang="fr-FR" dirty="0" err="1"/>
              <a:t>CClin</a:t>
            </a:r>
            <a:r>
              <a:rPr lang="fr-FR" dirty="0"/>
              <a:t> Ouest)</a:t>
            </a:r>
          </a:p>
          <a:p>
            <a:pPr lvl="1">
              <a:lnSpc>
                <a:spcPct val="90000"/>
              </a:lnSpc>
            </a:pPr>
            <a:r>
              <a:rPr lang="fr-FR" b="1" dirty="0"/>
              <a:t>Inscription via </a:t>
            </a:r>
            <a:r>
              <a:rPr lang="fr-FR" b="1" dirty="0" smtClean="0"/>
              <a:t>l’</a:t>
            </a:r>
            <a:r>
              <a:rPr lang="fr-FR" b="1" dirty="0" smtClean="0">
                <a:solidFill>
                  <a:schemeClr val="tx2"/>
                </a:solidFill>
              </a:rPr>
              <a:t>annuaire national</a:t>
            </a:r>
            <a:r>
              <a:rPr lang="fr-FR" b="1" dirty="0" smtClean="0"/>
              <a:t> </a:t>
            </a:r>
            <a:r>
              <a:rPr lang="fr-FR" b="1" dirty="0" err="1" smtClean="0"/>
              <a:t>CClin-Arlin</a:t>
            </a:r>
            <a:endParaRPr lang="fr-FR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5" y="4145926"/>
            <a:ext cx="6928470" cy="78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5" y="5073908"/>
            <a:ext cx="6928470" cy="51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5" y="5867433"/>
            <a:ext cx="6928470" cy="4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69" y="4311274"/>
            <a:ext cx="120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92" y="5896008"/>
            <a:ext cx="923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>
            <a:cxnSpLocks noChangeShapeType="1"/>
          </p:cNvCxnSpPr>
          <p:nvPr/>
        </p:nvCxnSpPr>
        <p:spPr bwMode="auto">
          <a:xfrm flipV="1">
            <a:off x="5992126" y="4452765"/>
            <a:ext cx="1332000" cy="1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avec flèche 10"/>
          <p:cNvCxnSpPr>
            <a:cxnSpLocks noChangeShapeType="1"/>
          </p:cNvCxnSpPr>
          <p:nvPr/>
        </p:nvCxnSpPr>
        <p:spPr bwMode="auto">
          <a:xfrm>
            <a:off x="5993614" y="6082182"/>
            <a:ext cx="1514524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717646" y="6229709"/>
            <a:ext cx="660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>
                <a:solidFill>
                  <a:schemeClr val="accent4"/>
                </a:solidFill>
              </a:rPr>
              <a:t>https://cclino.chu-rennes.fr/cclin/Annuaire/index.php</a:t>
            </a:r>
          </a:p>
        </p:txBody>
      </p:sp>
      <p:pic>
        <p:nvPicPr>
          <p:cNvPr id="13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Quoi de neuf en 2017 ? </a:t>
            </a:r>
            <a:r>
              <a:rPr lang="fr-FR" sz="1400" dirty="0">
                <a:latin typeface="Arial" charset="0"/>
                <a:cs typeface="Arial" charset="0"/>
              </a:rPr>
              <a:t>(2)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1" cy="4824535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fr-FR" b="1" dirty="0">
                <a:solidFill>
                  <a:schemeClr val="tx2"/>
                </a:solidFill>
              </a:rPr>
              <a:t>En cohérence avec le protocole de </a:t>
            </a:r>
            <a:r>
              <a:rPr lang="fr-FR" b="1" dirty="0" smtClean="0">
                <a:solidFill>
                  <a:schemeClr val="tx2"/>
                </a:solidFill>
              </a:rPr>
              <a:t>l’</a:t>
            </a:r>
            <a:r>
              <a:rPr lang="fr-FR" b="1" dirty="0" err="1" smtClean="0">
                <a:solidFill>
                  <a:schemeClr val="tx2"/>
                </a:solidFill>
              </a:rPr>
              <a:t>ECDC</a:t>
            </a:r>
            <a:r>
              <a:rPr lang="fr-FR" b="1" dirty="0" smtClean="0">
                <a:solidFill>
                  <a:schemeClr val="tx2"/>
                </a:solidFill>
              </a:rPr>
              <a:t>, </a:t>
            </a:r>
            <a:r>
              <a:rPr lang="fr-FR" b="1" dirty="0">
                <a:solidFill>
                  <a:schemeClr val="tx2"/>
                </a:solidFill>
              </a:rPr>
              <a:t>des questions ont été ajoutées au questionnaire de </a:t>
            </a:r>
            <a:r>
              <a:rPr lang="fr-FR" b="1" dirty="0" smtClean="0">
                <a:solidFill>
                  <a:schemeClr val="tx2"/>
                </a:solidFill>
              </a:rPr>
              <a:t>l’ENP 2017, </a:t>
            </a:r>
            <a:r>
              <a:rPr lang="fr-FR" b="1" dirty="0">
                <a:solidFill>
                  <a:schemeClr val="tx2"/>
                </a:solidFill>
              </a:rPr>
              <a:t>par rapport à celui de </a:t>
            </a:r>
            <a:r>
              <a:rPr lang="fr-FR" b="1" dirty="0" smtClean="0">
                <a:solidFill>
                  <a:schemeClr val="tx2"/>
                </a:solidFill>
              </a:rPr>
              <a:t>l’ENP </a:t>
            </a:r>
            <a:r>
              <a:rPr lang="fr-FR" b="1" dirty="0">
                <a:solidFill>
                  <a:schemeClr val="tx2"/>
                </a:solidFill>
              </a:rPr>
              <a:t>2012</a:t>
            </a:r>
          </a:p>
          <a:p>
            <a:endParaRPr lang="fr-FR" dirty="0" smtClean="0">
              <a:latin typeface="Arial" charset="0"/>
              <a:cs typeface="Arial" charset="0"/>
            </a:endParaRPr>
          </a:p>
          <a:p>
            <a:r>
              <a:rPr lang="fr-FR" dirty="0">
                <a:latin typeface="Arial" charset="0"/>
                <a:cs typeface="Arial" charset="0"/>
              </a:rPr>
              <a:t>Fiche « Établissement »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effectifs du personnel de </a:t>
            </a:r>
            <a:r>
              <a:rPr lang="fr-FR" dirty="0" smtClean="0"/>
              <a:t>l’établissement </a:t>
            </a:r>
            <a:r>
              <a:rPr lang="fr-FR" dirty="0"/>
              <a:t>en équivalent temps plein (</a:t>
            </a:r>
            <a:r>
              <a:rPr lang="fr-FR" dirty="0" err="1"/>
              <a:t>ETP</a:t>
            </a:r>
            <a:r>
              <a:rPr lang="fr-FR" dirty="0"/>
              <a:t>)</a:t>
            </a:r>
          </a:p>
          <a:p>
            <a:pPr lvl="2">
              <a:spcBef>
                <a:spcPts val="600"/>
              </a:spcBef>
            </a:pPr>
            <a:r>
              <a:rPr lang="fr-FR" dirty="0"/>
              <a:t>questions relatives à </a:t>
            </a:r>
            <a:r>
              <a:rPr lang="fr-FR" dirty="0" smtClean="0"/>
              <a:t>l’évaluation </a:t>
            </a:r>
            <a:r>
              <a:rPr lang="fr-FR" dirty="0"/>
              <a:t>des pratiques professionnelles : </a:t>
            </a:r>
          </a:p>
          <a:p>
            <a:pPr marL="357750" lvl="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2 indicateurs portant sur le diagnostic des :</a:t>
            </a:r>
          </a:p>
          <a:p>
            <a:pPr lvl="4"/>
            <a:r>
              <a:rPr lang="fr-FR" dirty="0"/>
              <a:t>bactériémies (Nb </a:t>
            </a:r>
            <a:r>
              <a:rPr lang="fr-FR" dirty="0" err="1"/>
              <a:t>Hémoc</a:t>
            </a:r>
            <a:r>
              <a:rPr lang="fr-FR" dirty="0"/>
              <a:t> / an)</a:t>
            </a:r>
          </a:p>
          <a:p>
            <a:pPr lvl="4">
              <a:spcBef>
                <a:spcPts val="600"/>
              </a:spcBef>
            </a:pPr>
            <a:r>
              <a:rPr lang="fr-FR" dirty="0"/>
              <a:t>infections à </a:t>
            </a:r>
            <a:r>
              <a:rPr lang="fr-FR" i="1" dirty="0"/>
              <a:t>C. difficile </a:t>
            </a:r>
            <a:r>
              <a:rPr lang="fr-FR" dirty="0" err="1"/>
              <a:t>toxinogène</a:t>
            </a:r>
            <a:r>
              <a:rPr lang="fr-FR" dirty="0"/>
              <a:t> (Nb recherches / an) </a:t>
            </a:r>
          </a:p>
          <a:p>
            <a:pPr marL="357750" lvl="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Arial" charset="0"/>
                <a:cs typeface="Arial" charset="0"/>
              </a:rPr>
              <a:t>4 questions portant sur prévention et contrôle des </a:t>
            </a:r>
            <a:r>
              <a:rPr lang="fr-FR" dirty="0" err="1">
                <a:latin typeface="Arial" charset="0"/>
                <a:cs typeface="Arial" charset="0"/>
              </a:rPr>
              <a:t>IAS</a:t>
            </a:r>
            <a:r>
              <a:rPr lang="fr-FR" dirty="0">
                <a:latin typeface="Arial" charset="0"/>
                <a:cs typeface="Arial" charset="0"/>
              </a:rPr>
              <a:t> :</a:t>
            </a:r>
          </a:p>
          <a:p>
            <a:pPr lvl="4"/>
            <a:r>
              <a:rPr lang="fr-FR" dirty="0"/>
              <a:t>procédure de réévaluation des </a:t>
            </a:r>
            <a:r>
              <a:rPr lang="fr-FR" dirty="0" err="1"/>
              <a:t>ATB</a:t>
            </a:r>
            <a:endParaRPr lang="fr-FR" dirty="0"/>
          </a:p>
          <a:p>
            <a:pPr lvl="4">
              <a:spcBef>
                <a:spcPts val="600"/>
              </a:spcBef>
            </a:pPr>
            <a:r>
              <a:rPr lang="fr-FR" dirty="0"/>
              <a:t>programme annuel de prévention des </a:t>
            </a:r>
            <a:r>
              <a:rPr lang="fr-FR" dirty="0" err="1"/>
              <a:t>IAS</a:t>
            </a:r>
            <a:endParaRPr lang="fr-FR" dirty="0"/>
          </a:p>
          <a:p>
            <a:pPr lvl="4">
              <a:spcBef>
                <a:spcPts val="600"/>
              </a:spcBef>
            </a:pPr>
            <a:r>
              <a:rPr lang="fr-FR" dirty="0"/>
              <a:t>rapport annuel de prévention des </a:t>
            </a:r>
            <a:r>
              <a:rPr lang="fr-FR" dirty="0" err="1"/>
              <a:t>IAS</a:t>
            </a:r>
            <a:endParaRPr lang="fr-FR" dirty="0"/>
          </a:p>
          <a:p>
            <a:pPr lvl="4">
              <a:spcBef>
                <a:spcPts val="600"/>
              </a:spcBef>
            </a:pPr>
            <a:r>
              <a:rPr lang="fr-FR" dirty="0"/>
              <a:t>participation à des réseaux de </a:t>
            </a:r>
            <a:r>
              <a:rPr lang="fr-FR" dirty="0" smtClean="0"/>
              <a:t>surveillance</a:t>
            </a:r>
            <a:endParaRPr lang="fr-FR" dirty="0"/>
          </a:p>
        </p:txBody>
      </p:sp>
      <p:pic>
        <p:nvPicPr>
          <p:cNvPr id="5" name="Picture 6" descr="S:\USERS\CCLIN\EQUIPE\LOGOs\RAISIN\BUREAUTIQUE\RAISIN_sans_r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2906"/>
            <a:ext cx="102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3144</Words>
  <Application>Microsoft Office PowerPoint</Application>
  <PresentationFormat>Affichage à l'écran (4:3)</PresentationFormat>
  <Paragraphs>639</Paragraphs>
  <Slides>57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57</vt:i4>
      </vt:variant>
    </vt:vector>
  </HeadingPairs>
  <TitlesOfParts>
    <vt:vector size="59" baseType="lpstr">
      <vt:lpstr>SPF_PPT_Test-v3</vt:lpstr>
      <vt:lpstr>1_SPF_PPT_Test-v3</vt:lpstr>
      <vt:lpstr>  ENP 2017  Enquête nationale de prévalence des infections nosocomiales et des traitements anti-infectieux</vt:lpstr>
      <vt:lpstr>Principe Organisation pratique Définition des infections nosocomiales Fiches de recueil</vt:lpstr>
      <vt:lpstr>Principe </vt:lpstr>
      <vt:lpstr>Notion de prévalence</vt:lpstr>
      <vt:lpstr>Contexte de l’ENP en 2017</vt:lpstr>
      <vt:lpstr>Objectifs 2017</vt:lpstr>
      <vt:lpstr>Exploitation des données</vt:lpstr>
      <vt:lpstr>Quoi de neuf en 2017 ? (1)</vt:lpstr>
      <vt:lpstr>Quoi de neuf en 2017 ? (2)</vt:lpstr>
      <vt:lpstr>Quoi de neuf en 2017 ? (3)</vt:lpstr>
      <vt:lpstr>Organisation pratique </vt:lpstr>
      <vt:lpstr>Calendrier de l’enquête</vt:lpstr>
      <vt:lpstr>Estimation du temps nécessaire à l’enquête</vt:lpstr>
      <vt:lpstr>Champs de l’enquête</vt:lpstr>
      <vt:lpstr>Critères d’éligibilité des patients</vt:lpstr>
      <vt:lpstr>Identification et implication des acteurs</vt:lpstr>
      <vt:lpstr>Rôle du référent</vt:lpstr>
      <vt:lpstr>Rôle du coordonnateur</vt:lpstr>
      <vt:lpstr>Rôle de l’enquêteur</vt:lpstr>
      <vt:lpstr>Rôle des correspondants</vt:lpstr>
      <vt:lpstr>Recueil de données : 2 types de questionnaires</vt:lpstr>
      <vt:lpstr>Saisie des données</vt:lpstr>
      <vt:lpstr>Étude de validation de l’enquête européenne</vt:lpstr>
      <vt:lpstr>Échantillons d’établissements pour l’ENP 2017</vt:lpstr>
      <vt:lpstr>Anonymisation des données</vt:lpstr>
      <vt:lpstr>Analyse des données</vt:lpstr>
      <vt:lpstr>Définitions des Infections nosocomiales (IN) </vt:lpstr>
      <vt:lpstr>Identification des IN</vt:lpstr>
      <vt:lpstr>IN à identifier</vt:lpstr>
      <vt:lpstr>Cas particulier des transferts</vt:lpstr>
      <vt:lpstr>Fiches de recueil </vt:lpstr>
      <vt:lpstr>Fiche établissement  Présentation générale : 5 rubriques  </vt:lpstr>
      <vt:lpstr>Fiche établissement</vt:lpstr>
      <vt:lpstr>Fiche établissement</vt:lpstr>
      <vt:lpstr>Fiche établissement</vt:lpstr>
      <vt:lpstr>Fiche établissement</vt:lpstr>
      <vt:lpstr>Fiche établissement</vt:lpstr>
      <vt:lpstr>Fiche patient  Présentation générale : 5 rubriques</vt:lpstr>
      <vt:lpstr>Fiche patient : Données établissement et service</vt:lpstr>
      <vt:lpstr>Fiche patient : Caractéristiques du patient et du séjour</vt:lpstr>
      <vt:lpstr>Interventions exclues : idem réseau ISO RAISIN</vt:lpstr>
      <vt:lpstr>Fiche patient : Dispositif(s) invasif(s) (DI)</vt:lpstr>
      <vt:lpstr>Présentation PowerPoint</vt:lpstr>
      <vt:lpstr>Présentation PowerPoint</vt:lpstr>
      <vt:lpstr>Diagnostic de l’infection ayant occasionné le traitement</vt:lpstr>
      <vt:lpstr>Fiche patient : Anti-infectieux (3)</vt:lpstr>
      <vt:lpstr>Étapes de documentation des traitements anti-infectieux</vt:lpstr>
      <vt:lpstr>Fiche patient : Infection nosocomiale (1)</vt:lpstr>
      <vt:lpstr>Codage des infections sur cathéter</vt:lpstr>
      <vt:lpstr>Fiche patient : Infection nosocomiale (2)</vt:lpstr>
      <vt:lpstr>Origine des bactériémies</vt:lpstr>
      <vt:lpstr>Sensibilité des MO : idem surveillances BMR-RAISIN 2016</vt:lpstr>
      <vt:lpstr>Fiche patient : Infection nosocomiale (3)</vt:lpstr>
      <vt:lpstr>Pan résistance</vt:lpstr>
      <vt:lpstr>Pour plus d’informations…</vt:lpstr>
      <vt:lpstr>Pour plus d’informations…</vt:lpstr>
      <vt:lpstr>Présentation PowerPoint</vt:lpstr>
    </vt:vector>
  </TitlesOfParts>
  <Company>InVS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DANIAU Côme</cp:lastModifiedBy>
  <cp:revision>92</cp:revision>
  <cp:lastPrinted>2016-06-29T13:12:28Z</cp:lastPrinted>
  <dcterms:created xsi:type="dcterms:W3CDTF">2016-06-03T12:31:51Z</dcterms:created>
  <dcterms:modified xsi:type="dcterms:W3CDTF">2017-04-24T10:11:53Z</dcterms:modified>
</cp:coreProperties>
</file>