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22"/>
  </p:notesMasterIdLst>
  <p:handoutMasterIdLst>
    <p:handoutMasterId r:id="rId23"/>
  </p:handoutMasterIdLst>
  <p:sldIdLst>
    <p:sldId id="256" r:id="rId2"/>
    <p:sldId id="288" r:id="rId3"/>
    <p:sldId id="289" r:id="rId4"/>
    <p:sldId id="258" r:id="rId5"/>
    <p:sldId id="280" r:id="rId6"/>
    <p:sldId id="264" r:id="rId7"/>
    <p:sldId id="257" r:id="rId8"/>
    <p:sldId id="267" r:id="rId9"/>
    <p:sldId id="286" r:id="rId10"/>
    <p:sldId id="265" r:id="rId11"/>
    <p:sldId id="271" r:id="rId12"/>
    <p:sldId id="275" r:id="rId13"/>
    <p:sldId id="276" r:id="rId14"/>
    <p:sldId id="274" r:id="rId15"/>
    <p:sldId id="278" r:id="rId16"/>
    <p:sldId id="263" r:id="rId17"/>
    <p:sldId id="270" r:id="rId18"/>
    <p:sldId id="273" r:id="rId19"/>
    <p:sldId id="290" r:id="rId20"/>
    <p:sldId id="291" r:id="rId21"/>
  </p:sldIdLst>
  <p:sldSz cx="9144000" cy="6858000" type="screen4x3"/>
  <p:notesSz cx="6797675" cy="9928225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66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>
        <p:scale>
          <a:sx n="80" d="100"/>
          <a:sy n="80" d="100"/>
        </p:scale>
        <p:origin x="-1878" y="-6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826F9C-3746-4390-9AC9-36B470D8C13A}" type="doc">
      <dgm:prSet loTypeId="urn:microsoft.com/office/officeart/2005/8/layout/chevron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fr-FR"/>
        </a:p>
      </dgm:t>
    </dgm:pt>
    <dgm:pt modelId="{8BBA5089-F090-4081-9265-7DACEAF25676}">
      <dgm:prSet phldrT="[Texte]" custT="1"/>
      <dgm:spPr/>
      <dgm:t>
        <a:bodyPr/>
        <a:lstStyle/>
        <a:p>
          <a:r>
            <a:rPr lang="fr-FR" sz="1200" b="1" dirty="0" smtClean="0"/>
            <a:t>Préparation</a:t>
          </a:r>
          <a:endParaRPr lang="fr-FR" sz="1000" b="1" dirty="0"/>
        </a:p>
      </dgm:t>
    </dgm:pt>
    <dgm:pt modelId="{5D7BD187-D796-4C0A-A74D-05BF240740A4}" type="parTrans" cxnId="{4E1761F0-97C6-4CFA-92B4-668FC905D201}">
      <dgm:prSet/>
      <dgm:spPr/>
      <dgm:t>
        <a:bodyPr/>
        <a:lstStyle/>
        <a:p>
          <a:endParaRPr lang="fr-FR"/>
        </a:p>
      </dgm:t>
    </dgm:pt>
    <dgm:pt modelId="{47A9CE34-893F-426B-86BC-1373F9BBF67D}" type="sibTrans" cxnId="{4E1761F0-97C6-4CFA-92B4-668FC905D201}">
      <dgm:prSet/>
      <dgm:spPr/>
      <dgm:t>
        <a:bodyPr/>
        <a:lstStyle/>
        <a:p>
          <a:endParaRPr lang="fr-FR"/>
        </a:p>
      </dgm:t>
    </dgm:pt>
    <dgm:pt modelId="{D7D802EE-518E-40D9-A47D-BA4E74752B53}">
      <dgm:prSet phldrT="[Texte]" custT="1"/>
      <dgm:spPr/>
      <dgm:t>
        <a:bodyPr/>
        <a:lstStyle/>
        <a:p>
          <a:r>
            <a:rPr lang="fr-FR" sz="1400" dirty="0" smtClean="0"/>
            <a:t>Prise  de connaissance des grilles</a:t>
          </a:r>
          <a:endParaRPr lang="fr-FR" sz="1400" dirty="0"/>
        </a:p>
      </dgm:t>
    </dgm:pt>
    <dgm:pt modelId="{D0F1364F-7941-4573-90A6-F096AC7F119C}" type="parTrans" cxnId="{2DBB0DA0-CD24-4357-B75B-0B056918EC10}">
      <dgm:prSet/>
      <dgm:spPr/>
      <dgm:t>
        <a:bodyPr/>
        <a:lstStyle/>
        <a:p>
          <a:endParaRPr lang="fr-FR"/>
        </a:p>
      </dgm:t>
    </dgm:pt>
    <dgm:pt modelId="{B5CF3E4D-E3FF-4D1E-B8E9-36CEAD2B8309}" type="sibTrans" cxnId="{2DBB0DA0-CD24-4357-B75B-0B056918EC10}">
      <dgm:prSet/>
      <dgm:spPr/>
      <dgm:t>
        <a:bodyPr/>
        <a:lstStyle/>
        <a:p>
          <a:endParaRPr lang="fr-FR"/>
        </a:p>
      </dgm:t>
    </dgm:pt>
    <dgm:pt modelId="{6D38778F-991A-430F-B8A7-69C79E8524B6}">
      <dgm:prSet phldrT="[Texte]" custT="1"/>
      <dgm:spPr/>
      <dgm:t>
        <a:bodyPr/>
        <a:lstStyle/>
        <a:p>
          <a:r>
            <a:rPr lang="fr-FR" sz="1400" dirty="0" smtClean="0"/>
            <a:t>Préparation  de l’audit : programmation, information</a:t>
          </a:r>
          <a:endParaRPr lang="fr-FR" sz="1400" dirty="0"/>
        </a:p>
      </dgm:t>
    </dgm:pt>
    <dgm:pt modelId="{BF8FB098-DE6C-4E71-A4D1-BDB2DF7BAF20}" type="parTrans" cxnId="{6EF877FD-658F-4725-916C-DD0FD76FF8AB}">
      <dgm:prSet/>
      <dgm:spPr/>
      <dgm:t>
        <a:bodyPr/>
        <a:lstStyle/>
        <a:p>
          <a:endParaRPr lang="fr-FR"/>
        </a:p>
      </dgm:t>
    </dgm:pt>
    <dgm:pt modelId="{300529FD-0122-4DC8-A181-A7454B1C6942}" type="sibTrans" cxnId="{6EF877FD-658F-4725-916C-DD0FD76FF8AB}">
      <dgm:prSet/>
      <dgm:spPr/>
      <dgm:t>
        <a:bodyPr/>
        <a:lstStyle/>
        <a:p>
          <a:endParaRPr lang="fr-FR"/>
        </a:p>
      </dgm:t>
    </dgm:pt>
    <dgm:pt modelId="{51C6E600-2BE8-4D8F-ACBB-8B2277141483}">
      <dgm:prSet phldrT="[Texte]" custT="1"/>
      <dgm:spPr/>
      <dgm:t>
        <a:bodyPr/>
        <a:lstStyle/>
        <a:p>
          <a:r>
            <a:rPr lang="fr-FR" sz="1000" b="1" dirty="0" smtClean="0"/>
            <a:t> </a:t>
          </a:r>
          <a:r>
            <a:rPr lang="fr-FR" sz="1200" b="1" dirty="0" smtClean="0"/>
            <a:t>Audit</a:t>
          </a:r>
          <a:endParaRPr lang="fr-FR" sz="1200" b="1" dirty="0"/>
        </a:p>
      </dgm:t>
    </dgm:pt>
    <dgm:pt modelId="{D2EBA3B3-29C3-4029-ADE3-2EDBE9E0C697}" type="parTrans" cxnId="{63E8514C-B22A-4CBD-8D86-9372CDFBAB9F}">
      <dgm:prSet/>
      <dgm:spPr/>
      <dgm:t>
        <a:bodyPr/>
        <a:lstStyle/>
        <a:p>
          <a:endParaRPr lang="fr-FR"/>
        </a:p>
      </dgm:t>
    </dgm:pt>
    <dgm:pt modelId="{E9D98B1F-7081-4833-828F-24144A977FD1}" type="sibTrans" cxnId="{63E8514C-B22A-4CBD-8D86-9372CDFBAB9F}">
      <dgm:prSet/>
      <dgm:spPr/>
      <dgm:t>
        <a:bodyPr/>
        <a:lstStyle/>
        <a:p>
          <a:endParaRPr lang="fr-FR"/>
        </a:p>
      </dgm:t>
    </dgm:pt>
    <dgm:pt modelId="{8A17F612-DB0D-4C3D-98B2-F1F9CC881F0E}">
      <dgm:prSet phldrT="[Texte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1400" dirty="0" smtClean="0"/>
            <a:t> Réalisation  de l’audit : rencontre des équipes, observation dans le service</a:t>
          </a:r>
          <a:endParaRPr lang="fr-FR" sz="1400" dirty="0"/>
        </a:p>
      </dgm:t>
    </dgm:pt>
    <dgm:pt modelId="{3488A633-5AAB-46C7-A756-8F346BC75798}" type="parTrans" cxnId="{985988B7-ABF5-4D8F-9C45-4F6999731EA8}">
      <dgm:prSet/>
      <dgm:spPr/>
      <dgm:t>
        <a:bodyPr/>
        <a:lstStyle/>
        <a:p>
          <a:endParaRPr lang="fr-FR"/>
        </a:p>
      </dgm:t>
    </dgm:pt>
    <dgm:pt modelId="{DAEEDC01-254B-4E84-B038-0ED150880330}" type="sibTrans" cxnId="{985988B7-ABF5-4D8F-9C45-4F6999731EA8}">
      <dgm:prSet/>
      <dgm:spPr/>
      <dgm:t>
        <a:bodyPr/>
        <a:lstStyle/>
        <a:p>
          <a:endParaRPr lang="fr-FR"/>
        </a:p>
      </dgm:t>
    </dgm:pt>
    <dgm:pt modelId="{FC08DB6C-EED6-4B91-84E6-4A8757F928F2}">
      <dgm:prSet phldrT="[Texte]" custT="1"/>
      <dgm:spPr/>
      <dgm:t>
        <a:bodyPr/>
        <a:lstStyle/>
        <a:p>
          <a:r>
            <a:rPr lang="fr-FR" sz="1200" b="1" dirty="0" smtClean="0"/>
            <a:t>Analyse</a:t>
          </a:r>
        </a:p>
      </dgm:t>
    </dgm:pt>
    <dgm:pt modelId="{8A0449AC-D5DC-4A6C-B45D-0F17627E4485}" type="parTrans" cxnId="{823FA4E4-0154-484E-AEE1-6F8CC1451116}">
      <dgm:prSet/>
      <dgm:spPr/>
      <dgm:t>
        <a:bodyPr/>
        <a:lstStyle/>
        <a:p>
          <a:endParaRPr lang="fr-FR"/>
        </a:p>
      </dgm:t>
    </dgm:pt>
    <dgm:pt modelId="{C5C09782-EFD8-42DF-A3E1-F51F843477AF}" type="sibTrans" cxnId="{823FA4E4-0154-484E-AEE1-6F8CC1451116}">
      <dgm:prSet/>
      <dgm:spPr/>
      <dgm:t>
        <a:bodyPr/>
        <a:lstStyle/>
        <a:p>
          <a:endParaRPr lang="fr-FR"/>
        </a:p>
      </dgm:t>
    </dgm:pt>
    <dgm:pt modelId="{69B2CE0C-AA88-4927-92C5-D631D2F18338}">
      <dgm:prSet phldrT="[Texte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1300" dirty="0" smtClean="0"/>
            <a:t> </a:t>
          </a:r>
          <a:r>
            <a:rPr lang="fr-FR" sz="1400" dirty="0" smtClean="0"/>
            <a:t>Analyse des données recueillies</a:t>
          </a:r>
          <a:endParaRPr lang="fr-FR" sz="1400" dirty="0"/>
        </a:p>
      </dgm:t>
    </dgm:pt>
    <dgm:pt modelId="{4FDADB21-F080-46C9-AFCA-76E789FFA45C}" type="parTrans" cxnId="{27897F33-D220-48E1-935C-641270726D73}">
      <dgm:prSet/>
      <dgm:spPr/>
      <dgm:t>
        <a:bodyPr/>
        <a:lstStyle/>
        <a:p>
          <a:endParaRPr lang="fr-FR"/>
        </a:p>
      </dgm:t>
    </dgm:pt>
    <dgm:pt modelId="{2D39AC78-9AFE-4E66-ACF1-62FA5F55B304}" type="sibTrans" cxnId="{27897F33-D220-48E1-935C-641270726D73}">
      <dgm:prSet/>
      <dgm:spPr/>
      <dgm:t>
        <a:bodyPr/>
        <a:lstStyle/>
        <a:p>
          <a:endParaRPr lang="fr-FR"/>
        </a:p>
      </dgm:t>
    </dgm:pt>
    <dgm:pt modelId="{4EDF23BF-9DEB-4DA5-B4DD-652240DAD5A5}">
      <dgm:prSet phldrT="[Texte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1400" dirty="0" smtClean="0"/>
            <a:t> Restitution orale des premiers constats en fin de visite</a:t>
          </a:r>
          <a:endParaRPr lang="fr-FR" sz="1400" dirty="0"/>
        </a:p>
      </dgm:t>
    </dgm:pt>
    <dgm:pt modelId="{24C9D996-0317-4F54-8474-DC05C352E9DB}" type="parTrans" cxnId="{61B1F407-D7BA-4C2A-875A-C708860905FE}">
      <dgm:prSet/>
      <dgm:spPr/>
      <dgm:t>
        <a:bodyPr/>
        <a:lstStyle/>
        <a:p>
          <a:endParaRPr lang="fr-FR"/>
        </a:p>
      </dgm:t>
    </dgm:pt>
    <dgm:pt modelId="{D904D30B-5156-4582-8FAA-DA937692A4E8}" type="sibTrans" cxnId="{61B1F407-D7BA-4C2A-875A-C708860905FE}">
      <dgm:prSet/>
      <dgm:spPr/>
      <dgm:t>
        <a:bodyPr/>
        <a:lstStyle/>
        <a:p>
          <a:endParaRPr lang="fr-FR"/>
        </a:p>
      </dgm:t>
    </dgm:pt>
    <dgm:pt modelId="{57EC342E-D0E6-43E3-985F-C1A366F25920}">
      <dgm:prSet phldrT="[Texte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1400" dirty="0" smtClean="0"/>
            <a:t> Formalisation d’un rapport final dans un délai d’un mois : synthèse des points forts et des points à améliorer regroupés par thématique. Hiérarchisation des actions d’amélioration à entreprendre</a:t>
          </a:r>
          <a:endParaRPr lang="fr-FR" sz="1400" dirty="0"/>
        </a:p>
      </dgm:t>
    </dgm:pt>
    <dgm:pt modelId="{14BF58D3-C4A2-4186-8841-067539E901B4}" type="parTrans" cxnId="{4C14F09F-33AA-4BD3-BBE0-4B2EE2278587}">
      <dgm:prSet/>
      <dgm:spPr/>
      <dgm:t>
        <a:bodyPr/>
        <a:lstStyle/>
        <a:p>
          <a:endParaRPr lang="fr-FR"/>
        </a:p>
      </dgm:t>
    </dgm:pt>
    <dgm:pt modelId="{DFB55174-B3BC-4A65-B996-DDFD23863513}" type="sibTrans" cxnId="{4C14F09F-33AA-4BD3-BBE0-4B2EE2278587}">
      <dgm:prSet/>
      <dgm:spPr/>
      <dgm:t>
        <a:bodyPr/>
        <a:lstStyle/>
        <a:p>
          <a:endParaRPr lang="fr-FR"/>
        </a:p>
      </dgm:t>
    </dgm:pt>
    <dgm:pt modelId="{7576826B-BA73-4C14-B9D9-3C1B4FED0AB0}">
      <dgm:prSet phldrT="[Texte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1400" dirty="0" smtClean="0"/>
            <a:t> Proposition d’un plan d’actions (à 1 mois – 6 mois – au delà de 6 mois)</a:t>
          </a:r>
          <a:endParaRPr lang="fr-FR" sz="1400" dirty="0"/>
        </a:p>
      </dgm:t>
    </dgm:pt>
    <dgm:pt modelId="{5F6FB1C2-EC10-49E7-B040-BF86ABCD0311}" type="parTrans" cxnId="{D9737435-4E54-425B-A61C-9786B903EADD}">
      <dgm:prSet/>
      <dgm:spPr/>
      <dgm:t>
        <a:bodyPr/>
        <a:lstStyle/>
        <a:p>
          <a:endParaRPr lang="fr-FR"/>
        </a:p>
      </dgm:t>
    </dgm:pt>
    <dgm:pt modelId="{CD4E3444-B1CC-495E-ABF7-5B30FE557D7E}" type="sibTrans" cxnId="{D9737435-4E54-425B-A61C-9786B903EADD}">
      <dgm:prSet/>
      <dgm:spPr/>
      <dgm:t>
        <a:bodyPr/>
        <a:lstStyle/>
        <a:p>
          <a:endParaRPr lang="fr-FR"/>
        </a:p>
      </dgm:t>
    </dgm:pt>
    <dgm:pt modelId="{4800DF79-2A4F-4892-95F9-77853326909D}">
      <dgm:prSet phldrT="[Texte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fr-FR" sz="1000" b="1" dirty="0" smtClean="0"/>
        </a:p>
        <a:p>
          <a:pPr marL="57150" indent="0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fr-FR" sz="1200" b="1" dirty="0" smtClean="0"/>
            <a:t>Bilan et plan d’action</a:t>
          </a:r>
          <a:endParaRPr lang="fr-FR" sz="1200" b="1" dirty="0"/>
        </a:p>
      </dgm:t>
    </dgm:pt>
    <dgm:pt modelId="{EE75A3CF-1298-4272-8C5D-4655EC6FD42A}" type="parTrans" cxnId="{03D69261-1549-478F-983F-F2973FDF2A48}">
      <dgm:prSet/>
      <dgm:spPr/>
      <dgm:t>
        <a:bodyPr/>
        <a:lstStyle/>
        <a:p>
          <a:endParaRPr lang="fr-FR"/>
        </a:p>
      </dgm:t>
    </dgm:pt>
    <dgm:pt modelId="{15637C55-409D-4AB4-8F3B-57FA7EB9E333}" type="sibTrans" cxnId="{03D69261-1549-478F-983F-F2973FDF2A48}">
      <dgm:prSet/>
      <dgm:spPr/>
      <dgm:t>
        <a:bodyPr/>
        <a:lstStyle/>
        <a:p>
          <a:endParaRPr lang="fr-FR"/>
        </a:p>
      </dgm:t>
    </dgm:pt>
    <dgm:pt modelId="{D736C847-433B-409E-B4C1-82355EA36279}">
      <dgm:prSet custT="1"/>
      <dgm:spPr/>
      <dgm:t>
        <a:bodyPr/>
        <a:lstStyle/>
        <a:p>
          <a:r>
            <a:rPr lang="fr-FR" sz="1400" dirty="0" smtClean="0"/>
            <a:t>Restitution du rapport final lors d’une séance d’information collective programmée</a:t>
          </a:r>
          <a:endParaRPr lang="fr-FR" sz="1400" dirty="0"/>
        </a:p>
      </dgm:t>
    </dgm:pt>
    <dgm:pt modelId="{CD77A285-CF85-4619-A8F7-D8414438F097}" type="parTrans" cxnId="{589A9E4B-E30C-4AF5-87B7-3027CBD1B9A8}">
      <dgm:prSet/>
      <dgm:spPr/>
      <dgm:t>
        <a:bodyPr/>
        <a:lstStyle/>
        <a:p>
          <a:endParaRPr lang="fr-FR"/>
        </a:p>
      </dgm:t>
    </dgm:pt>
    <dgm:pt modelId="{5FF128A2-21A7-4659-9D9E-F3500C515807}" type="sibTrans" cxnId="{589A9E4B-E30C-4AF5-87B7-3027CBD1B9A8}">
      <dgm:prSet/>
      <dgm:spPr/>
      <dgm:t>
        <a:bodyPr/>
        <a:lstStyle/>
        <a:p>
          <a:endParaRPr lang="fr-FR"/>
        </a:p>
      </dgm:t>
    </dgm:pt>
    <dgm:pt modelId="{CA972ACD-8E3E-4423-B090-AA7853EAC9E6}">
      <dgm:prSet custT="1"/>
      <dgm:spPr/>
      <dgm:t>
        <a:bodyPr/>
        <a:lstStyle/>
        <a:p>
          <a:r>
            <a:rPr lang="fr-FR" sz="1400" dirty="0" smtClean="0"/>
            <a:t>Réajustement du plan d’actions à la recherche du consensus</a:t>
          </a:r>
          <a:endParaRPr lang="fr-FR" sz="1400" dirty="0"/>
        </a:p>
      </dgm:t>
    </dgm:pt>
    <dgm:pt modelId="{9F544659-50D7-4FC8-9DFD-E10CF94C0CF0}" type="parTrans" cxnId="{EE482074-0CE4-47C1-B4EB-83A9F06838E8}">
      <dgm:prSet/>
      <dgm:spPr/>
      <dgm:t>
        <a:bodyPr/>
        <a:lstStyle/>
        <a:p>
          <a:endParaRPr lang="fr-FR"/>
        </a:p>
      </dgm:t>
    </dgm:pt>
    <dgm:pt modelId="{6011DA25-AD7F-4229-AB89-E29B0104BEDF}" type="sibTrans" cxnId="{EE482074-0CE4-47C1-B4EB-83A9F06838E8}">
      <dgm:prSet/>
      <dgm:spPr/>
      <dgm:t>
        <a:bodyPr/>
        <a:lstStyle/>
        <a:p>
          <a:endParaRPr lang="fr-FR"/>
        </a:p>
      </dgm:t>
    </dgm:pt>
    <dgm:pt modelId="{548D3983-4268-42DD-AA26-EC9047B9DBF6}" type="pres">
      <dgm:prSet presAssocID="{48826F9C-3746-4390-9AC9-36B470D8C13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BC2D1AEA-F61B-4FE0-ACBE-0D3ACCD65CA5}" type="pres">
      <dgm:prSet presAssocID="{8BBA5089-F090-4081-9265-7DACEAF25676}" presName="composite" presStyleCnt="0"/>
      <dgm:spPr/>
    </dgm:pt>
    <dgm:pt modelId="{1000B6BA-D66A-435A-B198-639CE9DB47E4}" type="pres">
      <dgm:prSet presAssocID="{8BBA5089-F090-4081-9265-7DACEAF25676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AAF7475-930D-455F-936A-1C782C69E642}" type="pres">
      <dgm:prSet presAssocID="{8BBA5089-F090-4081-9265-7DACEAF25676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1C45E4F-CBD4-4C51-AEA9-2D4CF17AC45E}" type="pres">
      <dgm:prSet presAssocID="{47A9CE34-893F-426B-86BC-1373F9BBF67D}" presName="sp" presStyleCnt="0"/>
      <dgm:spPr/>
    </dgm:pt>
    <dgm:pt modelId="{2E3711E9-AD4C-4598-8DE9-4DB42A4E0987}" type="pres">
      <dgm:prSet presAssocID="{51C6E600-2BE8-4D8F-ACBB-8B2277141483}" presName="composite" presStyleCnt="0"/>
      <dgm:spPr/>
    </dgm:pt>
    <dgm:pt modelId="{B648644C-E3ED-4B60-84A1-1CB03CFFFD36}" type="pres">
      <dgm:prSet presAssocID="{51C6E600-2BE8-4D8F-ACBB-8B2277141483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7690E18-3520-4365-9682-50658E977AA3}" type="pres">
      <dgm:prSet presAssocID="{51C6E600-2BE8-4D8F-ACBB-8B2277141483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5842DB1-5A5C-43DF-A044-8B1210FB8D60}" type="pres">
      <dgm:prSet presAssocID="{E9D98B1F-7081-4833-828F-24144A977FD1}" presName="sp" presStyleCnt="0"/>
      <dgm:spPr/>
    </dgm:pt>
    <dgm:pt modelId="{82418926-F32E-40AB-BE76-30532E067F55}" type="pres">
      <dgm:prSet presAssocID="{FC08DB6C-EED6-4B91-84E6-4A8757F928F2}" presName="composite" presStyleCnt="0"/>
      <dgm:spPr/>
    </dgm:pt>
    <dgm:pt modelId="{C285AADB-D735-4E83-BD05-9AB70E4210E3}" type="pres">
      <dgm:prSet presAssocID="{FC08DB6C-EED6-4B91-84E6-4A8757F928F2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BCDEB09-02BB-416A-ADA9-4465BEB86DE1}" type="pres">
      <dgm:prSet presAssocID="{FC08DB6C-EED6-4B91-84E6-4A8757F928F2}" presName="descendantText" presStyleLbl="alignAcc1" presStyleIdx="2" presStyleCnt="4" custScaleY="13151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D95C3DF-4DF0-4C77-BA01-AE93A63CBEFE}" type="pres">
      <dgm:prSet presAssocID="{C5C09782-EFD8-42DF-A3E1-F51F843477AF}" presName="sp" presStyleCnt="0"/>
      <dgm:spPr/>
    </dgm:pt>
    <dgm:pt modelId="{ED35492C-5309-496E-A145-D3EBDA101869}" type="pres">
      <dgm:prSet presAssocID="{4800DF79-2A4F-4892-95F9-77853326909D}" presName="composite" presStyleCnt="0"/>
      <dgm:spPr/>
    </dgm:pt>
    <dgm:pt modelId="{75B12326-2E41-4E6A-9ED0-139BBF7E24F7}" type="pres">
      <dgm:prSet presAssocID="{4800DF79-2A4F-4892-95F9-77853326909D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F449803-2726-4DA7-BDBA-71EC016DA6D3}" type="pres">
      <dgm:prSet presAssocID="{4800DF79-2A4F-4892-95F9-77853326909D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A10CC831-45B2-4687-891E-715D2B51920F}" type="presOf" srcId="{48826F9C-3746-4390-9AC9-36B470D8C13A}" destId="{548D3983-4268-42DD-AA26-EC9047B9DBF6}" srcOrd="0" destOrd="0" presId="urn:microsoft.com/office/officeart/2005/8/layout/chevron2"/>
    <dgm:cxn modelId="{77C354D3-0E77-4D9A-8D32-E660F7E49692}" type="presOf" srcId="{57EC342E-D0E6-43E3-985F-C1A366F25920}" destId="{5BCDEB09-02BB-416A-ADA9-4465BEB86DE1}" srcOrd="0" destOrd="1" presId="urn:microsoft.com/office/officeart/2005/8/layout/chevron2"/>
    <dgm:cxn modelId="{8DC4BD50-6CE3-42FB-9DBC-1A86DC7C5629}" type="presOf" srcId="{D7D802EE-518E-40D9-A47D-BA4E74752B53}" destId="{2AAF7475-930D-455F-936A-1C782C69E642}" srcOrd="0" destOrd="0" presId="urn:microsoft.com/office/officeart/2005/8/layout/chevron2"/>
    <dgm:cxn modelId="{40218E17-3A71-405A-9D51-385A801F3136}" type="presOf" srcId="{FC08DB6C-EED6-4B91-84E6-4A8757F928F2}" destId="{C285AADB-D735-4E83-BD05-9AB70E4210E3}" srcOrd="0" destOrd="0" presId="urn:microsoft.com/office/officeart/2005/8/layout/chevron2"/>
    <dgm:cxn modelId="{2DBB0DA0-CD24-4357-B75B-0B056918EC10}" srcId="{8BBA5089-F090-4081-9265-7DACEAF25676}" destId="{D7D802EE-518E-40D9-A47D-BA4E74752B53}" srcOrd="0" destOrd="0" parTransId="{D0F1364F-7941-4573-90A6-F096AC7F119C}" sibTransId="{B5CF3E4D-E3FF-4D1E-B8E9-36CEAD2B8309}"/>
    <dgm:cxn modelId="{D9737435-4E54-425B-A61C-9786B903EADD}" srcId="{FC08DB6C-EED6-4B91-84E6-4A8757F928F2}" destId="{7576826B-BA73-4C14-B9D9-3C1B4FED0AB0}" srcOrd="2" destOrd="0" parTransId="{5F6FB1C2-EC10-49E7-B040-BF86ABCD0311}" sibTransId="{CD4E3444-B1CC-495E-ABF7-5B30FE557D7E}"/>
    <dgm:cxn modelId="{63E8514C-B22A-4CBD-8D86-9372CDFBAB9F}" srcId="{48826F9C-3746-4390-9AC9-36B470D8C13A}" destId="{51C6E600-2BE8-4D8F-ACBB-8B2277141483}" srcOrd="1" destOrd="0" parTransId="{D2EBA3B3-29C3-4029-ADE3-2EDBE9E0C697}" sibTransId="{E9D98B1F-7081-4833-828F-24144A977FD1}"/>
    <dgm:cxn modelId="{4AA29479-CC1B-4701-8492-4F8397BD0A7D}" type="presOf" srcId="{CA972ACD-8E3E-4423-B090-AA7853EAC9E6}" destId="{0F449803-2726-4DA7-BDBA-71EC016DA6D3}" srcOrd="0" destOrd="1" presId="urn:microsoft.com/office/officeart/2005/8/layout/chevron2"/>
    <dgm:cxn modelId="{61B1F407-D7BA-4C2A-875A-C708860905FE}" srcId="{51C6E600-2BE8-4D8F-ACBB-8B2277141483}" destId="{4EDF23BF-9DEB-4DA5-B4DD-652240DAD5A5}" srcOrd="1" destOrd="0" parTransId="{24C9D996-0317-4F54-8474-DC05C352E9DB}" sibTransId="{D904D30B-5156-4582-8FAA-DA937692A4E8}"/>
    <dgm:cxn modelId="{4C14F09F-33AA-4BD3-BBE0-4B2EE2278587}" srcId="{FC08DB6C-EED6-4B91-84E6-4A8757F928F2}" destId="{57EC342E-D0E6-43E3-985F-C1A366F25920}" srcOrd="1" destOrd="0" parTransId="{14BF58D3-C4A2-4186-8841-067539E901B4}" sibTransId="{DFB55174-B3BC-4A65-B996-DDFD23863513}"/>
    <dgm:cxn modelId="{DA5BE8B3-0A2C-475F-BA93-FABA8ECED474}" type="presOf" srcId="{51C6E600-2BE8-4D8F-ACBB-8B2277141483}" destId="{B648644C-E3ED-4B60-84A1-1CB03CFFFD36}" srcOrd="0" destOrd="0" presId="urn:microsoft.com/office/officeart/2005/8/layout/chevron2"/>
    <dgm:cxn modelId="{F6E4EA78-2FB7-4718-87A6-867E10F525D1}" type="presOf" srcId="{6D38778F-991A-430F-B8A7-69C79E8524B6}" destId="{2AAF7475-930D-455F-936A-1C782C69E642}" srcOrd="0" destOrd="1" presId="urn:microsoft.com/office/officeart/2005/8/layout/chevron2"/>
    <dgm:cxn modelId="{589A9E4B-E30C-4AF5-87B7-3027CBD1B9A8}" srcId="{4800DF79-2A4F-4892-95F9-77853326909D}" destId="{D736C847-433B-409E-B4C1-82355EA36279}" srcOrd="0" destOrd="0" parTransId="{CD77A285-CF85-4619-A8F7-D8414438F097}" sibTransId="{5FF128A2-21A7-4659-9D9E-F3500C515807}"/>
    <dgm:cxn modelId="{823FA4E4-0154-484E-AEE1-6F8CC1451116}" srcId="{48826F9C-3746-4390-9AC9-36B470D8C13A}" destId="{FC08DB6C-EED6-4B91-84E6-4A8757F928F2}" srcOrd="2" destOrd="0" parTransId="{8A0449AC-D5DC-4A6C-B45D-0F17627E4485}" sibTransId="{C5C09782-EFD8-42DF-A3E1-F51F843477AF}"/>
    <dgm:cxn modelId="{7C8894F9-0E86-4C89-90C9-9EA5B61ECC17}" type="presOf" srcId="{D736C847-433B-409E-B4C1-82355EA36279}" destId="{0F449803-2726-4DA7-BDBA-71EC016DA6D3}" srcOrd="0" destOrd="0" presId="urn:microsoft.com/office/officeart/2005/8/layout/chevron2"/>
    <dgm:cxn modelId="{EE482074-0CE4-47C1-B4EB-83A9F06838E8}" srcId="{4800DF79-2A4F-4892-95F9-77853326909D}" destId="{CA972ACD-8E3E-4423-B090-AA7853EAC9E6}" srcOrd="1" destOrd="0" parTransId="{9F544659-50D7-4FC8-9DFD-E10CF94C0CF0}" sibTransId="{6011DA25-AD7F-4229-AB89-E29B0104BEDF}"/>
    <dgm:cxn modelId="{CE970F9D-93BC-405E-9974-1AC74F5104BC}" type="presOf" srcId="{69B2CE0C-AA88-4927-92C5-D631D2F18338}" destId="{5BCDEB09-02BB-416A-ADA9-4465BEB86DE1}" srcOrd="0" destOrd="0" presId="urn:microsoft.com/office/officeart/2005/8/layout/chevron2"/>
    <dgm:cxn modelId="{EA7830E3-E961-4219-A30E-89C818DA10A2}" type="presOf" srcId="{7576826B-BA73-4C14-B9D9-3C1B4FED0AB0}" destId="{5BCDEB09-02BB-416A-ADA9-4465BEB86DE1}" srcOrd="0" destOrd="2" presId="urn:microsoft.com/office/officeart/2005/8/layout/chevron2"/>
    <dgm:cxn modelId="{4E1761F0-97C6-4CFA-92B4-668FC905D201}" srcId="{48826F9C-3746-4390-9AC9-36B470D8C13A}" destId="{8BBA5089-F090-4081-9265-7DACEAF25676}" srcOrd="0" destOrd="0" parTransId="{5D7BD187-D796-4C0A-A74D-05BF240740A4}" sibTransId="{47A9CE34-893F-426B-86BC-1373F9BBF67D}"/>
    <dgm:cxn modelId="{F2E97440-629D-4ACE-8FEE-743D01849541}" type="presOf" srcId="{4800DF79-2A4F-4892-95F9-77853326909D}" destId="{75B12326-2E41-4E6A-9ED0-139BBF7E24F7}" srcOrd="0" destOrd="0" presId="urn:microsoft.com/office/officeart/2005/8/layout/chevron2"/>
    <dgm:cxn modelId="{4738B029-6A28-4CB8-BE62-FCC6C7F37461}" type="presOf" srcId="{8A17F612-DB0D-4C3D-98B2-F1F9CC881F0E}" destId="{F7690E18-3520-4365-9682-50658E977AA3}" srcOrd="0" destOrd="0" presId="urn:microsoft.com/office/officeart/2005/8/layout/chevron2"/>
    <dgm:cxn modelId="{27897F33-D220-48E1-935C-641270726D73}" srcId="{FC08DB6C-EED6-4B91-84E6-4A8757F928F2}" destId="{69B2CE0C-AA88-4927-92C5-D631D2F18338}" srcOrd="0" destOrd="0" parTransId="{4FDADB21-F080-46C9-AFCA-76E789FFA45C}" sibTransId="{2D39AC78-9AFE-4E66-ACF1-62FA5F55B304}"/>
    <dgm:cxn modelId="{03D69261-1549-478F-983F-F2973FDF2A48}" srcId="{48826F9C-3746-4390-9AC9-36B470D8C13A}" destId="{4800DF79-2A4F-4892-95F9-77853326909D}" srcOrd="3" destOrd="0" parTransId="{EE75A3CF-1298-4272-8C5D-4655EC6FD42A}" sibTransId="{15637C55-409D-4AB4-8F3B-57FA7EB9E333}"/>
    <dgm:cxn modelId="{CFA8FD6C-79E2-4693-9C36-940EF0320E06}" type="presOf" srcId="{4EDF23BF-9DEB-4DA5-B4DD-652240DAD5A5}" destId="{F7690E18-3520-4365-9682-50658E977AA3}" srcOrd="0" destOrd="1" presId="urn:microsoft.com/office/officeart/2005/8/layout/chevron2"/>
    <dgm:cxn modelId="{C9A1950A-7A93-428F-ADBC-E5B9FB5F3608}" type="presOf" srcId="{8BBA5089-F090-4081-9265-7DACEAF25676}" destId="{1000B6BA-D66A-435A-B198-639CE9DB47E4}" srcOrd="0" destOrd="0" presId="urn:microsoft.com/office/officeart/2005/8/layout/chevron2"/>
    <dgm:cxn modelId="{985988B7-ABF5-4D8F-9C45-4F6999731EA8}" srcId="{51C6E600-2BE8-4D8F-ACBB-8B2277141483}" destId="{8A17F612-DB0D-4C3D-98B2-F1F9CC881F0E}" srcOrd="0" destOrd="0" parTransId="{3488A633-5AAB-46C7-A756-8F346BC75798}" sibTransId="{DAEEDC01-254B-4E84-B038-0ED150880330}"/>
    <dgm:cxn modelId="{6EF877FD-658F-4725-916C-DD0FD76FF8AB}" srcId="{8BBA5089-F090-4081-9265-7DACEAF25676}" destId="{6D38778F-991A-430F-B8A7-69C79E8524B6}" srcOrd="1" destOrd="0" parTransId="{BF8FB098-DE6C-4E71-A4D1-BDB2DF7BAF20}" sibTransId="{300529FD-0122-4DC8-A181-A7454B1C6942}"/>
    <dgm:cxn modelId="{8E172496-C978-4346-8AE6-B07B864D8A15}" type="presParOf" srcId="{548D3983-4268-42DD-AA26-EC9047B9DBF6}" destId="{BC2D1AEA-F61B-4FE0-ACBE-0D3ACCD65CA5}" srcOrd="0" destOrd="0" presId="urn:microsoft.com/office/officeart/2005/8/layout/chevron2"/>
    <dgm:cxn modelId="{B5AEA89E-47CB-4B6A-815D-BAEB9B53B628}" type="presParOf" srcId="{BC2D1AEA-F61B-4FE0-ACBE-0D3ACCD65CA5}" destId="{1000B6BA-D66A-435A-B198-639CE9DB47E4}" srcOrd="0" destOrd="0" presId="urn:microsoft.com/office/officeart/2005/8/layout/chevron2"/>
    <dgm:cxn modelId="{9054057E-3514-4B8C-A912-4F546B5813F0}" type="presParOf" srcId="{BC2D1AEA-F61B-4FE0-ACBE-0D3ACCD65CA5}" destId="{2AAF7475-930D-455F-936A-1C782C69E642}" srcOrd="1" destOrd="0" presId="urn:microsoft.com/office/officeart/2005/8/layout/chevron2"/>
    <dgm:cxn modelId="{51E4DB02-1D56-4F50-93AF-6616F2B7F1A4}" type="presParOf" srcId="{548D3983-4268-42DD-AA26-EC9047B9DBF6}" destId="{71C45E4F-CBD4-4C51-AEA9-2D4CF17AC45E}" srcOrd="1" destOrd="0" presId="urn:microsoft.com/office/officeart/2005/8/layout/chevron2"/>
    <dgm:cxn modelId="{4580CE7F-77E9-4917-A2E8-A5126D929F8B}" type="presParOf" srcId="{548D3983-4268-42DD-AA26-EC9047B9DBF6}" destId="{2E3711E9-AD4C-4598-8DE9-4DB42A4E0987}" srcOrd="2" destOrd="0" presId="urn:microsoft.com/office/officeart/2005/8/layout/chevron2"/>
    <dgm:cxn modelId="{74F892A2-E139-47C4-95A2-A1709C6E65DE}" type="presParOf" srcId="{2E3711E9-AD4C-4598-8DE9-4DB42A4E0987}" destId="{B648644C-E3ED-4B60-84A1-1CB03CFFFD36}" srcOrd="0" destOrd="0" presId="urn:microsoft.com/office/officeart/2005/8/layout/chevron2"/>
    <dgm:cxn modelId="{6D979AB0-B54A-4D39-BF21-D8E95DF20CBD}" type="presParOf" srcId="{2E3711E9-AD4C-4598-8DE9-4DB42A4E0987}" destId="{F7690E18-3520-4365-9682-50658E977AA3}" srcOrd="1" destOrd="0" presId="urn:microsoft.com/office/officeart/2005/8/layout/chevron2"/>
    <dgm:cxn modelId="{455314F9-4CDC-45F8-B804-8FD01C3196B8}" type="presParOf" srcId="{548D3983-4268-42DD-AA26-EC9047B9DBF6}" destId="{35842DB1-5A5C-43DF-A044-8B1210FB8D60}" srcOrd="3" destOrd="0" presId="urn:microsoft.com/office/officeart/2005/8/layout/chevron2"/>
    <dgm:cxn modelId="{82C56469-EBAB-48CE-9E50-7D1CA2A67000}" type="presParOf" srcId="{548D3983-4268-42DD-AA26-EC9047B9DBF6}" destId="{82418926-F32E-40AB-BE76-30532E067F55}" srcOrd="4" destOrd="0" presId="urn:microsoft.com/office/officeart/2005/8/layout/chevron2"/>
    <dgm:cxn modelId="{7543B2F5-48EE-46B8-BD46-59E7FEF0AD0B}" type="presParOf" srcId="{82418926-F32E-40AB-BE76-30532E067F55}" destId="{C285AADB-D735-4E83-BD05-9AB70E4210E3}" srcOrd="0" destOrd="0" presId="urn:microsoft.com/office/officeart/2005/8/layout/chevron2"/>
    <dgm:cxn modelId="{F6195F4B-FA7C-41A8-A92A-0FC1DC53342F}" type="presParOf" srcId="{82418926-F32E-40AB-BE76-30532E067F55}" destId="{5BCDEB09-02BB-416A-ADA9-4465BEB86DE1}" srcOrd="1" destOrd="0" presId="urn:microsoft.com/office/officeart/2005/8/layout/chevron2"/>
    <dgm:cxn modelId="{FFF604A0-BFB8-4801-8883-85F54AA523F1}" type="presParOf" srcId="{548D3983-4268-42DD-AA26-EC9047B9DBF6}" destId="{1D95C3DF-4DF0-4C77-BA01-AE93A63CBEFE}" srcOrd="5" destOrd="0" presId="urn:microsoft.com/office/officeart/2005/8/layout/chevron2"/>
    <dgm:cxn modelId="{1C70965F-A7BB-40F7-B1C2-78DBC4A80507}" type="presParOf" srcId="{548D3983-4268-42DD-AA26-EC9047B9DBF6}" destId="{ED35492C-5309-496E-A145-D3EBDA101869}" srcOrd="6" destOrd="0" presId="urn:microsoft.com/office/officeart/2005/8/layout/chevron2"/>
    <dgm:cxn modelId="{B7C7B454-EA68-4920-8B5E-0F5229F3D067}" type="presParOf" srcId="{ED35492C-5309-496E-A145-D3EBDA101869}" destId="{75B12326-2E41-4E6A-9ED0-139BBF7E24F7}" srcOrd="0" destOrd="0" presId="urn:microsoft.com/office/officeart/2005/8/layout/chevron2"/>
    <dgm:cxn modelId="{086AE7E5-8E7C-435E-80E5-E39ED371EB49}" type="presParOf" srcId="{ED35492C-5309-496E-A145-D3EBDA101869}" destId="{0F449803-2726-4DA7-BDBA-71EC016DA6D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CD196DB1-5B4B-4435-85EB-F816BB262AC6}" type="datetimeFigureOut">
              <a:rPr lang="fr-FR"/>
              <a:pPr>
                <a:defRPr/>
              </a:pPr>
              <a:t>13/11/2017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9671"/>
            <a:ext cx="2946400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8" y="9429671"/>
            <a:ext cx="2946400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E1F8B04-E7B7-4710-B194-BBE59DE3D6F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27362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6A201178-34CD-4FDA-85B0-E4A3D0EB4726}" type="datetimeFigureOut">
              <a:rPr lang="fr-FR"/>
              <a:pPr>
                <a:defRPr/>
              </a:pPr>
              <a:t>13/11/2017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15629"/>
            <a:ext cx="5438775" cy="44679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noProof="0" smtClean="0"/>
              <a:t>Modifiez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671"/>
            <a:ext cx="2946400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671"/>
            <a:ext cx="2946400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81CD47AF-5C56-4F34-BF86-94FBB90BF02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02222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fr-FR" altLang="fr-FR" smtClean="0"/>
              <a:t> enlever la mise en évidence de la visite de risque mais peut se garder</a:t>
            </a:r>
          </a:p>
        </p:txBody>
      </p:sp>
      <p:sp>
        <p:nvSpPr>
          <p:cNvPr id="2867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A0FAF02-17B7-4028-9542-293B5634D260}" type="slidenum">
              <a:rPr lang="fr-FR" altLang="fr-FR" smtClean="0"/>
              <a:pPr/>
              <a:t>4</a:t>
            </a:fld>
            <a:endParaRPr lang="fr-FR" altLang="fr-F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fr-FR" altLang="fr-FR" smtClean="0"/>
              <a:t>On ne change pas </a:t>
            </a:r>
          </a:p>
        </p:txBody>
      </p:sp>
      <p:sp>
        <p:nvSpPr>
          <p:cNvPr id="29700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8AF1058-7C24-4B6A-AD6B-5F31AC730B5A}" type="slidenum">
              <a:rPr lang="fr-FR" altLang="fr-FR" smtClean="0"/>
              <a:pPr/>
              <a:t>5</a:t>
            </a:fld>
            <a:endParaRPr lang="fr-FR" altLang="fr-F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fr-FR" altLang="fr-FR" smtClean="0"/>
              <a:t>Changer le titre garder méthode à priori  </a:t>
            </a:r>
          </a:p>
        </p:txBody>
      </p:sp>
      <p:sp>
        <p:nvSpPr>
          <p:cNvPr id="30724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71FB0B-BC3C-4214-8890-FDD294DF57F3}" type="slidenum">
              <a:rPr lang="fr-FR" altLang="fr-FR" smtClean="0"/>
              <a:pPr/>
              <a:t>6</a:t>
            </a:fld>
            <a:endParaRPr lang="fr-FR" altLang="fr-F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fr-FR" altLang="fr-FR" smtClean="0"/>
              <a:t>Changer le titre mais le reste peut se garder </a:t>
            </a:r>
          </a:p>
        </p:txBody>
      </p:sp>
      <p:sp>
        <p:nvSpPr>
          <p:cNvPr id="3174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0C8056-87CD-4AFA-9456-FBC92E338837}" type="slidenum">
              <a:rPr lang="fr-FR" altLang="fr-FR" smtClean="0"/>
              <a:pPr/>
              <a:t>7</a:t>
            </a:fld>
            <a:endParaRPr lang="fr-FR" altLang="fr-F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fr-FR" altLang="fr-FR" smtClean="0"/>
              <a:t>A garder </a:t>
            </a:r>
          </a:p>
        </p:txBody>
      </p:sp>
      <p:sp>
        <p:nvSpPr>
          <p:cNvPr id="3277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05C9D9-BC31-40A5-8BD5-54754059B48E}" type="slidenum">
              <a:rPr lang="fr-FR" altLang="fr-FR" smtClean="0"/>
              <a:pPr/>
              <a:t>8</a:t>
            </a:fld>
            <a:endParaRPr lang="fr-FR" altLang="fr-F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dirty="0" smtClean="0"/>
          </a:p>
        </p:txBody>
      </p:sp>
      <p:sp>
        <p:nvSpPr>
          <p:cNvPr id="34820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5C6430B-0B22-4C63-9646-DCFCCA383998}" type="slidenum">
              <a:rPr lang="fr-FR" altLang="fr-FR" smtClean="0"/>
              <a:pPr/>
              <a:t>10</a:t>
            </a:fld>
            <a:endParaRPr lang="fr-FR" altLang="fr-F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fr-FR" altLang="fr-FR" smtClean="0"/>
              <a:t>Revoir la première phrase </a:t>
            </a:r>
          </a:p>
        </p:txBody>
      </p:sp>
      <p:sp>
        <p:nvSpPr>
          <p:cNvPr id="3379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6F9DFCA-3AEA-4873-8006-EF928FB74871}" type="slidenum">
              <a:rPr lang="fr-FR" altLang="fr-FR" smtClean="0"/>
              <a:pPr/>
              <a:t>11</a:t>
            </a:fld>
            <a:endParaRPr lang="fr-FR" altLang="fr-FR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35844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BB516A7-0874-4A6B-849D-717FA6C2BC6C}" type="slidenum">
              <a:rPr lang="fr-FR" altLang="fr-FR" smtClean="0"/>
              <a:pPr/>
              <a:t>12</a:t>
            </a:fld>
            <a:endParaRPr lang="fr-FR" altLang="fr-FR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3686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BBDE91A-4259-44F2-A5EB-718F2066B9E4}" type="slidenum">
              <a:rPr lang="fr-FR" altLang="fr-FR" smtClean="0"/>
              <a:pPr/>
              <a:t>16</a:t>
            </a:fld>
            <a:endParaRPr lang="fr-FR" alt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7"/>
          <p:cNvCxnSpPr/>
          <p:nvPr/>
        </p:nvCxnSpPr>
        <p:spPr>
          <a:xfrm>
            <a:off x="685800" y="3398838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5175D0-E11D-4CD2-9B05-5AA0438040A3}" type="datetime1">
              <a:rPr lang="fr-FR" smtClean="0"/>
              <a:t>13/11/2017</a:t>
            </a:fld>
            <a:endParaRPr lang="fr-F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B80F43-645C-4250-B514-ECA53DFAB16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0F9A9-D868-4772-8EF5-C4D53C1BBC60}" type="datetime1">
              <a:rPr lang="fr-FR" smtClean="0"/>
              <a:t>13/11/2017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62BBA3-380E-48A9-80EE-400A5DF340B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CAF2BA-BFDF-43B3-8855-E4F581A83231}" type="datetime1">
              <a:rPr lang="fr-FR" smtClean="0"/>
              <a:t>13/11/2017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82897E-9AC7-43D1-BEF8-A14634FF920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re. Texte et 2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0F37EA-65E6-4011-AAB4-AE86A1047C11}" type="datetime1">
              <a:rPr lang="fr-FR" smtClean="0"/>
              <a:t>13/11/2017</a:t>
            </a:fld>
            <a:endParaRPr lang="fr-FR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903D34-DE69-443D-BC50-648A08AC0AA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894731-D5F2-40DD-9A3F-E3CD5A68CE0B}" type="datetime1">
              <a:rPr lang="fr-FR" smtClean="0"/>
              <a:t>13/11/2017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A4BAA6-4670-4DE8-91B8-B2A5B397D2D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6"/>
          <p:cNvCxnSpPr/>
          <p:nvPr/>
        </p:nvCxnSpPr>
        <p:spPr>
          <a:xfrm>
            <a:off x="731838" y="4598988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/>
          <a:lstStyle>
            <a:lvl1pPr algn="l">
              <a:defRPr sz="4800" b="0" cap="all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40B89E-C1C9-4D17-A451-E3EACEE95E36}" type="datetime1">
              <a:rPr lang="fr-FR" smtClean="0"/>
              <a:t>13/11/2017</a:t>
            </a:fld>
            <a:endParaRPr lang="fr-F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2D73AE-A887-49CF-B6B9-03F6AE47B7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D11141-C983-46DF-8665-6C7D4CF07E27}" type="datetime1">
              <a:rPr lang="fr-FR" smtClean="0"/>
              <a:t>13/11/2017</a:t>
            </a:fld>
            <a:endParaRPr lang="fr-F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FD8976-FBB1-4153-90AA-BBD75EB927A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10"/>
          <p:cNvCxnSpPr/>
          <p:nvPr/>
        </p:nvCxnSpPr>
        <p:spPr>
          <a:xfrm rot="5400000">
            <a:off x="2218531" y="4045744"/>
            <a:ext cx="4708525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79FB8-197A-4FD1-A8ED-8A74BCA8C184}" type="datetime1">
              <a:rPr lang="fr-FR" smtClean="0"/>
              <a:t>13/11/2017</a:t>
            </a:fld>
            <a:endParaRPr lang="fr-FR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F24D11-513E-4583-9343-94716A98C49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8E2F21-C7C6-4C7E-95DD-42DDC14AB8CC}" type="datetime1">
              <a:rPr lang="fr-FR" smtClean="0"/>
              <a:t>13/11/2017</a:t>
            </a:fld>
            <a:endParaRPr 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C837FF-513E-4992-92D0-205CE789865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C7C1EE-2F0C-4D03-A02F-87CAFA063500}" type="datetime1">
              <a:rPr lang="fr-FR" smtClean="0"/>
              <a:t>13/11/2017</a:t>
            </a:fld>
            <a:endParaRPr lang="fr-FR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9DF27-41DD-4752-85F3-328EBFD2014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8"/>
          <p:cNvCxnSpPr/>
          <p:nvPr/>
        </p:nvCxnSpPr>
        <p:spPr>
          <a:xfrm rot="5400000">
            <a:off x="-13494" y="3580607"/>
            <a:ext cx="5578475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F004BB-11AA-4C8D-93D6-6DE2ACD5D578}" type="datetime1">
              <a:rPr lang="fr-FR" smtClean="0"/>
              <a:t>13/11/2017</a:t>
            </a:fld>
            <a:endParaRPr lang="fr-FR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2F740D-4B89-48F9-93C2-541154393A1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469521-1D48-4D1B-8369-FAD4C8F3743E}" type="datetime1">
              <a:rPr lang="fr-FR" smtClean="0"/>
              <a:t>13/11/2017</a:t>
            </a:fld>
            <a:endParaRPr lang="fr-F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C9BF06-2120-48D8-8198-2FDF8CF81AB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663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Modifiez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  <a:endParaRPr lang="en-US" altLang="fr-FR" smtClean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9050"/>
            <a:ext cx="28956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  <a:cs typeface="Arial" charset="0"/>
              </a:defRPr>
            </a:lvl1pPr>
          </a:lstStyle>
          <a:p>
            <a:pPr>
              <a:defRPr/>
            </a:pPr>
            <a:fld id="{E1BA5DC1-11D6-4203-8FE1-3366BE4E953B}" type="datetime1">
              <a:rPr lang="fr-FR" smtClean="0"/>
              <a:t>13/11/2017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9050"/>
            <a:ext cx="41148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9050"/>
            <a:ext cx="10668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  <a:cs typeface="Arial" charset="0"/>
              </a:defRPr>
            </a:lvl1pPr>
          </a:lstStyle>
          <a:p>
            <a:pPr>
              <a:defRPr/>
            </a:pPr>
            <a:fld id="{BD1C57D6-B6F1-4592-AF39-987ABF2E7E2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9" r:id="rId1"/>
    <p:sldLayoutId id="2147483892" r:id="rId2"/>
    <p:sldLayoutId id="2147483900" r:id="rId3"/>
    <p:sldLayoutId id="2147483893" r:id="rId4"/>
    <p:sldLayoutId id="2147483901" r:id="rId5"/>
    <p:sldLayoutId id="2147483894" r:id="rId6"/>
    <p:sldLayoutId id="2147483895" r:id="rId7"/>
    <p:sldLayoutId id="2147483902" r:id="rId8"/>
    <p:sldLayoutId id="2147483896" r:id="rId9"/>
    <p:sldLayoutId id="2147483897" r:id="rId10"/>
    <p:sldLayoutId id="2147483898" r:id="rId11"/>
    <p:sldLayoutId id="2147483903" r:id="rId12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 spc="-1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182563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0250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7450" indent="-1365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clin-arlin.fr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685800" y="1124744"/>
            <a:ext cx="7848600" cy="2159794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r-FR" sz="2800" b="1" dirty="0" smtClean="0"/>
              <a:t>AUDIT PREVENTION DU risque infectieux</a:t>
            </a:r>
            <a:br>
              <a:rPr lang="fr-FR" sz="2800" b="1" dirty="0" smtClean="0"/>
            </a:br>
            <a:r>
              <a:rPr lang="fr-FR" sz="2800" b="1" dirty="0" smtClean="0"/>
              <a:t>en </a:t>
            </a:r>
            <a:r>
              <a:rPr lang="fr-FR" sz="2800" b="1" dirty="0" err="1" smtClean="0"/>
              <a:t>etablissement</a:t>
            </a:r>
            <a:r>
              <a:rPr lang="fr-FR" sz="2800" b="1" dirty="0" smtClean="0"/>
              <a:t> de sante  </a:t>
            </a:r>
            <a:br>
              <a:rPr lang="fr-FR" sz="2800" b="1" dirty="0" smtClean="0"/>
            </a:br>
            <a:r>
              <a:rPr lang="fr-FR" sz="2800" b="1" dirty="0" smtClean="0"/>
              <a:t>ou </a:t>
            </a:r>
            <a:r>
              <a:rPr lang="fr-FR" sz="2800" b="1" dirty="0" err="1" smtClean="0"/>
              <a:t>medico</a:t>
            </a:r>
            <a:r>
              <a:rPr lang="fr-FR" sz="2800" b="1" dirty="0" smtClean="0"/>
              <a:t> social </a:t>
            </a:r>
            <a:br>
              <a:rPr lang="fr-FR" sz="2800" b="1" dirty="0" smtClean="0"/>
            </a:br>
            <a:endParaRPr lang="fr-FR" sz="1800" b="1" i="1" dirty="0" smtClean="0"/>
          </a:p>
        </p:txBody>
      </p:sp>
      <p:sp>
        <p:nvSpPr>
          <p:cNvPr id="7171" name="Sous-titre 2"/>
          <p:cNvSpPr>
            <a:spLocks noGrp="1"/>
          </p:cNvSpPr>
          <p:nvPr>
            <p:ph type="subTitle" idx="1"/>
          </p:nvPr>
        </p:nvSpPr>
        <p:spPr>
          <a:xfrm>
            <a:off x="467544" y="5732463"/>
            <a:ext cx="8201794" cy="898525"/>
          </a:xfrm>
        </p:spPr>
        <p:txBody>
          <a:bodyPr/>
          <a:lstStyle/>
          <a:p>
            <a:pPr algn="r" eaLnBrk="1" hangingPunct="1"/>
            <a:r>
              <a:rPr lang="fr-FR" altLang="fr-FR" sz="1800" dirty="0" smtClean="0">
                <a:solidFill>
                  <a:schemeClr val="tx1"/>
                </a:solidFill>
              </a:rPr>
              <a:t>Outil élaboré par le groupe de travail interrégional </a:t>
            </a:r>
          </a:p>
          <a:p>
            <a:pPr algn="r" eaLnBrk="1" hangingPunct="1"/>
            <a:r>
              <a:rPr lang="fr-FR" altLang="fr-FR" sz="1800" dirty="0" smtClean="0">
                <a:solidFill>
                  <a:schemeClr val="tx1"/>
                </a:solidFill>
              </a:rPr>
              <a:t>« Gestion des risques » du </a:t>
            </a:r>
            <a:r>
              <a:rPr lang="fr-FR" altLang="fr-FR" sz="1800" dirty="0" err="1" smtClean="0">
                <a:solidFill>
                  <a:schemeClr val="tx1"/>
                </a:solidFill>
              </a:rPr>
              <a:t>CClin</a:t>
            </a:r>
            <a:r>
              <a:rPr lang="fr-FR" altLang="fr-FR" sz="1800" dirty="0" smtClean="0">
                <a:solidFill>
                  <a:schemeClr val="tx1"/>
                </a:solidFill>
              </a:rPr>
              <a:t> Ouest  </a:t>
            </a:r>
          </a:p>
          <a:p>
            <a:pPr algn="r" eaLnBrk="1" hangingPunct="1"/>
            <a:endParaRPr lang="fr-FR" altLang="fr-FR" sz="1800" b="1" dirty="0" smtClean="0">
              <a:solidFill>
                <a:schemeClr val="tx1"/>
              </a:solidFill>
            </a:endParaRPr>
          </a:p>
        </p:txBody>
      </p:sp>
      <p:pic>
        <p:nvPicPr>
          <p:cNvPr id="7172" name="Picture 2" descr="\\Situla\docspe\ARLIN\DIVERS\LOGOS ARLIN\LOGO CCLIN Ouest\CCLINnational-Fr_petit-forma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56025" y="3959225"/>
            <a:ext cx="1630363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re 1"/>
          <p:cNvSpPr>
            <a:spLocks noGrp="1"/>
          </p:cNvSpPr>
          <p:nvPr>
            <p:ph type="title" idx="4294967295"/>
          </p:nvPr>
        </p:nvSpPr>
        <p:spPr>
          <a:xfrm>
            <a:off x="539552" y="274638"/>
            <a:ext cx="7690048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sz="3600" dirty="0"/>
              <a:t>E</a:t>
            </a:r>
            <a:r>
              <a:rPr lang="fr-FR" sz="3600" dirty="0" smtClean="0"/>
              <a:t>tapes incontournables de l’audit mixte en risque infectieux</a:t>
            </a:r>
            <a:endParaRPr lang="fr-FR" sz="3600" i="1" dirty="0" smtClean="0"/>
          </a:p>
        </p:txBody>
      </p:sp>
      <p:graphicFrame>
        <p:nvGraphicFramePr>
          <p:cNvPr id="2" name="Diagramme 1"/>
          <p:cNvGraphicFramePr/>
          <p:nvPr>
            <p:extLst>
              <p:ext uri="{D42A27DB-BD31-4B8C-83A1-F6EECF244321}">
                <p14:modId xmlns:p14="http://schemas.microsoft.com/office/powerpoint/2010/main" val="918710862"/>
              </p:ext>
            </p:extLst>
          </p:nvPr>
        </p:nvGraphicFramePr>
        <p:xfrm>
          <a:off x="395536" y="1484784"/>
          <a:ext cx="8400256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re 1"/>
          <p:cNvSpPr>
            <a:spLocks noGrp="1"/>
          </p:cNvSpPr>
          <p:nvPr>
            <p:ph type="title"/>
          </p:nvPr>
        </p:nvSpPr>
        <p:spPr bwMode="auto">
          <a:xfrm>
            <a:off x="468313" y="782638"/>
            <a:ext cx="8229600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marL="342900" indent="-342900" eaLnBrk="1" hangingPunct="1">
              <a:defRPr/>
            </a:pPr>
            <a:r>
              <a:rPr lang="fr-FR" altLang="fr-FR" sz="3600" dirty="0" smtClean="0"/>
              <a:t>Outils à disposition : </a:t>
            </a:r>
            <a:r>
              <a:rPr lang="fr-FR" altLang="fr-FR" sz="3200" dirty="0" smtClean="0">
                <a:hlinkClick r:id="rId3"/>
              </a:rPr>
              <a:t>www.cpias.fr</a:t>
            </a:r>
            <a:endParaRPr lang="fr-FR" altLang="fr-FR" sz="3200" dirty="0" smtClean="0">
              <a:solidFill>
                <a:srgbClr val="FF0000"/>
              </a:solidFill>
            </a:endParaRPr>
          </a:p>
        </p:txBody>
      </p:sp>
      <p:sp>
        <p:nvSpPr>
          <p:cNvPr id="12291" name="Espace réservé du contenu 2"/>
          <p:cNvSpPr>
            <a:spLocks noGrp="1"/>
          </p:cNvSpPr>
          <p:nvPr>
            <p:ph idx="1"/>
          </p:nvPr>
        </p:nvSpPr>
        <p:spPr>
          <a:xfrm>
            <a:off x="395288" y="1916113"/>
            <a:ext cx="8208962" cy="43211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1200"/>
              </a:spcBef>
              <a:defRPr/>
            </a:pPr>
            <a:r>
              <a:rPr lang="fr-FR" altLang="fr-FR" dirty="0" smtClean="0"/>
              <a:t>Protocole d’audit incluant grilles et guide de l’auditeur</a:t>
            </a:r>
          </a:p>
          <a:p>
            <a:pPr eaLnBrk="1" hangingPunct="1">
              <a:lnSpc>
                <a:spcPct val="80000"/>
              </a:lnSpc>
              <a:spcBef>
                <a:spcPts val="1200"/>
              </a:spcBef>
              <a:defRPr/>
            </a:pPr>
            <a:endParaRPr lang="fr-FR" altLang="fr-FR" sz="800" dirty="0" smtClean="0"/>
          </a:p>
          <a:p>
            <a:pPr algn="just" eaLnBrk="1" hangingPunct="1">
              <a:lnSpc>
                <a:spcPct val="80000"/>
              </a:lnSpc>
              <a:spcBef>
                <a:spcPts val="1200"/>
              </a:spcBef>
              <a:defRPr/>
            </a:pPr>
            <a:r>
              <a:rPr lang="fr-FR" altLang="fr-FR" dirty="0" smtClean="0"/>
              <a:t>Supports d’évaluation : grilles élaborées conformément aux référentiels de bonnes pratiques </a:t>
            </a:r>
          </a:p>
          <a:p>
            <a:pPr marL="1603375" lvl="1" algn="just" eaLnBrk="1" hangingPunct="1">
              <a:lnSpc>
                <a:spcPct val="80000"/>
              </a:lnSpc>
              <a:spcBef>
                <a:spcPts val="1200"/>
              </a:spcBef>
              <a:defRPr/>
            </a:pPr>
            <a:r>
              <a:rPr lang="fr-FR" altLang="fr-FR" dirty="0" smtClean="0"/>
              <a:t>Grille d’entretien</a:t>
            </a:r>
          </a:p>
          <a:p>
            <a:pPr marL="1603375" lvl="1" algn="just" eaLnBrk="1" hangingPunct="1">
              <a:lnSpc>
                <a:spcPct val="80000"/>
              </a:lnSpc>
              <a:spcBef>
                <a:spcPts val="1200"/>
              </a:spcBef>
              <a:defRPr/>
            </a:pPr>
            <a:r>
              <a:rPr lang="fr-FR" altLang="fr-FR" dirty="0" smtClean="0"/>
              <a:t>Grille d’observation</a:t>
            </a:r>
          </a:p>
          <a:p>
            <a:pPr marL="1603375" lvl="1" eaLnBrk="1" hangingPunct="1">
              <a:lnSpc>
                <a:spcPct val="80000"/>
              </a:lnSpc>
              <a:spcBef>
                <a:spcPts val="1200"/>
              </a:spcBef>
              <a:defRPr/>
            </a:pPr>
            <a:endParaRPr lang="fr-FR" altLang="fr-FR" sz="800" dirty="0" smtClean="0"/>
          </a:p>
          <a:p>
            <a:pPr algn="just" eaLnBrk="1" hangingPunct="1">
              <a:lnSpc>
                <a:spcPct val="80000"/>
              </a:lnSpc>
              <a:spcBef>
                <a:spcPts val="1200"/>
              </a:spcBef>
              <a:defRPr/>
            </a:pPr>
            <a:r>
              <a:rPr lang="fr-FR" altLang="fr-FR" dirty="0" smtClean="0"/>
              <a:t>Outil de saisie Excel :</a:t>
            </a:r>
          </a:p>
          <a:p>
            <a:pPr marL="1603375" lvl="1" algn="just" eaLnBrk="1" hangingPunct="1">
              <a:lnSpc>
                <a:spcPct val="80000"/>
              </a:lnSpc>
              <a:spcBef>
                <a:spcPts val="1200"/>
              </a:spcBef>
              <a:defRPr/>
            </a:pPr>
            <a:r>
              <a:rPr lang="fr-FR" altLang="fr-FR" dirty="0"/>
              <a:t>Guide d’utilisation</a:t>
            </a:r>
          </a:p>
          <a:p>
            <a:pPr marL="1603375" lvl="1" algn="just" eaLnBrk="1" hangingPunct="1">
              <a:lnSpc>
                <a:spcPct val="80000"/>
              </a:lnSpc>
              <a:spcBef>
                <a:spcPts val="1200"/>
              </a:spcBef>
              <a:defRPr/>
            </a:pPr>
            <a:r>
              <a:rPr lang="fr-FR" altLang="fr-FR" dirty="0"/>
              <a:t>Edition de rapports automatisés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re 1"/>
          <p:cNvSpPr>
            <a:spLocks noGrp="1"/>
          </p:cNvSpPr>
          <p:nvPr>
            <p:ph type="title"/>
          </p:nvPr>
        </p:nvSpPr>
        <p:spPr>
          <a:xfrm>
            <a:off x="419831" y="548680"/>
            <a:ext cx="8229600" cy="9906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sz="3600" dirty="0" smtClean="0"/>
              <a:t>Critères abordés dans les grilles </a:t>
            </a:r>
            <a:r>
              <a:rPr lang="fr-FR" sz="2800" dirty="0" smtClean="0"/>
              <a:t>(1)</a:t>
            </a:r>
          </a:p>
        </p:txBody>
      </p:sp>
      <p:sp>
        <p:nvSpPr>
          <p:cNvPr id="21507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124200"/>
          </a:xfrm>
        </p:spPr>
        <p:txBody>
          <a:bodyPr/>
          <a:lstStyle/>
          <a:p>
            <a:pPr eaLnBrk="1" hangingPunct="1"/>
            <a:r>
              <a:rPr lang="fr-FR" altLang="fr-FR" dirty="0" smtClean="0"/>
              <a:t>Organisation de la prévention du risque infectieux </a:t>
            </a:r>
          </a:p>
          <a:p>
            <a:pPr eaLnBrk="1" hangingPunct="1"/>
            <a:r>
              <a:rPr lang="fr-FR" altLang="fr-FR" dirty="0" smtClean="0"/>
              <a:t>Précautions standard</a:t>
            </a:r>
          </a:p>
          <a:p>
            <a:pPr eaLnBrk="1" hangingPunct="1"/>
            <a:r>
              <a:rPr lang="fr-FR" altLang="fr-FR" dirty="0" smtClean="0"/>
              <a:t>Précautions complémentaires</a:t>
            </a:r>
          </a:p>
          <a:p>
            <a:pPr eaLnBrk="1" hangingPunct="1"/>
            <a:r>
              <a:rPr lang="fr-FR" altLang="fr-FR" dirty="0" smtClean="0"/>
              <a:t>Soins </a:t>
            </a:r>
          </a:p>
          <a:p>
            <a:pPr lvl="1" eaLnBrk="1" hangingPunct="1"/>
            <a:r>
              <a:rPr lang="fr-FR" altLang="fr-FR" dirty="0" smtClean="0"/>
              <a:t>Sondage à demeure</a:t>
            </a:r>
          </a:p>
          <a:p>
            <a:pPr lvl="1" eaLnBrk="1" hangingPunct="1"/>
            <a:r>
              <a:rPr lang="fr-FR" altLang="fr-FR" dirty="0" smtClean="0"/>
              <a:t>Cathétérisme veineux et sous cutané</a:t>
            </a:r>
          </a:p>
          <a:p>
            <a:pPr lvl="1" eaLnBrk="1" hangingPunct="1"/>
            <a:r>
              <a:rPr lang="fr-FR" altLang="fr-FR" dirty="0" smtClean="0"/>
              <a:t>Gestion des antiseptiques </a:t>
            </a:r>
          </a:p>
        </p:txBody>
      </p:sp>
      <p:pic>
        <p:nvPicPr>
          <p:cNvPr id="8197" name="Picture 5" descr="Z:\1.HYGIENE HOSPITALIERE CHIC\1.3 PROCEDURES ET ORGANISATION\Banques photos\2014-08-21_15h42_22.png"/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prstClr val="black"/>
              <a:schemeClr val="tx2">
                <a:tint val="45000"/>
                <a:satMod val="400000"/>
              </a:schemeClr>
            </a:duotone>
            <a:extLst/>
          </a:blip>
          <a:srcRect/>
          <a:stretch/>
        </p:blipFill>
        <p:spPr bwMode="auto">
          <a:xfrm>
            <a:off x="1491771" y="5013296"/>
            <a:ext cx="1100570" cy="1080000"/>
          </a:xfrm>
          <a:prstGeom prst="rect">
            <a:avLst/>
          </a:prstGeom>
          <a:noFill/>
          <a:extLst/>
        </p:spPr>
      </p:pic>
      <p:pic>
        <p:nvPicPr>
          <p:cNvPr id="8200" name="Picture 8" descr="Z:\1.HYGIENE HOSPITALIERE CHIC\1.3 PROCEDURES ET ORGANISATION\Banques photos\2014-09-01_08h44_52.png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2">
                <a:tint val="45000"/>
                <a:satMod val="400000"/>
              </a:schemeClr>
            </a:duotone>
            <a:extLst/>
          </a:blip>
          <a:srcRect/>
          <a:stretch>
            <a:fillRect/>
          </a:stretch>
        </p:blipFill>
        <p:spPr bwMode="auto">
          <a:xfrm>
            <a:off x="4012051" y="4995175"/>
            <a:ext cx="1045161" cy="1080000"/>
          </a:xfrm>
          <a:prstGeom prst="rect">
            <a:avLst/>
          </a:prstGeom>
          <a:noFill/>
          <a:extLst/>
        </p:spPr>
      </p:pic>
      <p:pic>
        <p:nvPicPr>
          <p:cNvPr id="8201" name="Picture 9" descr="Z:\1.HYGIENE HOSPITALIERE CHIC\1.3 PROCEDURES ET ORGANISATION\Banques photos\2014-09-01_08h45_10.png"/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chemeClr val="accent1">
                <a:tint val="45000"/>
                <a:satMod val="400000"/>
              </a:schemeClr>
            </a:duotone>
            <a:extLst/>
          </a:blip>
          <a:srcRect/>
          <a:stretch>
            <a:fillRect/>
          </a:stretch>
        </p:blipFill>
        <p:spPr bwMode="auto">
          <a:xfrm>
            <a:off x="2787915" y="5013296"/>
            <a:ext cx="1056774" cy="1080000"/>
          </a:xfrm>
          <a:prstGeom prst="rect">
            <a:avLst/>
          </a:prstGeom>
          <a:noFill/>
          <a:extLst/>
        </p:spPr>
      </p:pic>
      <p:pic>
        <p:nvPicPr>
          <p:cNvPr id="8202" name="Picture 10" descr="Z:\1.HYGIENE HOSPITALIERE CHIC\1.3 PROCEDURES ET ORGANISATION\Banques photos\2014-09-01_08h45_19.png"/>
          <p:cNvPicPr>
            <a:picLocks noChangeAspect="1" noChangeArrowheads="1"/>
          </p:cNvPicPr>
          <p:nvPr/>
        </p:nvPicPr>
        <p:blipFill rotWithShape="1">
          <a:blip r:embed="rId6" cstate="print">
            <a:duotone>
              <a:prstClr val="black"/>
              <a:schemeClr val="accent4">
                <a:tint val="45000"/>
                <a:satMod val="400000"/>
              </a:schemeClr>
            </a:duotone>
            <a:extLst/>
          </a:blip>
          <a:srcRect l="3582"/>
          <a:stretch/>
        </p:blipFill>
        <p:spPr bwMode="auto">
          <a:xfrm>
            <a:off x="6543824" y="4995175"/>
            <a:ext cx="1052512" cy="1080000"/>
          </a:xfrm>
          <a:prstGeom prst="rect">
            <a:avLst/>
          </a:prstGeom>
          <a:noFill/>
          <a:extLst/>
        </p:spPr>
      </p:pic>
      <p:pic>
        <p:nvPicPr>
          <p:cNvPr id="8203" name="Picture 11" descr="Z:\1.HYGIENE HOSPITALIERE CHIC\1.3 PROCEDURES ET ORGANISATION\Banques photos\2014-09-01_08h45_36.png"/>
          <p:cNvPicPr>
            <a:picLocks noChangeAspect="1" noChangeArrowheads="1"/>
          </p:cNvPicPr>
          <p:nvPr/>
        </p:nvPicPr>
        <p:blipFill>
          <a:blip r:embed="rId7" cstate="print">
            <a:duotone>
              <a:prstClr val="black"/>
              <a:schemeClr val="accent3">
                <a:tint val="45000"/>
                <a:satMod val="400000"/>
              </a:schemeClr>
            </a:duotone>
            <a:extLst/>
          </a:blip>
          <a:srcRect/>
          <a:stretch>
            <a:fillRect/>
          </a:stretch>
        </p:blipFill>
        <p:spPr bwMode="auto">
          <a:xfrm>
            <a:off x="5272251" y="4977175"/>
            <a:ext cx="1080000" cy="1080000"/>
          </a:xfrm>
          <a:prstGeom prst="rect">
            <a:avLst/>
          </a:prstGeom>
          <a:noFill/>
          <a:ex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fr-FR" altLang="fr-FR" dirty="0" smtClean="0"/>
          </a:p>
          <a:p>
            <a:pPr eaLnBrk="1" hangingPunct="1"/>
            <a:r>
              <a:rPr lang="fr-FR" altLang="fr-FR" dirty="0" smtClean="0"/>
              <a:t>Entretien des dispositifs médicaux et  </a:t>
            </a:r>
            <a:r>
              <a:rPr lang="fr-FR" altLang="fr-FR" dirty="0" err="1" smtClean="0"/>
              <a:t>bionettoyage</a:t>
            </a:r>
            <a:endParaRPr lang="fr-FR" altLang="fr-FR" dirty="0" smtClean="0"/>
          </a:p>
          <a:p>
            <a:pPr eaLnBrk="1" hangingPunct="1"/>
            <a:r>
              <a:rPr lang="fr-FR" altLang="fr-FR" dirty="0" smtClean="0"/>
              <a:t>Gestion des déchets</a:t>
            </a:r>
          </a:p>
          <a:p>
            <a:pPr eaLnBrk="1" hangingPunct="1"/>
            <a:r>
              <a:rPr lang="fr-FR" altLang="fr-FR" dirty="0" smtClean="0"/>
              <a:t>Gestion des </a:t>
            </a:r>
            <a:r>
              <a:rPr lang="fr-FR" altLang="fr-FR" i="1" dirty="0" err="1" smtClean="0"/>
              <a:t>excreta</a:t>
            </a:r>
            <a:endParaRPr lang="fr-FR" altLang="fr-FR" i="1" dirty="0" smtClean="0"/>
          </a:p>
          <a:p>
            <a:pPr eaLnBrk="1" hangingPunct="1"/>
            <a:r>
              <a:rPr lang="fr-FR" altLang="fr-FR" dirty="0" smtClean="0"/>
              <a:t>Maîtrise du risque lié à l’eau </a:t>
            </a:r>
          </a:p>
          <a:p>
            <a:pPr eaLnBrk="1" hangingPunct="1"/>
            <a:r>
              <a:rPr lang="fr-FR" altLang="fr-FR" dirty="0" smtClean="0"/>
              <a:t>Maîtrise du risque lié à l’alimentation</a:t>
            </a:r>
          </a:p>
          <a:p>
            <a:pPr eaLnBrk="1" hangingPunct="1"/>
            <a:endParaRPr lang="fr-FR" altLang="fr-FR" dirty="0" smtClean="0"/>
          </a:p>
          <a:p>
            <a:pPr eaLnBrk="1" hangingPunct="1"/>
            <a:endParaRPr lang="fr-FR" altLang="fr-FR" dirty="0" smtClean="0"/>
          </a:p>
        </p:txBody>
      </p:sp>
      <p:pic>
        <p:nvPicPr>
          <p:cNvPr id="5" name="Picture 6" descr="Z:\1.HYGIENE HOSPITALIERE CHIC\1.3 PROCEDURES ET ORGANISATION\Banques photos\2014-09-01_08h46_42.png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tx2">
                <a:tint val="45000"/>
                <a:satMod val="400000"/>
              </a:schemeClr>
            </a:duotone>
            <a:extLst/>
          </a:blip>
          <a:srcRect/>
          <a:stretch>
            <a:fillRect/>
          </a:stretch>
        </p:blipFill>
        <p:spPr bwMode="auto">
          <a:xfrm>
            <a:off x="2416548" y="4869160"/>
            <a:ext cx="1135862" cy="1080000"/>
          </a:xfrm>
          <a:prstGeom prst="rect">
            <a:avLst/>
          </a:prstGeom>
          <a:noFill/>
          <a:extLst/>
        </p:spPr>
      </p:pic>
      <p:pic>
        <p:nvPicPr>
          <p:cNvPr id="6" name="Picture 7" descr="Z:\1.HYGIENE HOSPITALIERE CHIC\1.3 PROCEDURES ET ORGANISATION\Banques photos\2014-09-01_08h47_06.png"/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prstClr val="black"/>
              <a:schemeClr val="accent5">
                <a:tint val="45000"/>
                <a:satMod val="400000"/>
              </a:schemeClr>
            </a:duotone>
            <a:extLst/>
          </a:blip>
          <a:srcRect t="2542" r="4145"/>
          <a:stretch/>
        </p:blipFill>
        <p:spPr bwMode="auto">
          <a:xfrm>
            <a:off x="5706606" y="4869160"/>
            <a:ext cx="1097642" cy="1080000"/>
          </a:xfrm>
          <a:prstGeom prst="rect">
            <a:avLst/>
          </a:prstGeom>
          <a:noFill/>
          <a:extLst/>
        </p:spPr>
      </p:pic>
      <p:pic>
        <p:nvPicPr>
          <p:cNvPr id="7" name="Picture 12" descr="Z:\1.HYGIENE HOSPITALIERE CHIC\1.3 PROCEDURES ET ORGANISATION\Banques photos\2014-09-01_08h46_23.png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3">
                <a:tint val="45000"/>
                <a:satMod val="400000"/>
              </a:schemeClr>
            </a:duotone>
            <a:extLst/>
          </a:blip>
          <a:srcRect/>
          <a:stretch>
            <a:fillRect/>
          </a:stretch>
        </p:blipFill>
        <p:spPr bwMode="auto">
          <a:xfrm>
            <a:off x="4072732" y="4869160"/>
            <a:ext cx="1149358" cy="1080000"/>
          </a:xfrm>
          <a:prstGeom prst="rect">
            <a:avLst/>
          </a:prstGeom>
          <a:noFill/>
          <a:extLst/>
        </p:spPr>
      </p:pic>
      <p:sp>
        <p:nvSpPr>
          <p:cNvPr id="8" name="Titre 1"/>
          <p:cNvSpPr txBox="1">
            <a:spLocks/>
          </p:cNvSpPr>
          <p:nvPr/>
        </p:nvSpPr>
        <p:spPr>
          <a:xfrm>
            <a:off x="323850" y="620713"/>
            <a:ext cx="8229600" cy="9906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kern="1200" spc="-1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fr-FR" sz="3600" dirty="0" smtClean="0"/>
              <a:t>Critères abordés dans les grilles </a:t>
            </a:r>
            <a:r>
              <a:rPr lang="fr-FR" sz="2800" dirty="0" smtClean="0"/>
              <a:t>(2)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159794"/>
            <a:ext cx="8575046" cy="39960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5" name="ZoneTexte 4"/>
          <p:cNvSpPr txBox="1">
            <a:spLocks noChangeArrowheads="1"/>
          </p:cNvSpPr>
          <p:nvPr/>
        </p:nvSpPr>
        <p:spPr bwMode="auto">
          <a:xfrm>
            <a:off x="468313" y="1604963"/>
            <a:ext cx="27368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altLang="fr-FR"/>
              <a:t>Critères abordés/observés</a:t>
            </a:r>
          </a:p>
        </p:txBody>
      </p:sp>
      <p:cxnSp>
        <p:nvCxnSpPr>
          <p:cNvPr id="7" name="Connecteur droit avec flèche 6"/>
          <p:cNvCxnSpPr/>
          <p:nvPr/>
        </p:nvCxnSpPr>
        <p:spPr>
          <a:xfrm>
            <a:off x="1836738" y="1935920"/>
            <a:ext cx="0" cy="1223205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37" name="ZoneTexte 9"/>
          <p:cNvSpPr txBox="1">
            <a:spLocks noChangeArrowheads="1"/>
          </p:cNvSpPr>
          <p:nvPr/>
        </p:nvSpPr>
        <p:spPr bwMode="auto">
          <a:xfrm>
            <a:off x="2555776" y="1143793"/>
            <a:ext cx="27352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altLang="fr-FR" dirty="0"/>
              <a:t>Eléments de réponse attendus</a:t>
            </a:r>
          </a:p>
        </p:txBody>
      </p:sp>
      <p:cxnSp>
        <p:nvCxnSpPr>
          <p:cNvPr id="11" name="Connecteur droit avec flèche 10"/>
          <p:cNvCxnSpPr/>
          <p:nvPr/>
        </p:nvCxnSpPr>
        <p:spPr>
          <a:xfrm>
            <a:off x="4320406" y="1974850"/>
            <a:ext cx="108719" cy="1184275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39" name="ZoneTexte 13"/>
          <p:cNvSpPr txBox="1">
            <a:spLocks noChangeArrowheads="1"/>
          </p:cNvSpPr>
          <p:nvPr/>
        </p:nvSpPr>
        <p:spPr bwMode="auto">
          <a:xfrm>
            <a:off x="5319713" y="867569"/>
            <a:ext cx="273685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altLang="fr-FR" dirty="0"/>
              <a:t>Réponse</a:t>
            </a:r>
          </a:p>
          <a:p>
            <a:pPr algn="ctr"/>
            <a:r>
              <a:rPr lang="fr-FR" altLang="fr-FR" dirty="0" smtClean="0"/>
              <a:t>(Conformité/Non-conformité</a:t>
            </a:r>
            <a:r>
              <a:rPr lang="fr-FR" altLang="fr-FR" dirty="0"/>
              <a:t>)</a:t>
            </a:r>
          </a:p>
        </p:txBody>
      </p:sp>
      <p:sp>
        <p:nvSpPr>
          <p:cNvPr id="18440" name="ZoneTexte 18"/>
          <p:cNvSpPr txBox="1">
            <a:spLocks noChangeArrowheads="1"/>
          </p:cNvSpPr>
          <p:nvPr/>
        </p:nvSpPr>
        <p:spPr bwMode="auto">
          <a:xfrm>
            <a:off x="7034213" y="1974850"/>
            <a:ext cx="20447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altLang="fr-FR"/>
              <a:t>Remarques</a:t>
            </a:r>
          </a:p>
        </p:txBody>
      </p:sp>
      <p:cxnSp>
        <p:nvCxnSpPr>
          <p:cNvPr id="20" name="Connecteur droit avec flèche 19"/>
          <p:cNvCxnSpPr/>
          <p:nvPr/>
        </p:nvCxnSpPr>
        <p:spPr>
          <a:xfrm flipH="1">
            <a:off x="7466013" y="2293144"/>
            <a:ext cx="603250" cy="173196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re 23"/>
          <p:cNvSpPr>
            <a:spLocks noGrp="1"/>
          </p:cNvSpPr>
          <p:nvPr>
            <p:ph type="title"/>
          </p:nvPr>
        </p:nvSpPr>
        <p:spPr>
          <a:xfrm>
            <a:off x="457200" y="456154"/>
            <a:ext cx="8229600" cy="519113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fr-FR" dirty="0" smtClean="0"/>
              <a:t>Remplissage des grilles</a:t>
            </a:r>
            <a:endParaRPr lang="fr-FR" dirty="0"/>
          </a:p>
        </p:txBody>
      </p:sp>
      <p:cxnSp>
        <p:nvCxnSpPr>
          <p:cNvPr id="16" name="Connecteur droit avec flèche 15"/>
          <p:cNvCxnSpPr>
            <a:stCxn id="18439" idx="2"/>
          </p:cNvCxnSpPr>
          <p:nvPr/>
        </p:nvCxnSpPr>
        <p:spPr>
          <a:xfrm flipH="1">
            <a:off x="6543676" y="1789906"/>
            <a:ext cx="144462" cy="22352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Espace réservé du contenu 2"/>
          <p:cNvSpPr>
            <a:spLocks noGrp="1"/>
          </p:cNvSpPr>
          <p:nvPr>
            <p:ph idx="1"/>
          </p:nvPr>
        </p:nvSpPr>
        <p:spPr>
          <a:xfrm>
            <a:off x="683568" y="3501008"/>
            <a:ext cx="8229600" cy="2808312"/>
          </a:xfrm>
        </p:spPr>
        <p:txBody>
          <a:bodyPr/>
          <a:lstStyle/>
          <a:p>
            <a:pPr marL="0" indent="0" eaLnBrk="1" hangingPunct="1">
              <a:buNone/>
            </a:pPr>
            <a:endParaRPr lang="fr-FR" sz="2800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 marL="0" indent="0" eaLnBrk="1" hangingPunct="1">
              <a:buNone/>
            </a:pPr>
            <a:r>
              <a:rPr lang="fr-FR" sz="28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Observation </a:t>
            </a:r>
            <a:r>
              <a:rPr lang="fr-FR" sz="2800" dirty="0">
                <a:solidFill>
                  <a:schemeClr val="tx2"/>
                </a:solidFill>
                <a:latin typeface="Arial" charset="0"/>
                <a:cs typeface="Arial" charset="0"/>
              </a:rPr>
              <a:t>dans le service</a:t>
            </a:r>
          </a:p>
          <a:p>
            <a:pPr algn="just" eaLnBrk="1" hangingPunct="1"/>
            <a:r>
              <a:rPr lang="fr-FR" altLang="fr-FR" dirty="0" smtClean="0"/>
              <a:t>45 minutes minimum pour l’observation</a:t>
            </a:r>
          </a:p>
          <a:p>
            <a:pPr algn="just" eaLnBrk="1" hangingPunct="1"/>
            <a:r>
              <a:rPr lang="fr-FR" altLang="fr-FR" dirty="0" smtClean="0"/>
              <a:t>Grouper les interventions dans le service  </a:t>
            </a:r>
          </a:p>
          <a:p>
            <a:pPr algn="just" eaLnBrk="1" hangingPunct="1"/>
            <a:r>
              <a:rPr lang="fr-FR" altLang="fr-FR" dirty="0" smtClean="0"/>
              <a:t>Ne pas trop espacer les interviews  des observations </a:t>
            </a:r>
          </a:p>
          <a:p>
            <a:pPr algn="just" eaLnBrk="1" hangingPunct="1"/>
            <a:r>
              <a:rPr lang="fr-FR" altLang="fr-FR" dirty="0" smtClean="0"/>
              <a:t>Restitution orale des premiers constats en fin de visite</a:t>
            </a:r>
          </a:p>
          <a:p>
            <a:pPr algn="just" eaLnBrk="1" hangingPunct="1"/>
            <a:endParaRPr lang="fr-FR" altLang="fr-FR" dirty="0" smtClean="0"/>
          </a:p>
          <a:p>
            <a:endParaRPr lang="fr-FR" altLang="fr-FR" dirty="0" smtClean="0"/>
          </a:p>
        </p:txBody>
      </p:sp>
      <p:pic>
        <p:nvPicPr>
          <p:cNvPr id="20485" name="Picture 6" descr="Wallpapers , Images &amp; Photos pour bonhomme 3d blanc travail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04248" y="3344563"/>
            <a:ext cx="1656184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7" descr="Afficher l'image d'origine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5691"/>
          <a:stretch>
            <a:fillRect/>
          </a:stretch>
        </p:blipFill>
        <p:spPr bwMode="auto">
          <a:xfrm>
            <a:off x="683568" y="1124744"/>
            <a:ext cx="906412" cy="13590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ZoneTexte 3"/>
          <p:cNvSpPr txBox="1"/>
          <p:nvPr/>
        </p:nvSpPr>
        <p:spPr>
          <a:xfrm>
            <a:off x="1979712" y="980728"/>
            <a:ext cx="6912768" cy="21482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just">
              <a:buNone/>
            </a:pPr>
            <a:r>
              <a:rPr lang="fr-FR" sz="2800" dirty="0">
                <a:solidFill>
                  <a:schemeClr val="tx2"/>
                </a:solidFill>
                <a:latin typeface="Arial" charset="0"/>
              </a:rPr>
              <a:t>Entretiens avec les professionnels</a:t>
            </a:r>
          </a:p>
          <a:p>
            <a:pPr marL="182563" indent="-182563" algn="just">
              <a:spcBef>
                <a:spcPct val="20000"/>
              </a:spcBef>
              <a:buClr>
                <a:schemeClr val="accent1"/>
              </a:buClr>
              <a:buSzPct val="85000"/>
              <a:buFont typeface="Arial" charset="0"/>
              <a:buChar char="•"/>
            </a:pPr>
            <a:r>
              <a:rPr lang="fr-FR" altLang="fr-FR" sz="2400" dirty="0">
                <a:latin typeface="+mn-lt"/>
                <a:cs typeface="+mn-cs"/>
              </a:rPr>
              <a:t>20 </a:t>
            </a:r>
            <a:r>
              <a:rPr lang="fr-FR" altLang="fr-FR" sz="2400" dirty="0" smtClean="0">
                <a:latin typeface="+mn-lt"/>
                <a:cs typeface="+mn-cs"/>
              </a:rPr>
              <a:t>mn </a:t>
            </a:r>
            <a:r>
              <a:rPr lang="fr-FR" altLang="fr-FR" sz="2400" dirty="0">
                <a:latin typeface="+mn-lt"/>
                <a:cs typeface="+mn-cs"/>
              </a:rPr>
              <a:t>par interview</a:t>
            </a:r>
          </a:p>
          <a:p>
            <a:pPr marL="182563" indent="-182563" algn="just">
              <a:spcBef>
                <a:spcPct val="20000"/>
              </a:spcBef>
              <a:buClr>
                <a:schemeClr val="accent1"/>
              </a:buClr>
              <a:buSzPct val="85000"/>
              <a:buFont typeface="Arial" charset="0"/>
              <a:buChar char="•"/>
            </a:pPr>
            <a:r>
              <a:rPr lang="fr-FR" altLang="fr-FR" sz="2400" dirty="0">
                <a:latin typeface="+mn-lt"/>
                <a:cs typeface="+mn-cs"/>
              </a:rPr>
              <a:t>Nombre de professionnels interviewés : au </a:t>
            </a:r>
            <a:r>
              <a:rPr lang="fr-FR" altLang="fr-FR" sz="2400" dirty="0" smtClean="0">
                <a:latin typeface="+mn-lt"/>
                <a:cs typeface="+mn-cs"/>
              </a:rPr>
              <a:t>choix (5 minimum)</a:t>
            </a:r>
            <a:endParaRPr lang="fr-FR" altLang="fr-FR" sz="2400" dirty="0">
              <a:latin typeface="+mn-lt"/>
              <a:cs typeface="+mn-cs"/>
            </a:endParaRPr>
          </a:p>
          <a:p>
            <a:endParaRPr 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 smtClean="0"/>
              <a:t> </a:t>
            </a:r>
            <a:r>
              <a:rPr lang="fr-FR" sz="3600" dirty="0" smtClean="0"/>
              <a:t>Bilan </a:t>
            </a:r>
            <a:r>
              <a:rPr lang="fr-FR" sz="2800" dirty="0" smtClean="0"/>
              <a:t>(1) </a:t>
            </a:r>
          </a:p>
        </p:txBody>
      </p:sp>
      <p:sp>
        <p:nvSpPr>
          <p:cNvPr id="24579" name="Espace réservé du contenu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824834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fr-FR" altLang="fr-FR" b="1" dirty="0" smtClean="0"/>
              <a:t>Rapport </a:t>
            </a:r>
            <a:r>
              <a:rPr lang="fr-FR" altLang="fr-FR" dirty="0" smtClean="0"/>
              <a:t>avec mise en valeur des </a:t>
            </a:r>
            <a:r>
              <a:rPr lang="fr-FR" altLang="fr-FR" b="1" u="sng" dirty="0" smtClean="0"/>
              <a:t>points forts</a:t>
            </a:r>
            <a:r>
              <a:rPr lang="fr-FR" altLang="fr-FR" b="1" dirty="0" smtClean="0"/>
              <a:t> </a:t>
            </a:r>
            <a:r>
              <a:rPr lang="fr-FR" altLang="fr-FR" dirty="0" smtClean="0"/>
              <a:t>et identification des </a:t>
            </a:r>
            <a:r>
              <a:rPr lang="fr-FR" altLang="fr-FR" b="1" u="sng" dirty="0" smtClean="0"/>
              <a:t>points à améliorer</a:t>
            </a:r>
            <a:endParaRPr lang="fr-FR" altLang="fr-FR" dirty="0"/>
          </a:p>
          <a:p>
            <a:pPr marL="0" indent="0" algn="just" eaLnBrk="1" hangingPunct="1">
              <a:buNone/>
            </a:pPr>
            <a:r>
              <a:rPr lang="fr-FR" altLang="fr-FR" sz="2000" dirty="0" smtClean="0"/>
              <a:t>(dans </a:t>
            </a:r>
            <a:r>
              <a:rPr lang="fr-FR" altLang="fr-FR" sz="2000" dirty="0"/>
              <a:t>le mois qui suit la visite dans le </a:t>
            </a:r>
            <a:r>
              <a:rPr lang="fr-FR" altLang="fr-FR" sz="2000" dirty="0" smtClean="0"/>
              <a:t>service)</a:t>
            </a:r>
            <a:endParaRPr lang="fr-FR" altLang="fr-FR" sz="2000" b="1" u="sng" dirty="0" smtClean="0"/>
          </a:p>
          <a:p>
            <a:pPr algn="just" eaLnBrk="1" hangingPunct="1"/>
            <a:endParaRPr lang="fr-FR" altLang="fr-FR" sz="2800" b="1" u="sng" dirty="0" smtClean="0"/>
          </a:p>
          <a:p>
            <a:pPr marL="274637" lvl="1" indent="0" algn="just" eaLnBrk="1" hangingPunct="1">
              <a:buNone/>
            </a:pPr>
            <a:r>
              <a:rPr lang="fr-FR" altLang="fr-FR" sz="2400" b="1" dirty="0" smtClean="0">
                <a:sym typeface="Wingdings" panose="05000000000000000000" pitchFamily="2" charset="2"/>
              </a:rPr>
              <a:t></a:t>
            </a:r>
            <a:r>
              <a:rPr lang="fr-FR" altLang="fr-FR" sz="2400" b="1" dirty="0" smtClean="0"/>
              <a:t> </a:t>
            </a:r>
            <a:r>
              <a:rPr lang="fr-FR" altLang="fr-FR" sz="2400" dirty="0" smtClean="0"/>
              <a:t>Proposition d’un </a:t>
            </a:r>
            <a:r>
              <a:rPr lang="fr-FR" altLang="fr-FR" sz="2400" b="1" u="sng" dirty="0" smtClean="0"/>
              <a:t>plan d’action </a:t>
            </a:r>
          </a:p>
          <a:p>
            <a:pPr marL="547687" lvl="2" indent="0" algn="just" eaLnBrk="1" hangingPunct="1">
              <a:buNone/>
            </a:pPr>
            <a:r>
              <a:rPr lang="fr-FR" altLang="fr-FR" sz="2400" dirty="0" smtClean="0"/>
              <a:t>- Actions à court terme pour les dysfonctionnements graves ou faciles à corriger</a:t>
            </a:r>
          </a:p>
          <a:p>
            <a:pPr marL="547687" lvl="2" indent="0" algn="just" eaLnBrk="1" hangingPunct="1">
              <a:buNone/>
            </a:pPr>
            <a:r>
              <a:rPr lang="fr-FR" altLang="fr-FR" sz="2400" dirty="0" smtClean="0"/>
              <a:t>- Actions à moyen terme  </a:t>
            </a:r>
          </a:p>
          <a:p>
            <a:pPr marL="547687" lvl="2" indent="0" algn="just" eaLnBrk="1" hangingPunct="1">
              <a:buNone/>
            </a:pPr>
            <a:r>
              <a:rPr lang="fr-FR" altLang="fr-FR" sz="2400" dirty="0" smtClean="0"/>
              <a:t>- Voire actions à long terme (réorganisation du travail, acquisition d’équipements…)</a:t>
            </a:r>
            <a:endParaRPr lang="fr-FR" altLang="fr-FR" sz="3200" dirty="0" smtClean="0">
              <a:solidFill>
                <a:srgbClr val="FF0000"/>
              </a:solidFill>
            </a:endParaRPr>
          </a:p>
        </p:txBody>
      </p:sp>
      <p:pic>
        <p:nvPicPr>
          <p:cNvPr id="24580" name="Picture 6" descr="Résultat de recherche d'images pour &quot;bonhomme présentation powerpoint&quot;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40425" y="260350"/>
            <a:ext cx="2581275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sz="3600" dirty="0"/>
              <a:t>Bilan</a:t>
            </a:r>
            <a:r>
              <a:rPr lang="fr-FR" dirty="0"/>
              <a:t> </a:t>
            </a:r>
            <a:r>
              <a:rPr lang="fr-FR" sz="2800" dirty="0" smtClean="0"/>
              <a:t>(2) </a:t>
            </a:r>
            <a:endParaRPr lang="fr-FR" sz="2800" dirty="0"/>
          </a:p>
        </p:txBody>
      </p:sp>
      <p:sp>
        <p:nvSpPr>
          <p:cNvPr id="25603" name="Espace réservé du contenu 2"/>
          <p:cNvSpPr>
            <a:spLocks noGrp="1"/>
          </p:cNvSpPr>
          <p:nvPr>
            <p:ph idx="1"/>
          </p:nvPr>
        </p:nvSpPr>
        <p:spPr>
          <a:xfrm>
            <a:off x="533400" y="1628775"/>
            <a:ext cx="8075613" cy="4608513"/>
          </a:xfrm>
        </p:spPr>
        <p:txBody>
          <a:bodyPr/>
          <a:lstStyle/>
          <a:p>
            <a:pPr eaLnBrk="1" hangingPunct="1"/>
            <a:endParaRPr lang="fr-FR" altLang="fr-FR" dirty="0" smtClean="0"/>
          </a:p>
          <a:p>
            <a:pPr algn="just" eaLnBrk="1" hangingPunct="1"/>
            <a:r>
              <a:rPr lang="fr-FR" altLang="fr-FR" dirty="0" smtClean="0"/>
              <a:t>Restitution du rapport final au cours d’une séance d’information collective programmée</a:t>
            </a:r>
          </a:p>
          <a:p>
            <a:pPr lvl="1" algn="just" eaLnBrk="1" hangingPunct="1"/>
            <a:endParaRPr lang="fr-FR" altLang="fr-FR" sz="2400" dirty="0" smtClean="0"/>
          </a:p>
          <a:p>
            <a:pPr algn="just" eaLnBrk="1" hangingPunct="1"/>
            <a:r>
              <a:rPr lang="fr-FR" altLang="fr-FR" dirty="0" smtClean="0"/>
              <a:t>Réajustement en équipe et validation du plan d’actions et de son calendrier</a:t>
            </a:r>
          </a:p>
          <a:p>
            <a:pPr algn="just" eaLnBrk="1" hangingPunct="1"/>
            <a:endParaRPr lang="fr-FR" altLang="fr-FR" dirty="0"/>
          </a:p>
          <a:p>
            <a:pPr algn="just" eaLnBrk="1" hangingPunct="1"/>
            <a:r>
              <a:rPr lang="fr-FR" altLang="fr-FR" dirty="0"/>
              <a:t>Suivi </a:t>
            </a:r>
            <a:r>
              <a:rPr lang="fr-FR" altLang="fr-FR" dirty="0" smtClean="0"/>
              <a:t>du </a:t>
            </a:r>
            <a:r>
              <a:rPr lang="fr-FR" altLang="fr-FR" dirty="0"/>
              <a:t>plan d’action</a:t>
            </a:r>
          </a:p>
          <a:p>
            <a:pPr eaLnBrk="1" hangingPunct="1"/>
            <a:endParaRPr lang="fr-FR" altLang="fr-FR" sz="3200" dirty="0" smtClean="0"/>
          </a:p>
          <a:p>
            <a:pPr eaLnBrk="1" hangingPunct="1"/>
            <a:endParaRPr lang="fr-FR" altLang="fr-FR" dirty="0" smtClean="0"/>
          </a:p>
        </p:txBody>
      </p:sp>
      <p:pic>
        <p:nvPicPr>
          <p:cNvPr id="25604" name="Picture 5" descr="Afficher l'image d'origine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68144" y="3933056"/>
            <a:ext cx="2354262" cy="2354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12" descr="Afficher l'image d'origine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>
            <a:clrChange>
              <a:clrFrom>
                <a:srgbClr val="ACACAC"/>
              </a:clrFrom>
              <a:clrTo>
                <a:srgbClr val="ACACAC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4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>
          <a:xfrm>
            <a:off x="5580113" y="4005064"/>
            <a:ext cx="3117070" cy="2504481"/>
          </a:xfrm>
          <a:noFill/>
        </p:spPr>
      </p:pic>
      <p:sp>
        <p:nvSpPr>
          <p:cNvPr id="26627" name="Rectangle 3"/>
          <p:cNvSpPr>
            <a:spLocks noGrp="1"/>
          </p:cNvSpPr>
          <p:nvPr>
            <p:ph type="body" sz="half" idx="1"/>
          </p:nvPr>
        </p:nvSpPr>
        <p:spPr>
          <a:xfrm>
            <a:off x="251521" y="620713"/>
            <a:ext cx="8352928" cy="2880295"/>
          </a:xfrm>
        </p:spPr>
        <p:txBody>
          <a:bodyPr/>
          <a:lstStyle/>
          <a:p>
            <a:pPr marL="0" indent="0" eaLnBrk="1" fontAlgn="auto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fr-FR" sz="3600" spc="-1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Bilan</a:t>
            </a:r>
            <a:r>
              <a:rPr lang="fr-FR" sz="4000" spc="-1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fr-FR" sz="2800" spc="-1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(3)</a:t>
            </a:r>
            <a:endParaRPr lang="fr-FR" altLang="fr-FR" sz="2800" spc="-1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eaLnBrk="1" hangingPunct="1">
              <a:lnSpc>
                <a:spcPct val="90000"/>
              </a:lnSpc>
            </a:pPr>
            <a:endParaRPr lang="fr-FR" altLang="fr-FR" sz="2800" dirty="0" smtClean="0"/>
          </a:p>
          <a:p>
            <a:pPr eaLnBrk="1" hangingPunct="1">
              <a:lnSpc>
                <a:spcPct val="90000"/>
              </a:lnSpc>
            </a:pPr>
            <a:r>
              <a:rPr lang="fr-FR" altLang="fr-FR" dirty="0" smtClean="0"/>
              <a:t>Possibilité de refaire l’audit périodiquement  </a:t>
            </a:r>
          </a:p>
          <a:p>
            <a:pPr lvl="1" eaLnBrk="1" hangingPunct="1">
              <a:lnSpc>
                <a:spcPct val="90000"/>
              </a:lnSpc>
            </a:pPr>
            <a:r>
              <a:rPr lang="fr-FR" altLang="fr-FR" dirty="0" smtClean="0"/>
              <a:t>Comparaison des résultats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fr-FR" altLang="fr-FR" dirty="0" smtClean="0"/>
              <a:t>Appréciation des avancées et de la mise en place des actions correctives </a:t>
            </a:r>
          </a:p>
          <a:p>
            <a:pPr lvl="1" eaLnBrk="1" hangingPunct="1">
              <a:lnSpc>
                <a:spcPct val="90000"/>
              </a:lnSpc>
            </a:pPr>
            <a:endParaRPr lang="fr-FR" altLang="fr-FR" sz="2400" dirty="0" smtClean="0"/>
          </a:p>
        </p:txBody>
      </p:sp>
      <p:sp>
        <p:nvSpPr>
          <p:cNvPr id="2" name="ZoneTexte 1"/>
          <p:cNvSpPr txBox="1"/>
          <p:nvPr/>
        </p:nvSpPr>
        <p:spPr>
          <a:xfrm>
            <a:off x="611560" y="4077072"/>
            <a:ext cx="432048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fr-FR" altLang="fr-FR" sz="2800" spc="-1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Amélioration continue de la qualité et de la sécurité des soins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 smtClean="0"/>
              <a:t>Groupe de travail du </a:t>
            </a:r>
            <a:r>
              <a:rPr lang="fr-FR" sz="3600" dirty="0" err="1" smtClean="0"/>
              <a:t>CClin</a:t>
            </a:r>
            <a:r>
              <a:rPr lang="fr-FR" sz="3600" dirty="0" smtClean="0"/>
              <a:t> Ouest</a:t>
            </a:r>
            <a:endParaRPr lang="fr-FR" sz="3600" dirty="0"/>
          </a:p>
        </p:txBody>
      </p:sp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6983857"/>
              </p:ext>
            </p:extLst>
          </p:nvPr>
        </p:nvGraphicFramePr>
        <p:xfrm>
          <a:off x="444929" y="1772816"/>
          <a:ext cx="8496944" cy="38284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80320"/>
                <a:gridCol w="2736304"/>
                <a:gridCol w="2880320"/>
              </a:tblGrid>
              <a:tr h="348039">
                <a:tc gridSpan="3"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fr-FR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8039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Dr Anne CANIVET-THOMASSIN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Pharmacien hygiéniste/GDRAS*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>
                          <a:effectLst/>
                        </a:rPr>
                        <a:t>CLCC Caen</a:t>
                      </a:r>
                      <a:endParaRPr lang="fr-FR" sz="14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803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FR" sz="1400" dirty="0">
                          <a:effectLst/>
                        </a:rPr>
                        <a:t>Dr Sandie CHEVRIER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FR" sz="1400" dirty="0">
                          <a:effectLst/>
                        </a:rPr>
                        <a:t>Pharmacien hygiéniste/GDRAS*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FR" sz="1400" dirty="0">
                          <a:effectLst/>
                        </a:rPr>
                        <a:t>CH Quimper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803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FR" sz="1400" dirty="0">
                          <a:effectLst/>
                        </a:rPr>
                        <a:t>Dr Erika FONTAINE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FR" sz="1400" dirty="0">
                          <a:effectLst/>
                        </a:rPr>
                        <a:t>Pharmacien </a:t>
                      </a:r>
                      <a:r>
                        <a:rPr lang="fr-FR" sz="1400" dirty="0" smtClean="0">
                          <a:effectLst/>
                        </a:rPr>
                        <a:t>hygiéniste*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FR" sz="1400" dirty="0" err="1">
                          <a:effectLst/>
                        </a:rPr>
                        <a:t>CClin</a:t>
                      </a:r>
                      <a:r>
                        <a:rPr lang="fr-FR" sz="1400" dirty="0">
                          <a:effectLst/>
                        </a:rPr>
                        <a:t> Ouest, Rennes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803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FR" sz="1400">
                          <a:effectLst/>
                        </a:rPr>
                        <a:t>Mme Liliane HENRY</a:t>
                      </a:r>
                      <a:endParaRPr lang="fr-F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FR" sz="1400" dirty="0">
                          <a:effectLst/>
                        </a:rPr>
                        <a:t>Cadre de santé hygiéniste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FR" sz="1400" dirty="0" err="1">
                          <a:effectLst/>
                        </a:rPr>
                        <a:t>Arlin</a:t>
                      </a:r>
                      <a:r>
                        <a:rPr lang="fr-FR" sz="1400" dirty="0">
                          <a:effectLst/>
                        </a:rPr>
                        <a:t> Normandie, Caen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803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FR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Mme</a:t>
                      </a:r>
                      <a:r>
                        <a:rPr lang="fr-FR" sz="14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Anne INGELS</a:t>
                      </a:r>
                      <a:endParaRPr lang="fr-FR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FR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Statisticienne</a:t>
                      </a:r>
                      <a:endParaRPr lang="fr-FR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FR" sz="1400" dirty="0" err="1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CClin</a:t>
                      </a:r>
                      <a:r>
                        <a:rPr lang="fr-FR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Ouest, Rennes</a:t>
                      </a:r>
                      <a:endParaRPr lang="fr-FR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803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FR" sz="1400" dirty="0">
                          <a:effectLst/>
                        </a:rPr>
                        <a:t>Mme Sylvie JOURDAIN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FR" sz="1400" dirty="0">
                          <a:effectLst/>
                        </a:rPr>
                        <a:t>Cadre de santé hygiéniste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FR" sz="1400" dirty="0" err="1">
                          <a:effectLst/>
                        </a:rPr>
                        <a:t>Arlin</a:t>
                      </a:r>
                      <a:r>
                        <a:rPr lang="fr-FR" sz="1400" dirty="0">
                          <a:effectLst/>
                        </a:rPr>
                        <a:t> Bretagne, Brest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803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FR" sz="1400">
                          <a:effectLst/>
                        </a:rPr>
                        <a:t>Dr Annie LE GUYADER</a:t>
                      </a:r>
                      <a:endParaRPr lang="fr-F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FR" sz="1400">
                          <a:effectLst/>
                        </a:rPr>
                        <a:t>Pharmacien hygiéniste</a:t>
                      </a:r>
                      <a:endParaRPr lang="fr-F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FR" sz="1400">
                          <a:effectLst/>
                        </a:rPr>
                        <a:t>CH Vitré/Fougères</a:t>
                      </a:r>
                      <a:endParaRPr lang="fr-F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803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FR" sz="1400">
                          <a:effectLst/>
                        </a:rPr>
                        <a:t>Mme Françoise RAYMOND</a:t>
                      </a:r>
                      <a:endParaRPr lang="fr-F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FR" sz="1400">
                          <a:effectLst/>
                        </a:rPr>
                        <a:t>Cadre de santé hygiéniste</a:t>
                      </a:r>
                      <a:endParaRPr lang="fr-F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FR" sz="1400" dirty="0" err="1">
                          <a:effectLst/>
                        </a:rPr>
                        <a:t>Arlin</a:t>
                      </a:r>
                      <a:r>
                        <a:rPr lang="fr-FR" sz="1400" dirty="0">
                          <a:effectLst/>
                        </a:rPr>
                        <a:t> Pays de la Loire, Nantes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803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FR" sz="1400">
                          <a:effectLst/>
                        </a:rPr>
                        <a:t>Dr Flavie ROUSSEAU</a:t>
                      </a:r>
                      <a:endParaRPr lang="fr-F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FR" sz="1400">
                          <a:effectLst/>
                        </a:rPr>
                        <a:t>Pharmacien hygiéniste</a:t>
                      </a:r>
                      <a:endParaRPr lang="fr-F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FR" sz="1400">
                          <a:effectLst/>
                        </a:rPr>
                        <a:t>CH Laval</a:t>
                      </a:r>
                      <a:endParaRPr lang="fr-F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803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FR" sz="1400">
                          <a:effectLst/>
                        </a:rPr>
                        <a:t>Dr Dominique TENCE</a:t>
                      </a:r>
                      <a:endParaRPr lang="fr-F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FR" sz="1400">
                          <a:effectLst/>
                        </a:rPr>
                        <a:t>Pharmacien hygiéniste/GDRAS*</a:t>
                      </a:r>
                      <a:endParaRPr lang="fr-F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FR" sz="1400" dirty="0">
                          <a:effectLst/>
                        </a:rPr>
                        <a:t>CH Dinan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467544" y="5816297"/>
            <a:ext cx="842493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*Coordonnateur ou temps dédié à la gestion des risques associés aux soins</a:t>
            </a:r>
            <a:endParaRPr kumimoji="0" lang="fr-FR" altLang="fr-FR" sz="12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996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/>
              <a:t>Définition de l’audit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876800"/>
          </a:xfrm>
        </p:spPr>
        <p:txBody>
          <a:bodyPr/>
          <a:lstStyle/>
          <a:p>
            <a:pPr>
              <a:buNone/>
            </a:pPr>
            <a:r>
              <a:rPr lang="fr-FR" sz="2000" spc="-100" dirty="0">
                <a:solidFill>
                  <a:srgbClr val="D2533C"/>
                </a:solidFill>
                <a:ea typeface="+mj-ea"/>
                <a:cs typeface="+mj-cs"/>
                <a:sym typeface="Wingdings" pitchFamily="2" charset="2"/>
              </a:rPr>
              <a:t></a:t>
            </a:r>
            <a:r>
              <a:rPr lang="fr-FR" altLang="fr-FR" sz="2000" spc="-100" dirty="0">
                <a:solidFill>
                  <a:srgbClr val="D2533C"/>
                </a:solidFill>
                <a:ea typeface="+mj-ea"/>
                <a:cs typeface="+mj-cs"/>
              </a:rPr>
              <a:t> Guide HAS 2012 : La sécurité des patients : mettre en œuvre la gestion des risques associés aux soins en établissements de santé – HAS </a:t>
            </a:r>
            <a:r>
              <a:rPr lang="fr-FR" altLang="fr-FR" sz="2000" spc="-100" dirty="0" smtClean="0">
                <a:solidFill>
                  <a:srgbClr val="D2533C"/>
                </a:solidFill>
                <a:ea typeface="+mj-ea"/>
                <a:cs typeface="+mj-cs"/>
              </a:rPr>
              <a:t>2012</a:t>
            </a:r>
            <a:endParaRPr lang="fr-FR" sz="2000" dirty="0" smtClean="0"/>
          </a:p>
          <a:p>
            <a:pPr algn="just">
              <a:buNone/>
            </a:pPr>
            <a:r>
              <a:rPr lang="fr-FR" sz="1800" dirty="0"/>
              <a:t>« Méthode d’évaluation qui permet à l’aide de critères déterminés de comparer les pratiques de soins à des références admises, en vue de mesurer la qualité de ces pratiques et des résultats de soins, avec l’objectif de les améliorer »</a:t>
            </a:r>
          </a:p>
          <a:p>
            <a:pPr marL="0" indent="0">
              <a:spcBef>
                <a:spcPct val="0"/>
              </a:spcBef>
              <a:buNone/>
            </a:pPr>
            <a:r>
              <a:rPr lang="fr-FR" sz="1800" dirty="0"/>
              <a:t/>
            </a:r>
            <a:br>
              <a:rPr lang="fr-FR" sz="1800" dirty="0"/>
            </a:br>
            <a:r>
              <a:rPr lang="fr-FR" sz="2000" spc="-100" dirty="0">
                <a:solidFill>
                  <a:srgbClr val="D2533C"/>
                </a:solidFill>
                <a:sym typeface="Wingdings" pitchFamily="2" charset="2"/>
              </a:rPr>
              <a:t></a:t>
            </a:r>
            <a:r>
              <a:rPr lang="fr-FR" sz="2000" dirty="0">
                <a:solidFill>
                  <a:schemeClr val="tx2"/>
                </a:solidFill>
              </a:rPr>
              <a:t> Fiche méthode audit clinique </a:t>
            </a:r>
            <a:r>
              <a:rPr lang="fr-FR" sz="2000" dirty="0" smtClean="0">
                <a:solidFill>
                  <a:schemeClr val="tx2"/>
                </a:solidFill>
              </a:rPr>
              <a:t>- </a:t>
            </a:r>
            <a:r>
              <a:rPr lang="fr-FR" altLang="fr-FR" sz="2000" spc="-100" dirty="0" smtClean="0">
                <a:solidFill>
                  <a:schemeClr val="tx2"/>
                </a:solidFill>
              </a:rPr>
              <a:t>HAS </a:t>
            </a:r>
            <a:r>
              <a:rPr lang="fr-FR" altLang="fr-FR" sz="2000" spc="-100" dirty="0">
                <a:solidFill>
                  <a:schemeClr val="tx2"/>
                </a:solidFill>
              </a:rPr>
              <a:t>2014</a:t>
            </a:r>
          </a:p>
          <a:p>
            <a:pPr marL="0" indent="0" algn="just">
              <a:spcBef>
                <a:spcPct val="0"/>
              </a:spcBef>
              <a:buNone/>
            </a:pPr>
            <a:r>
              <a:rPr lang="fr-FR" sz="1800" dirty="0"/>
              <a:t>« L’audit clinique est une méthode d’évaluation des pratiques qui mesure les écarts entre la pratique réelle observée et la pratique attendue ou recommandée ( recommandations de bonne pratique) à partir d’indicateurs". En fonction des résultats de cette première évaluation, les professionnels mettent en place des actions d’amélioration de la qualité des soins.</a:t>
            </a:r>
          </a:p>
          <a:p>
            <a:pPr marL="0" indent="0" algn="just">
              <a:spcBef>
                <a:spcPct val="0"/>
              </a:spcBef>
              <a:buNone/>
            </a:pPr>
            <a:r>
              <a:rPr lang="fr-FR" sz="1800" dirty="0"/>
              <a:t>Les audits thématiques alimentent les bilans de gestion des risques associés aux </a:t>
            </a:r>
            <a:r>
              <a:rPr lang="fr-FR" sz="1800" dirty="0" smtClean="0"/>
              <a:t>soins</a:t>
            </a:r>
            <a:r>
              <a:rPr lang="fr-FR" sz="1800" dirty="0"/>
              <a:t>. »</a:t>
            </a:r>
          </a:p>
        </p:txBody>
      </p:sp>
    </p:spTree>
    <p:extLst>
      <p:ext uri="{BB962C8B-B14F-4D97-AF65-F5344CB8AC3E}">
        <p14:creationId xmlns:p14="http://schemas.microsoft.com/office/powerpoint/2010/main" val="3666301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 smtClean="0"/>
              <a:t>Etablissements testeurs</a:t>
            </a:r>
            <a:endParaRPr lang="fr-FR" sz="3600" dirty="0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719064" y="5341858"/>
            <a:ext cx="842493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fr-FR" sz="1600" b="1" i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Remerciements : </a:t>
            </a:r>
          </a:p>
          <a:p>
            <a:r>
              <a:rPr lang="fr-FR" sz="1600" i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A l’équipe opérationnelle d’hygiène du CHRU de Brest pour la mise à disposition de leur document « Le point en hygiène dans votre service » qui a servi de base à ce travail.</a:t>
            </a:r>
            <a:endParaRPr lang="fr-FR" sz="1600" dirty="0">
              <a:solidFill>
                <a:schemeClr val="tx2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93946" y="1340768"/>
            <a:ext cx="8424936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182563">
              <a:spcBef>
                <a:spcPct val="20000"/>
              </a:spcBef>
              <a:buClr>
                <a:schemeClr val="accent1"/>
              </a:buClr>
              <a:buSzPct val="85000"/>
              <a:buFont typeface="Arial" charset="0"/>
              <a:buChar char="•"/>
            </a:pPr>
            <a:r>
              <a:rPr lang="fr-FR" sz="2000" dirty="0">
                <a:latin typeface="+mn-lt"/>
                <a:cs typeface="+mn-cs"/>
              </a:rPr>
              <a:t>Clinique Saint Léonard, Angers</a:t>
            </a:r>
          </a:p>
          <a:p>
            <a:pPr lvl="1" indent="-182563">
              <a:spcBef>
                <a:spcPct val="20000"/>
              </a:spcBef>
              <a:buClr>
                <a:schemeClr val="accent1"/>
              </a:buClr>
              <a:buSzPct val="85000"/>
              <a:buFont typeface="Arial" charset="0"/>
              <a:buChar char="•"/>
            </a:pPr>
            <a:r>
              <a:rPr lang="fr-FR" sz="2000" dirty="0">
                <a:latin typeface="+mn-lt"/>
                <a:cs typeface="+mn-cs"/>
              </a:rPr>
              <a:t>Centre Hospitalier de Cornouaille, Quimper</a:t>
            </a:r>
          </a:p>
          <a:p>
            <a:pPr lvl="1" indent="-182563">
              <a:spcBef>
                <a:spcPct val="20000"/>
              </a:spcBef>
              <a:buClr>
                <a:schemeClr val="accent1"/>
              </a:buClr>
              <a:buSzPct val="85000"/>
              <a:buFont typeface="Arial" charset="0"/>
              <a:buChar char="•"/>
            </a:pPr>
            <a:r>
              <a:rPr lang="fr-FR" sz="2000" dirty="0">
                <a:latin typeface="+mn-lt"/>
                <a:cs typeface="+mn-cs"/>
              </a:rPr>
              <a:t>Centre de dialyse ANIDER, </a:t>
            </a:r>
            <a:r>
              <a:rPr lang="fr-FR" sz="2000" dirty="0" err="1">
                <a:latin typeface="+mn-lt"/>
                <a:cs typeface="+mn-cs"/>
              </a:rPr>
              <a:t>Hérouville</a:t>
            </a:r>
            <a:r>
              <a:rPr lang="fr-FR" sz="2000" dirty="0">
                <a:latin typeface="+mn-lt"/>
                <a:cs typeface="+mn-cs"/>
              </a:rPr>
              <a:t> St Clair</a:t>
            </a:r>
          </a:p>
          <a:p>
            <a:pPr lvl="1" indent="-182563">
              <a:spcBef>
                <a:spcPct val="20000"/>
              </a:spcBef>
              <a:buClr>
                <a:schemeClr val="accent1"/>
              </a:buClr>
              <a:buSzPct val="85000"/>
              <a:buFont typeface="Arial" charset="0"/>
              <a:buChar char="•"/>
            </a:pPr>
            <a:r>
              <a:rPr lang="fr-FR" sz="2000" dirty="0">
                <a:latin typeface="+mn-lt"/>
                <a:cs typeface="+mn-cs"/>
              </a:rPr>
              <a:t>Centre Hospitalier de Fougères</a:t>
            </a:r>
          </a:p>
          <a:p>
            <a:pPr lvl="1" indent="-182563">
              <a:spcBef>
                <a:spcPct val="20000"/>
              </a:spcBef>
              <a:buClr>
                <a:schemeClr val="accent1"/>
              </a:buClr>
              <a:buSzPct val="85000"/>
              <a:buFont typeface="Arial" charset="0"/>
              <a:buChar char="•"/>
            </a:pPr>
            <a:r>
              <a:rPr lang="fr-FR" sz="2000" dirty="0">
                <a:latin typeface="+mn-lt"/>
                <a:cs typeface="+mn-cs"/>
              </a:rPr>
              <a:t>Centre Hospitalier de Vitré</a:t>
            </a:r>
          </a:p>
          <a:p>
            <a:pPr lvl="1" indent="-182563">
              <a:spcBef>
                <a:spcPct val="20000"/>
              </a:spcBef>
              <a:buClr>
                <a:schemeClr val="accent1"/>
              </a:buClr>
              <a:buSzPct val="85000"/>
              <a:buFont typeface="Arial" charset="0"/>
              <a:buChar char="•"/>
            </a:pPr>
            <a:r>
              <a:rPr lang="fr-FR" sz="2000" dirty="0">
                <a:latin typeface="+mn-lt"/>
                <a:cs typeface="+mn-cs"/>
              </a:rPr>
              <a:t>Centre Hospitalier des Marches de Bretagne, Antrain-Saint Brice en </a:t>
            </a:r>
            <a:r>
              <a:rPr lang="fr-FR" sz="2000" dirty="0" err="1">
                <a:latin typeface="+mn-lt"/>
                <a:cs typeface="+mn-cs"/>
              </a:rPr>
              <a:t>Coglès</a:t>
            </a:r>
            <a:endParaRPr lang="fr-FR" sz="2000" dirty="0">
              <a:latin typeface="+mn-lt"/>
              <a:cs typeface="+mn-cs"/>
            </a:endParaRPr>
          </a:p>
          <a:p>
            <a:pPr lvl="1" indent="-182563">
              <a:spcBef>
                <a:spcPct val="20000"/>
              </a:spcBef>
              <a:buClr>
                <a:schemeClr val="accent1"/>
              </a:buClr>
              <a:buSzPct val="85000"/>
              <a:buFont typeface="Arial" charset="0"/>
              <a:buChar char="•"/>
            </a:pPr>
            <a:r>
              <a:rPr lang="fr-FR" sz="2000" dirty="0">
                <a:latin typeface="+mn-lt"/>
                <a:cs typeface="+mn-cs"/>
              </a:rPr>
              <a:t>Centre </a:t>
            </a:r>
            <a:r>
              <a:rPr lang="fr-FR" sz="2000" dirty="0" smtClean="0">
                <a:latin typeface="+mn-lt"/>
                <a:cs typeface="+mn-cs"/>
              </a:rPr>
              <a:t>Hospitalier </a:t>
            </a:r>
            <a:r>
              <a:rPr lang="fr-FR" sz="2000" dirty="0">
                <a:latin typeface="+mn-lt"/>
                <a:cs typeface="+mn-cs"/>
              </a:rPr>
              <a:t>de la Guerche de </a:t>
            </a:r>
            <a:r>
              <a:rPr lang="fr-FR" sz="2000" dirty="0" smtClean="0">
                <a:latin typeface="+mn-lt"/>
                <a:cs typeface="+mn-cs"/>
              </a:rPr>
              <a:t>Bretagne</a:t>
            </a:r>
          </a:p>
          <a:p>
            <a:pPr lvl="1" indent="-182563">
              <a:spcBef>
                <a:spcPct val="20000"/>
              </a:spcBef>
              <a:buClr>
                <a:schemeClr val="accent1"/>
              </a:buClr>
              <a:buSzPct val="85000"/>
              <a:buFont typeface="Arial" charset="0"/>
              <a:buChar char="•"/>
            </a:pPr>
            <a:r>
              <a:rPr lang="fr-FR" sz="2000" dirty="0" smtClean="0">
                <a:latin typeface="+mn-lt"/>
                <a:cs typeface="+mn-cs"/>
              </a:rPr>
              <a:t>Centre Hospitalier de Vire</a:t>
            </a:r>
          </a:p>
          <a:p>
            <a:pPr lvl="1" indent="-182563">
              <a:spcBef>
                <a:spcPct val="20000"/>
              </a:spcBef>
              <a:buClr>
                <a:schemeClr val="accent1"/>
              </a:buClr>
              <a:buSzPct val="85000"/>
              <a:buFont typeface="Arial" charset="0"/>
              <a:buChar char="•"/>
            </a:pPr>
            <a:r>
              <a:rPr lang="fr-FR" sz="2000" dirty="0" smtClean="0">
                <a:latin typeface="+mn-lt"/>
                <a:cs typeface="+mn-cs"/>
              </a:rPr>
              <a:t>Centre Hospitalier </a:t>
            </a:r>
            <a:r>
              <a:rPr lang="fr-FR" sz="2000" dirty="0">
                <a:latin typeface="+mn-lt"/>
                <a:cs typeface="+mn-cs"/>
              </a:rPr>
              <a:t>U</a:t>
            </a:r>
            <a:r>
              <a:rPr lang="fr-FR" sz="2000" dirty="0" smtClean="0">
                <a:latin typeface="+mn-lt"/>
                <a:cs typeface="+mn-cs"/>
              </a:rPr>
              <a:t>niversitaire d’Angers</a:t>
            </a:r>
            <a:endParaRPr lang="fr-FR" sz="2000" dirty="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21646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 smtClean="0"/>
              <a:t>Objectif de l’audit ou </a:t>
            </a:r>
            <a:r>
              <a:rPr lang="fr-FR" sz="3600" dirty="0"/>
              <a:t>audit </a:t>
            </a:r>
            <a:r>
              <a:rPr lang="fr-FR" sz="3600" dirty="0" smtClean="0"/>
              <a:t>clinique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876800"/>
          </a:xfrm>
        </p:spPr>
        <p:txBody>
          <a:bodyPr/>
          <a:lstStyle/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sz="2000" dirty="0" smtClean="0"/>
              <a:t>Cette démarche préventive de </a:t>
            </a:r>
            <a:r>
              <a:rPr lang="fr-FR" sz="2000" u="sng" dirty="0" smtClean="0"/>
              <a:t>comparaison à un référentiel</a:t>
            </a:r>
            <a:r>
              <a:rPr lang="fr-FR" sz="2000" dirty="0" smtClean="0"/>
              <a:t> permet de :</a:t>
            </a:r>
          </a:p>
          <a:p>
            <a:pPr>
              <a:buNone/>
            </a:pPr>
            <a:endParaRPr lang="fr-FR" sz="2000" dirty="0" smtClean="0"/>
          </a:p>
          <a:p>
            <a:pPr>
              <a:buNone/>
            </a:pPr>
            <a:r>
              <a:rPr lang="fr-FR" sz="2000" dirty="0" smtClean="0"/>
              <a:t>	- Analyser la situation</a:t>
            </a:r>
          </a:p>
          <a:p>
            <a:pPr>
              <a:buNone/>
            </a:pPr>
            <a:r>
              <a:rPr lang="fr-FR" sz="2000" dirty="0" smtClean="0"/>
              <a:t>	- Identifier les risques</a:t>
            </a:r>
          </a:p>
          <a:p>
            <a:pPr>
              <a:buNone/>
            </a:pPr>
            <a:r>
              <a:rPr lang="fr-FR" sz="2000" dirty="0" smtClean="0"/>
              <a:t>	- </a:t>
            </a:r>
            <a:r>
              <a:rPr lang="fr-FR" sz="2000" dirty="0"/>
              <a:t>D</a:t>
            </a:r>
            <a:r>
              <a:rPr lang="fr-FR" sz="2000" dirty="0" smtClean="0"/>
              <a:t>éfinir un plan d’action</a:t>
            </a:r>
          </a:p>
          <a:p>
            <a:pPr>
              <a:buNone/>
            </a:pPr>
            <a:r>
              <a:rPr lang="fr-FR" sz="2000" dirty="0"/>
              <a:t>	</a:t>
            </a:r>
            <a:r>
              <a:rPr lang="fr-FR" sz="2000" dirty="0" smtClean="0"/>
              <a:t>- Mettre en œuvre les actions définies</a:t>
            </a:r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5211201"/>
            <a:ext cx="2596902" cy="1298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9897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457200" y="490538"/>
            <a:ext cx="8229600" cy="634206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 smtClean="0"/>
              <a:t>Contexte </a:t>
            </a:r>
            <a:r>
              <a:rPr lang="fr-FR" sz="3100" dirty="0" smtClean="0"/>
              <a:t>(1) </a:t>
            </a:r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457200" y="1196975"/>
            <a:ext cx="8147248" cy="5256361"/>
          </a:xfrm>
        </p:spPr>
        <p:txBody>
          <a:bodyPr rtlCol="0">
            <a:normAutofit fontScale="325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fr-FR" dirty="0" smtClean="0"/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6200" dirty="0" smtClean="0"/>
              <a:t> </a:t>
            </a:r>
            <a:r>
              <a:rPr lang="fr-FR" sz="8000" b="1" dirty="0" err="1" smtClean="0"/>
              <a:t>Propias</a:t>
            </a:r>
            <a:r>
              <a:rPr lang="fr-FR" sz="8000" dirty="0" smtClean="0"/>
              <a:t> (</a:t>
            </a:r>
            <a:r>
              <a:rPr lang="fr-FR" sz="8000" b="1" dirty="0" smtClean="0"/>
              <a:t>Pro</a:t>
            </a:r>
            <a:r>
              <a:rPr lang="fr-FR" sz="8000" dirty="0" smtClean="0"/>
              <a:t>gramme de </a:t>
            </a:r>
            <a:r>
              <a:rPr lang="fr-FR" sz="8000" b="1" dirty="0" smtClean="0"/>
              <a:t>p</a:t>
            </a:r>
            <a:r>
              <a:rPr lang="fr-FR" sz="8000" dirty="0" smtClean="0"/>
              <a:t>révention des </a:t>
            </a:r>
            <a:r>
              <a:rPr lang="fr-FR" sz="8000" b="1" dirty="0" smtClean="0"/>
              <a:t>i</a:t>
            </a:r>
            <a:r>
              <a:rPr lang="fr-FR" sz="8000" dirty="0" smtClean="0"/>
              <a:t>nfections </a:t>
            </a:r>
            <a:r>
              <a:rPr lang="fr-FR" sz="8000" b="1" dirty="0" smtClean="0"/>
              <a:t>a</a:t>
            </a:r>
            <a:r>
              <a:rPr lang="fr-FR" sz="8000" dirty="0" smtClean="0"/>
              <a:t>ssociées aux </a:t>
            </a:r>
            <a:r>
              <a:rPr lang="fr-FR" sz="8000" b="1" dirty="0" smtClean="0"/>
              <a:t>s</a:t>
            </a:r>
            <a:r>
              <a:rPr lang="fr-FR" sz="8000" dirty="0" smtClean="0"/>
              <a:t>oins)  </a:t>
            </a:r>
            <a:r>
              <a:rPr lang="fr-FR" sz="6200" b="1" dirty="0"/>
              <a:t>– </a:t>
            </a:r>
            <a:r>
              <a:rPr lang="fr-FR" sz="6200" dirty="0"/>
              <a:t>Juin 2015 </a:t>
            </a:r>
            <a:endParaRPr lang="fr-FR" sz="62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fr-FR" sz="6200" b="1" dirty="0" smtClean="0">
              <a:solidFill>
                <a:schemeClr val="tx2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fr-FR" sz="6200" dirty="0" smtClean="0">
                <a:solidFill>
                  <a:schemeClr val="tx2"/>
                </a:solidFill>
              </a:rPr>
              <a:t>Axe 2 – Renforcer la prévention et la maitrise de l’</a:t>
            </a:r>
            <a:r>
              <a:rPr lang="fr-FR" sz="6200" dirty="0" err="1" smtClean="0">
                <a:solidFill>
                  <a:schemeClr val="tx2"/>
                </a:solidFill>
              </a:rPr>
              <a:t>antibiorésistance</a:t>
            </a:r>
            <a:endParaRPr lang="fr-FR" sz="6200" dirty="0" smtClean="0">
              <a:solidFill>
                <a:schemeClr val="tx2"/>
              </a:solidFill>
            </a:endParaRPr>
          </a:p>
          <a:p>
            <a:pPr marL="274637" lvl="1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fr-FR" sz="58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274637" lvl="1" indent="0" algn="just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fr-FR" sz="5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Objectif 2 - </a:t>
            </a:r>
            <a:r>
              <a:rPr lang="fr-FR" sz="5800" dirty="0" smtClean="0"/>
              <a:t>Amélioration du niveau d’application des précautions standard, la prise en compte du péril fécal et de l’environnement.</a:t>
            </a:r>
          </a:p>
          <a:p>
            <a:pPr marL="274637" lvl="1" indent="0" algn="just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fr-FR" sz="5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Objectif 3 -</a:t>
            </a:r>
            <a:r>
              <a:rPr lang="fr-FR" sz="5800" dirty="0" smtClean="0"/>
              <a:t> Prioriser la maitrise des EBLSE, des BHR et maintenir </a:t>
            </a:r>
            <a:r>
              <a:rPr lang="fr-FR" sz="5800" dirty="0"/>
              <a:t>d</a:t>
            </a:r>
            <a:r>
              <a:rPr lang="fr-FR" sz="5800" dirty="0" smtClean="0"/>
              <a:t>es actions vis-à-vis des SARM.</a:t>
            </a:r>
          </a:p>
          <a:p>
            <a:pPr marL="400050" lvl="1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fr-FR" sz="6200" dirty="0" smtClean="0"/>
          </a:p>
          <a:p>
            <a:pPr marL="0" indent="0">
              <a:buFont typeface="Arial" charset="0"/>
              <a:buNone/>
              <a:defRPr/>
            </a:pPr>
            <a:r>
              <a:rPr lang="fr-FR" sz="6200" dirty="0" smtClean="0">
                <a:solidFill>
                  <a:schemeClr val="tx2"/>
                </a:solidFill>
              </a:rPr>
              <a:t>Axe 3 – Réduire les risques infectieux associés aux actes invasifs</a:t>
            </a:r>
          </a:p>
          <a:p>
            <a:pPr marL="273050" indent="0">
              <a:buFont typeface="Arial" charset="0"/>
              <a:buNone/>
              <a:defRPr/>
            </a:pPr>
            <a:endParaRPr lang="fr-FR" sz="58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273050" indent="0" algn="just">
              <a:buFont typeface="Arial" charset="0"/>
              <a:buNone/>
              <a:defRPr/>
            </a:pPr>
            <a:r>
              <a:rPr lang="fr-FR" sz="5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Objectif 1</a:t>
            </a:r>
            <a:r>
              <a:rPr lang="fr-FR" sz="6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–</a:t>
            </a:r>
            <a:r>
              <a:rPr lang="fr-FR" sz="6200" dirty="0" smtClean="0">
                <a:solidFill>
                  <a:schemeClr val="tx2"/>
                </a:solidFill>
              </a:rPr>
              <a:t> </a:t>
            </a:r>
            <a:r>
              <a:rPr lang="fr-FR" sz="5800" dirty="0" smtClean="0"/>
              <a:t>Connaître, évaluer et prévenir le risque infectieux associé aux actes invasifs</a:t>
            </a:r>
            <a:endParaRPr lang="fr-FR" sz="6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41751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 smtClean="0"/>
              <a:t>Contexte </a:t>
            </a:r>
            <a:r>
              <a:rPr lang="fr-FR" sz="3100" dirty="0"/>
              <a:t>(2) </a:t>
            </a:r>
          </a:p>
        </p:txBody>
      </p:sp>
      <p:sp>
        <p:nvSpPr>
          <p:cNvPr id="10243" name="Espace réservé du contenu 2"/>
          <p:cNvSpPr>
            <a:spLocks noGrp="1"/>
          </p:cNvSpPr>
          <p:nvPr>
            <p:ph idx="1"/>
          </p:nvPr>
        </p:nvSpPr>
        <p:spPr>
          <a:xfrm>
            <a:off x="457200" y="1052513"/>
            <a:ext cx="8363272" cy="5145087"/>
          </a:xfrm>
        </p:spPr>
        <p:txBody>
          <a:bodyPr/>
          <a:lstStyle/>
          <a:p>
            <a:pPr marL="0" indent="0" eaLnBrk="1" hangingPunct="1"/>
            <a:endParaRPr lang="fr-FR" altLang="fr-FR" dirty="0" smtClean="0"/>
          </a:p>
          <a:p>
            <a:pPr marL="0" indent="0" eaLnBrk="1" hangingPunct="1"/>
            <a:r>
              <a:rPr lang="fr-FR" altLang="fr-FR" sz="2600" dirty="0" smtClean="0"/>
              <a:t> </a:t>
            </a:r>
            <a:r>
              <a:rPr lang="fr-FR" altLang="fr-FR" dirty="0" smtClean="0"/>
              <a:t>Manuel de certification version V 2010  - Janvier 2014</a:t>
            </a:r>
          </a:p>
          <a:p>
            <a:pPr marL="274637" lvl="1" indent="0" eaLnBrk="1" hangingPunct="1"/>
            <a:r>
              <a:rPr lang="fr-FR" altLang="fr-FR" dirty="0"/>
              <a:t> </a:t>
            </a:r>
            <a:r>
              <a:rPr lang="fr-FR" altLang="fr-FR" dirty="0" smtClean="0"/>
              <a:t>Critère 8d (évaluation des risques </a:t>
            </a:r>
            <a:r>
              <a:rPr lang="fr-FR" altLang="fr-FR" i="1" dirty="0" smtClean="0"/>
              <a:t>a priori</a:t>
            </a:r>
            <a:r>
              <a:rPr lang="fr-FR" altLang="fr-FR" dirty="0" smtClean="0"/>
              <a:t>)</a:t>
            </a:r>
          </a:p>
          <a:p>
            <a:pPr marL="274637" lvl="1" indent="0" eaLnBrk="1" hangingPunct="1"/>
            <a:r>
              <a:rPr lang="fr-FR" altLang="fr-FR" dirty="0"/>
              <a:t> </a:t>
            </a:r>
            <a:r>
              <a:rPr lang="fr-FR" altLang="fr-FR" dirty="0" smtClean="0"/>
              <a:t>Critère 8g (maîtrise du risque infectieux)</a:t>
            </a:r>
          </a:p>
          <a:p>
            <a:pPr marL="0" indent="0" eaLnBrk="1" hangingPunct="1"/>
            <a:endParaRPr lang="fr-FR" altLang="fr-FR" sz="2800" dirty="0"/>
          </a:p>
          <a:p>
            <a:pPr marL="0" indent="0" algn="just" eaLnBrk="1" hangingPunct="1"/>
            <a:r>
              <a:rPr lang="fr-FR" altLang="fr-FR" sz="2600" dirty="0" smtClean="0"/>
              <a:t> </a:t>
            </a:r>
            <a:r>
              <a:rPr lang="fr-FR" altLang="fr-FR" dirty="0" smtClean="0"/>
              <a:t>Décret du 12 novembre 2010 et circulaire d’application du 18 novembre 2011 relatifs à la lutte contre les évènements indésirables associés aux soins dans les établissements de santé</a:t>
            </a:r>
          </a:p>
          <a:p>
            <a:pPr marL="274637" lvl="1" indent="0" eaLnBrk="1" hangingPunct="1">
              <a:buNone/>
            </a:pPr>
            <a:r>
              <a:rPr lang="fr-FR" spc="-100" dirty="0">
                <a:sym typeface="Wingdings" pitchFamily="2" charset="2"/>
              </a:rPr>
              <a:t></a:t>
            </a:r>
            <a:r>
              <a:rPr lang="fr-FR" spc="-100" dirty="0">
                <a:solidFill>
                  <a:srgbClr val="D2533C"/>
                </a:solidFill>
                <a:sym typeface="Wingdings" pitchFamily="2" charset="2"/>
              </a:rPr>
              <a:t> </a:t>
            </a:r>
            <a:r>
              <a:rPr lang="fr-FR" altLang="fr-FR" dirty="0" smtClean="0"/>
              <a:t>Utilisation d’outils et de méthodes validés par la HAS</a:t>
            </a:r>
            <a:endParaRPr lang="fr-FR" altLang="fr-FR" dirty="0" smtClean="0">
              <a:solidFill>
                <a:srgbClr val="66FF66"/>
              </a:solidFill>
            </a:endParaRPr>
          </a:p>
          <a:p>
            <a:pPr marL="0" indent="0" eaLnBrk="1" hangingPunct="1">
              <a:buNone/>
            </a:pPr>
            <a:endParaRPr lang="fr-FR" altLang="fr-FR" dirty="0" smtClean="0">
              <a:solidFill>
                <a:srgbClr val="66FF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251520" y="533400"/>
            <a:ext cx="8712968" cy="9906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sz="3600" dirty="0" smtClean="0"/>
              <a:t>Principes de l’audit mixte en risque infectieux</a:t>
            </a:r>
          </a:p>
        </p:txBody>
      </p:sp>
      <p:sp>
        <p:nvSpPr>
          <p:cNvPr id="12291" name="Espace réservé du contenu 2"/>
          <p:cNvSpPr>
            <a:spLocks noGrp="1"/>
          </p:cNvSpPr>
          <p:nvPr>
            <p:ph idx="1"/>
          </p:nvPr>
        </p:nvSpPr>
        <p:spPr>
          <a:xfrm>
            <a:off x="457200" y="1700213"/>
            <a:ext cx="8229600" cy="4608512"/>
          </a:xfrm>
        </p:spPr>
        <p:txBody>
          <a:bodyPr/>
          <a:lstStyle/>
          <a:p>
            <a:pPr eaLnBrk="1" hangingPunct="1"/>
            <a:endParaRPr lang="fr-FR" altLang="fr-FR" dirty="0" smtClean="0"/>
          </a:p>
          <a:p>
            <a:pPr marL="182563" lvl="1" eaLnBrk="1" hangingPunct="1"/>
            <a:r>
              <a:rPr lang="fr-FR" altLang="fr-FR" sz="2400" b="1" u="sng" dirty="0" smtClean="0">
                <a:solidFill>
                  <a:schemeClr val="tx2"/>
                </a:solidFill>
              </a:rPr>
              <a:t>Audit mixte</a:t>
            </a:r>
          </a:p>
          <a:p>
            <a:pPr lvl="1" eaLnBrk="1" hangingPunct="1"/>
            <a:r>
              <a:rPr lang="fr-FR" altLang="fr-FR" dirty="0" smtClean="0"/>
              <a:t>Une partie </a:t>
            </a:r>
            <a:r>
              <a:rPr lang="fr-FR" altLang="fr-FR" b="1" dirty="0" smtClean="0">
                <a:solidFill>
                  <a:schemeClr val="tx2"/>
                </a:solidFill>
              </a:rPr>
              <a:t>entretien</a:t>
            </a:r>
            <a:r>
              <a:rPr lang="fr-FR" altLang="fr-FR" b="1" dirty="0" smtClean="0"/>
              <a:t> </a:t>
            </a:r>
            <a:r>
              <a:rPr lang="fr-FR" altLang="fr-FR" dirty="0" smtClean="0"/>
              <a:t>avec les professionnels</a:t>
            </a:r>
          </a:p>
          <a:p>
            <a:pPr lvl="1" eaLnBrk="1" hangingPunct="1"/>
            <a:r>
              <a:rPr lang="fr-FR" altLang="fr-FR" dirty="0" smtClean="0"/>
              <a:t>Une partie </a:t>
            </a:r>
            <a:r>
              <a:rPr lang="fr-FR" altLang="fr-FR" b="1" dirty="0" smtClean="0">
                <a:solidFill>
                  <a:schemeClr val="tx2"/>
                </a:solidFill>
              </a:rPr>
              <a:t>observation</a:t>
            </a:r>
            <a:r>
              <a:rPr lang="fr-FR" altLang="fr-FR" dirty="0" smtClean="0">
                <a:solidFill>
                  <a:schemeClr val="tx2"/>
                </a:solidFill>
              </a:rPr>
              <a:t> </a:t>
            </a:r>
            <a:r>
              <a:rPr lang="fr-FR" altLang="fr-FR" b="1" dirty="0">
                <a:solidFill>
                  <a:schemeClr val="tx2"/>
                </a:solidFill>
              </a:rPr>
              <a:t>des pratiques et analyse documentaire</a:t>
            </a:r>
          </a:p>
          <a:p>
            <a:pPr lvl="1" eaLnBrk="1" hangingPunct="1"/>
            <a:endParaRPr lang="fr-FR" altLang="fr-FR" dirty="0" smtClean="0"/>
          </a:p>
          <a:p>
            <a:pPr lvl="1" eaLnBrk="1" hangingPunct="1"/>
            <a:endParaRPr lang="fr-FR" altLang="fr-FR" dirty="0" smtClean="0"/>
          </a:p>
          <a:p>
            <a:pPr eaLnBrk="1" hangingPunct="1"/>
            <a:r>
              <a:rPr lang="fr-FR" altLang="fr-FR" dirty="0" smtClean="0"/>
              <a:t>Cette méthode favorise</a:t>
            </a:r>
          </a:p>
          <a:p>
            <a:pPr lvl="1" eaLnBrk="1" hangingPunct="1"/>
            <a:r>
              <a:rPr lang="fr-FR" altLang="fr-FR" dirty="0" smtClean="0"/>
              <a:t>La </a:t>
            </a:r>
            <a:r>
              <a:rPr lang="fr-FR" altLang="fr-FR" u="sng" dirty="0" smtClean="0"/>
              <a:t>communication</a:t>
            </a:r>
            <a:r>
              <a:rPr lang="fr-FR" altLang="fr-FR" dirty="0" smtClean="0"/>
              <a:t> avec les équipes </a:t>
            </a:r>
            <a:r>
              <a:rPr lang="fr-FR" altLang="fr-FR" u="sng" dirty="0" smtClean="0"/>
              <a:t>sur le terrain</a:t>
            </a:r>
          </a:p>
          <a:p>
            <a:pPr lvl="1" eaLnBrk="1" hangingPunct="1"/>
            <a:r>
              <a:rPr lang="fr-FR" altLang="fr-FR" dirty="0" smtClean="0"/>
              <a:t>La recherche de </a:t>
            </a:r>
            <a:r>
              <a:rPr lang="fr-FR" altLang="fr-FR" u="sng" dirty="0" smtClean="0"/>
              <a:t>solutions pragmatiques</a:t>
            </a:r>
          </a:p>
          <a:p>
            <a:pPr lvl="1" eaLnBrk="1" hangingPunct="1"/>
            <a:r>
              <a:rPr lang="fr-FR" altLang="fr-FR" dirty="0" smtClean="0"/>
              <a:t>Le développement de la </a:t>
            </a:r>
            <a:r>
              <a:rPr lang="fr-FR" altLang="fr-FR" u="sng" dirty="0" smtClean="0"/>
              <a:t>culture de sécurité des soins</a:t>
            </a:r>
          </a:p>
        </p:txBody>
      </p:sp>
      <p:pic>
        <p:nvPicPr>
          <p:cNvPr id="12292" name="Picture 6" descr="bonhomme stylisé - Image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31026" y="3284984"/>
            <a:ext cx="2304256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3"/>
          <p:cNvSpPr>
            <a:spLocks noGrp="1"/>
          </p:cNvSpPr>
          <p:nvPr>
            <p:ph type="title"/>
          </p:nvPr>
        </p:nvSpPr>
        <p:spPr>
          <a:xfrm>
            <a:off x="457200" y="533400"/>
            <a:ext cx="8686800" cy="9906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sz="3600" dirty="0" smtClean="0"/>
              <a:t>Objectifs de l’audit mixte en risque infectieux</a:t>
            </a:r>
          </a:p>
        </p:txBody>
      </p:sp>
      <p:sp>
        <p:nvSpPr>
          <p:cNvPr id="14339" name="Espace réservé du contenu 4"/>
          <p:cNvSpPr>
            <a:spLocks noGrp="1"/>
          </p:cNvSpPr>
          <p:nvPr>
            <p:ph idx="1"/>
          </p:nvPr>
        </p:nvSpPr>
        <p:spPr>
          <a:xfrm>
            <a:off x="1907704" y="1484784"/>
            <a:ext cx="7027862" cy="5373216"/>
          </a:xfrm>
        </p:spPr>
        <p:txBody>
          <a:bodyPr/>
          <a:lstStyle/>
          <a:p>
            <a:pPr lvl="1" algn="just" eaLnBrk="1" hangingPunct="1"/>
            <a:endParaRPr lang="fr-FR" altLang="fr-FR" dirty="0" smtClean="0"/>
          </a:p>
          <a:p>
            <a:pPr lvl="1" algn="just" eaLnBrk="1" hangingPunct="1"/>
            <a:r>
              <a:rPr lang="fr-FR" altLang="fr-FR" dirty="0" smtClean="0"/>
              <a:t>Réaliser au contact des unités un </a:t>
            </a:r>
            <a:r>
              <a:rPr lang="fr-FR" altLang="fr-FR" u="sng" dirty="0" smtClean="0">
                <a:solidFill>
                  <a:schemeClr val="tx2"/>
                </a:solidFill>
              </a:rPr>
              <a:t>constat argumenté</a:t>
            </a:r>
            <a:r>
              <a:rPr lang="fr-FR" altLang="fr-FR" u="sng" dirty="0" smtClean="0"/>
              <a:t> </a:t>
            </a:r>
            <a:r>
              <a:rPr lang="fr-FR" altLang="fr-FR" dirty="0" smtClean="0"/>
              <a:t>des réussites et des difficultés de mise en place des mesures de gestion du risque infectieux</a:t>
            </a:r>
          </a:p>
          <a:p>
            <a:pPr lvl="2" eaLnBrk="1" hangingPunct="1"/>
            <a:endParaRPr lang="fr-FR" altLang="fr-FR" dirty="0" smtClean="0"/>
          </a:p>
          <a:p>
            <a:pPr lvl="1" eaLnBrk="1" hangingPunct="1"/>
            <a:r>
              <a:rPr lang="fr-FR" altLang="fr-FR" u="sng" dirty="0" smtClean="0">
                <a:solidFill>
                  <a:schemeClr val="tx2"/>
                </a:solidFill>
              </a:rPr>
              <a:t>Mesurer</a:t>
            </a:r>
            <a:r>
              <a:rPr lang="fr-FR" altLang="fr-FR" dirty="0" smtClean="0">
                <a:solidFill>
                  <a:schemeClr val="tx2"/>
                </a:solidFill>
              </a:rPr>
              <a:t> </a:t>
            </a:r>
            <a:r>
              <a:rPr lang="fr-FR" altLang="fr-FR" dirty="0" smtClean="0"/>
              <a:t>la connaissance, la compréhension et l’appropriation  des moyens de prévention des infections associées aux soins  </a:t>
            </a:r>
          </a:p>
          <a:p>
            <a:pPr lvl="1" eaLnBrk="1" hangingPunct="1"/>
            <a:endParaRPr lang="fr-FR" altLang="fr-FR" sz="1800" dirty="0" smtClean="0"/>
          </a:p>
          <a:p>
            <a:pPr lvl="1" eaLnBrk="1" hangingPunct="1"/>
            <a:r>
              <a:rPr lang="fr-FR" altLang="fr-FR" u="sng" dirty="0" smtClean="0">
                <a:solidFill>
                  <a:schemeClr val="tx2"/>
                </a:solidFill>
              </a:rPr>
              <a:t>Identifier</a:t>
            </a:r>
            <a:r>
              <a:rPr lang="fr-FR" altLang="fr-FR" dirty="0" smtClean="0"/>
              <a:t> les points forts et les points à améliorer</a:t>
            </a:r>
          </a:p>
          <a:p>
            <a:pPr lvl="2" eaLnBrk="1" hangingPunct="1"/>
            <a:endParaRPr lang="fr-FR" altLang="fr-FR" dirty="0" smtClean="0"/>
          </a:p>
          <a:p>
            <a:pPr lvl="1" eaLnBrk="1" hangingPunct="1"/>
            <a:r>
              <a:rPr lang="fr-FR" altLang="fr-FR" dirty="0" smtClean="0"/>
              <a:t>Mettre en œuvre rapidement des </a:t>
            </a:r>
            <a:r>
              <a:rPr lang="fr-FR" altLang="fr-FR" u="sng" dirty="0" smtClean="0">
                <a:solidFill>
                  <a:schemeClr val="tx2"/>
                </a:solidFill>
              </a:rPr>
              <a:t>solutions</a:t>
            </a:r>
            <a:r>
              <a:rPr lang="fr-FR" altLang="fr-FR" b="1" u="sng" dirty="0" smtClean="0">
                <a:solidFill>
                  <a:schemeClr val="tx2"/>
                </a:solidFill>
              </a:rPr>
              <a:t> </a:t>
            </a:r>
            <a:r>
              <a:rPr lang="fr-FR" altLang="fr-FR" u="sng" dirty="0" smtClean="0">
                <a:solidFill>
                  <a:schemeClr val="tx2"/>
                </a:solidFill>
              </a:rPr>
              <a:t>pragmatiques et adaptées au terrain</a:t>
            </a:r>
          </a:p>
          <a:p>
            <a:pPr lvl="1" eaLnBrk="1" hangingPunct="1"/>
            <a:endParaRPr lang="fr-FR" altLang="fr-FR" sz="1800" b="1" u="sng" dirty="0" smtClean="0">
              <a:solidFill>
                <a:schemeClr val="tx2"/>
              </a:solidFill>
            </a:endParaRPr>
          </a:p>
          <a:p>
            <a:pPr lvl="1" eaLnBrk="1" hangingPunct="1"/>
            <a:r>
              <a:rPr lang="fr-FR" altLang="fr-FR" u="sng" dirty="0" smtClean="0">
                <a:solidFill>
                  <a:schemeClr val="tx2"/>
                </a:solidFill>
              </a:rPr>
              <a:t>Pérenniser</a:t>
            </a:r>
            <a:r>
              <a:rPr lang="fr-FR" altLang="fr-FR" b="1" u="sng" dirty="0" smtClean="0">
                <a:solidFill>
                  <a:schemeClr val="tx2"/>
                </a:solidFill>
              </a:rPr>
              <a:t> </a:t>
            </a:r>
            <a:r>
              <a:rPr lang="fr-FR" altLang="fr-FR" dirty="0" smtClean="0"/>
              <a:t>les solutions</a:t>
            </a:r>
          </a:p>
          <a:p>
            <a:pPr lvl="1" eaLnBrk="1" hangingPunct="1">
              <a:lnSpc>
                <a:spcPct val="80000"/>
              </a:lnSpc>
            </a:pPr>
            <a:endParaRPr lang="fr-FR" altLang="fr-FR" sz="2200" dirty="0" smtClean="0"/>
          </a:p>
        </p:txBody>
      </p:sp>
      <p:pic>
        <p:nvPicPr>
          <p:cNvPr id="2" name="Picture 2" descr="Résultat de recherche d'images pour &quot;amélioration bonhomme blanc&quot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708920"/>
            <a:ext cx="1933575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 smtClean="0"/>
              <a:t> </a:t>
            </a:r>
            <a:r>
              <a:rPr lang="fr-FR" sz="3600" dirty="0" smtClean="0"/>
              <a:t>Champ d’application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876800"/>
          </a:xfrm>
        </p:spPr>
        <p:txBody>
          <a:bodyPr>
            <a:normAutofit lnSpcReduction="10000"/>
          </a:bodyPr>
          <a:lstStyle/>
          <a:p>
            <a:pPr lvl="1" algn="just" eaLnBrk="1" hangingPunct="1">
              <a:lnSpc>
                <a:spcPct val="90000"/>
              </a:lnSpc>
              <a:spcBef>
                <a:spcPts val="1200"/>
              </a:spcBef>
            </a:pPr>
            <a:r>
              <a:rPr lang="fr-FR" altLang="fr-FR" sz="2200" dirty="0" smtClean="0"/>
              <a:t>Tout établissement sanitaire ou médico-social </a:t>
            </a:r>
          </a:p>
          <a:p>
            <a:pPr lvl="1" algn="just" eaLnBrk="1" hangingPunct="1">
              <a:lnSpc>
                <a:spcPct val="90000"/>
              </a:lnSpc>
              <a:spcBef>
                <a:spcPts val="1200"/>
              </a:spcBef>
            </a:pPr>
            <a:r>
              <a:rPr lang="fr-FR" altLang="fr-FR" sz="2200" dirty="0" smtClean="0"/>
              <a:t>Toute unité de soins, d’hébergement ou </a:t>
            </a:r>
            <a:r>
              <a:rPr lang="fr-FR" altLang="fr-FR" sz="2200" dirty="0" err="1" smtClean="0"/>
              <a:t>médico-technique</a:t>
            </a:r>
            <a:r>
              <a:rPr lang="fr-FR" altLang="fr-FR" sz="2200" dirty="0" smtClean="0"/>
              <a:t> </a:t>
            </a:r>
          </a:p>
          <a:p>
            <a:pPr lvl="1" algn="just" eaLnBrk="1" hangingPunct="1">
              <a:lnSpc>
                <a:spcPct val="90000"/>
              </a:lnSpc>
              <a:spcBef>
                <a:spcPts val="1200"/>
              </a:spcBef>
            </a:pPr>
            <a:r>
              <a:rPr lang="fr-FR" altLang="fr-FR" sz="2200" dirty="0" smtClean="0"/>
              <a:t>L’établissement peut faire le choix de l’appliquer à un service, un pôle ou à l’ensemble de la structure</a:t>
            </a:r>
          </a:p>
          <a:p>
            <a:pPr lvl="1" algn="just" eaLnBrk="1" hangingPunct="1">
              <a:lnSpc>
                <a:spcPct val="90000"/>
              </a:lnSpc>
              <a:spcBef>
                <a:spcPts val="1200"/>
              </a:spcBef>
            </a:pPr>
            <a:r>
              <a:rPr lang="fr-FR" altLang="fr-FR" sz="2200" dirty="0" smtClean="0"/>
              <a:t>Réalisation en routine, dans un nouveau service, en préparation des démarches de certification, en complément des analyses processus…</a:t>
            </a:r>
          </a:p>
          <a:p>
            <a:pPr lvl="1" algn="just" eaLnBrk="1" hangingPunct="1">
              <a:lnSpc>
                <a:spcPct val="90000"/>
              </a:lnSpc>
              <a:spcBef>
                <a:spcPts val="1200"/>
              </a:spcBef>
            </a:pPr>
            <a:r>
              <a:rPr lang="fr-FR" altLang="fr-FR" sz="2200" dirty="0" smtClean="0"/>
              <a:t>Professionnels interviewés : médicaux et paramédicaux</a:t>
            </a:r>
          </a:p>
          <a:p>
            <a:pPr lvl="1" algn="just" eaLnBrk="1" hangingPunct="1">
              <a:lnSpc>
                <a:spcPct val="90000"/>
              </a:lnSpc>
              <a:spcBef>
                <a:spcPts val="1200"/>
              </a:spcBef>
            </a:pPr>
            <a:endParaRPr lang="fr-FR" altLang="fr-FR" sz="2200" dirty="0" smtClean="0"/>
          </a:p>
          <a:p>
            <a:pPr marL="617537" indent="-342900" algn="just" eaLnBrk="1" hangingPunct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→"/>
            </a:pPr>
            <a:r>
              <a:rPr lang="fr-FR" altLang="fr-FR" sz="2200" dirty="0">
                <a:solidFill>
                  <a:schemeClr val="tx2"/>
                </a:solidFill>
              </a:rPr>
              <a:t>O</a:t>
            </a:r>
            <a:r>
              <a:rPr lang="fr-FR" altLang="fr-FR" sz="2200" dirty="0" smtClean="0">
                <a:solidFill>
                  <a:schemeClr val="tx2"/>
                </a:solidFill>
              </a:rPr>
              <a:t>util </a:t>
            </a:r>
            <a:r>
              <a:rPr lang="fr-FR" altLang="fr-FR" sz="2200" dirty="0">
                <a:solidFill>
                  <a:schemeClr val="tx2"/>
                </a:solidFill>
              </a:rPr>
              <a:t>de pilotage interne, il n’a pas vocation à être </a:t>
            </a:r>
            <a:r>
              <a:rPr lang="fr-FR" altLang="fr-FR" sz="2200" dirty="0" smtClean="0">
                <a:solidFill>
                  <a:schemeClr val="tx2"/>
                </a:solidFill>
              </a:rPr>
              <a:t>utilisé </a:t>
            </a:r>
            <a:r>
              <a:rPr lang="fr-FR" altLang="fr-FR" sz="2200" dirty="0">
                <a:solidFill>
                  <a:schemeClr val="tx2"/>
                </a:solidFill>
              </a:rPr>
              <a:t>dans le cadre du </a:t>
            </a:r>
            <a:r>
              <a:rPr lang="fr-FR" altLang="fr-FR" sz="2200" dirty="0" err="1">
                <a:solidFill>
                  <a:schemeClr val="tx2"/>
                </a:solidFill>
              </a:rPr>
              <a:t>benchmarking</a:t>
            </a:r>
            <a:r>
              <a:rPr lang="fr-FR" altLang="fr-FR" sz="2200" dirty="0" smtClean="0">
                <a:solidFill>
                  <a:schemeClr val="tx2"/>
                </a:solidFill>
              </a:rPr>
              <a:t>. Il peut s’intégrer dans une démarche de visite de risque appliquée au risque infectieux.</a:t>
            </a:r>
          </a:p>
          <a:p>
            <a:pPr lvl="1" eaLnBrk="1" hangingPunct="1">
              <a:lnSpc>
                <a:spcPct val="90000"/>
              </a:lnSpc>
              <a:spcBef>
                <a:spcPts val="1200"/>
              </a:spcBef>
            </a:pPr>
            <a:endParaRPr lang="fr-FR" altLang="fr-FR" sz="2800" dirty="0" smtClean="0"/>
          </a:p>
          <a:p>
            <a:pPr lvl="1" eaLnBrk="1" hangingPunct="1">
              <a:lnSpc>
                <a:spcPct val="90000"/>
              </a:lnSpc>
              <a:spcBef>
                <a:spcPts val="1200"/>
              </a:spcBef>
            </a:pPr>
            <a:endParaRPr lang="fr-FR" altLang="fr-FR" sz="2800" dirty="0" smtClean="0"/>
          </a:p>
        </p:txBody>
      </p:sp>
      <p:pic>
        <p:nvPicPr>
          <p:cNvPr id="1026" name="Picture 2" descr="Afficher l'image d'origin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206870"/>
            <a:ext cx="620068" cy="620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Espace réservé du contenu 2"/>
          <p:cNvSpPr>
            <a:spLocks noGrp="1"/>
          </p:cNvSpPr>
          <p:nvPr>
            <p:ph idx="1"/>
          </p:nvPr>
        </p:nvSpPr>
        <p:spPr>
          <a:xfrm>
            <a:off x="2411760" y="3320988"/>
            <a:ext cx="6480720" cy="306034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spcBef>
                <a:spcPts val="1200"/>
              </a:spcBef>
            </a:pPr>
            <a:r>
              <a:rPr lang="fr-FR" altLang="fr-FR" sz="2400" dirty="0" smtClean="0"/>
              <a:t>Un expert en gestion du risque infectieux</a:t>
            </a:r>
          </a:p>
          <a:p>
            <a:pPr lvl="1" eaLnBrk="1" hangingPunct="1">
              <a:lnSpc>
                <a:spcPct val="90000"/>
              </a:lnSpc>
              <a:spcBef>
                <a:spcPts val="1200"/>
              </a:spcBef>
            </a:pPr>
            <a:r>
              <a:rPr lang="fr-FR" altLang="fr-FR" sz="2400" dirty="0" smtClean="0"/>
              <a:t>Un membre de l’encadrement</a:t>
            </a:r>
          </a:p>
          <a:p>
            <a:pPr lvl="1" eaLnBrk="1" hangingPunct="1">
              <a:lnSpc>
                <a:spcPct val="90000"/>
              </a:lnSpc>
              <a:spcBef>
                <a:spcPts val="1200"/>
              </a:spcBef>
            </a:pPr>
            <a:r>
              <a:rPr lang="fr-FR" altLang="fr-FR" sz="2400" dirty="0" smtClean="0"/>
              <a:t>Un correspondant en hygiène</a:t>
            </a:r>
          </a:p>
          <a:p>
            <a:pPr lvl="1" eaLnBrk="1" hangingPunct="1">
              <a:lnSpc>
                <a:spcPct val="90000"/>
              </a:lnSpc>
              <a:spcBef>
                <a:spcPts val="1200"/>
              </a:spcBef>
            </a:pPr>
            <a:r>
              <a:rPr lang="fr-FR" altLang="fr-FR" sz="2400" dirty="0" smtClean="0"/>
              <a:t>Une infirmière coordonnatrice…</a:t>
            </a:r>
          </a:p>
          <a:p>
            <a:pPr lvl="1" eaLnBrk="1" hangingPunct="1">
              <a:lnSpc>
                <a:spcPct val="90000"/>
              </a:lnSpc>
              <a:spcBef>
                <a:spcPts val="1200"/>
              </a:spcBef>
            </a:pPr>
            <a:endParaRPr lang="fr-FR" altLang="fr-FR" sz="3200" dirty="0" smtClean="0"/>
          </a:p>
        </p:txBody>
      </p:sp>
      <p:pic>
        <p:nvPicPr>
          <p:cNvPr id="23556" name="Picture 5" descr="Afficher l'image d'origin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420888"/>
            <a:ext cx="1800200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39752" y="1340768"/>
            <a:ext cx="5832648" cy="9906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fr-FR" sz="3600" dirty="0" smtClean="0"/>
              <a:t>L’auditeur peut être :</a:t>
            </a:r>
            <a:endParaRPr lang="fr-F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té">
  <a:themeElements>
    <a:clrScheme name="Clarté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té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larté">
    <a:dk1>
      <a:srgbClr val="292934"/>
    </a:dk1>
    <a:lt1>
      <a:srgbClr val="FFFFFF"/>
    </a:lt1>
    <a:dk2>
      <a:srgbClr val="D2533C"/>
    </a:dk2>
    <a:lt2>
      <a:srgbClr val="F3F2DC"/>
    </a:lt2>
    <a:accent1>
      <a:srgbClr val="93A299"/>
    </a:accent1>
    <a:accent2>
      <a:srgbClr val="AD8F67"/>
    </a:accent2>
    <a:accent3>
      <a:srgbClr val="726056"/>
    </a:accent3>
    <a:accent4>
      <a:srgbClr val="4C5A6A"/>
    </a:accent4>
    <a:accent5>
      <a:srgbClr val="808DA0"/>
    </a:accent5>
    <a:accent6>
      <a:srgbClr val="79463D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1552</TotalTime>
  <Words>1112</Words>
  <Application>Microsoft Office PowerPoint</Application>
  <PresentationFormat>Affichage à l'écran (4:3)</PresentationFormat>
  <Paragraphs>207</Paragraphs>
  <Slides>20</Slides>
  <Notes>9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1" baseType="lpstr">
      <vt:lpstr>Clarté</vt:lpstr>
      <vt:lpstr>AUDIT PREVENTION DU risque infectieux en etablissement de sante   ou medico social  </vt:lpstr>
      <vt:lpstr>Définition de l’audit </vt:lpstr>
      <vt:lpstr>Objectif de l’audit ou audit clinique</vt:lpstr>
      <vt:lpstr>Contexte (1) </vt:lpstr>
      <vt:lpstr>Contexte (2) </vt:lpstr>
      <vt:lpstr>Principes de l’audit mixte en risque infectieux</vt:lpstr>
      <vt:lpstr>Objectifs de l’audit mixte en risque infectieux</vt:lpstr>
      <vt:lpstr> Champ d’application</vt:lpstr>
      <vt:lpstr>L’auditeur peut être :</vt:lpstr>
      <vt:lpstr>Etapes incontournables de l’audit mixte en risque infectieux</vt:lpstr>
      <vt:lpstr>Outils à disposition : www.cpias.fr</vt:lpstr>
      <vt:lpstr>Critères abordés dans les grilles (1)</vt:lpstr>
      <vt:lpstr>Présentation PowerPoint</vt:lpstr>
      <vt:lpstr>Remplissage des grilles</vt:lpstr>
      <vt:lpstr>Présentation PowerPoint</vt:lpstr>
      <vt:lpstr> Bilan (1) </vt:lpstr>
      <vt:lpstr>Bilan (2) </vt:lpstr>
      <vt:lpstr>Présentation PowerPoint</vt:lpstr>
      <vt:lpstr>Groupe de travail du CClin Ouest</vt:lpstr>
      <vt:lpstr>Etablissements testeurs</vt:lpstr>
    </vt:vector>
  </TitlesOfParts>
  <Company>CHU de NANTES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VISITE DE RISQUES</dc:title>
  <dc:creator>RAYMOND Francoise</dc:creator>
  <cp:lastModifiedBy>Erika FONTAINE</cp:lastModifiedBy>
  <cp:revision>146</cp:revision>
  <cp:lastPrinted>2016-09-29T10:33:40Z</cp:lastPrinted>
  <dcterms:created xsi:type="dcterms:W3CDTF">2015-10-19T08:17:10Z</dcterms:created>
  <dcterms:modified xsi:type="dcterms:W3CDTF">2017-11-13T14:46:47Z</dcterms:modified>
</cp:coreProperties>
</file>