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1"/>
  </p:sldMasterIdLst>
  <p:notesMasterIdLst>
    <p:notesMasterId r:id="rId36"/>
  </p:notesMasterIdLst>
  <p:handoutMasterIdLst>
    <p:handoutMasterId r:id="rId37"/>
  </p:handoutMasterIdLst>
  <p:sldIdLst>
    <p:sldId id="498" r:id="rId2"/>
    <p:sldId id="503" r:id="rId3"/>
    <p:sldId id="450" r:id="rId4"/>
    <p:sldId id="492" r:id="rId5"/>
    <p:sldId id="485" r:id="rId6"/>
    <p:sldId id="452" r:id="rId7"/>
    <p:sldId id="486" r:id="rId8"/>
    <p:sldId id="457" r:id="rId9"/>
    <p:sldId id="493" r:id="rId10"/>
    <p:sldId id="496" r:id="rId11"/>
    <p:sldId id="495" r:id="rId12"/>
    <p:sldId id="497" r:id="rId13"/>
    <p:sldId id="463" r:id="rId14"/>
    <p:sldId id="461" r:id="rId15"/>
    <p:sldId id="499" r:id="rId16"/>
    <p:sldId id="500" r:id="rId17"/>
    <p:sldId id="502" r:id="rId18"/>
    <p:sldId id="467" r:id="rId19"/>
    <p:sldId id="501" r:id="rId20"/>
    <p:sldId id="491" r:id="rId21"/>
    <p:sldId id="465" r:id="rId22"/>
    <p:sldId id="469" r:id="rId23"/>
    <p:sldId id="471" r:id="rId24"/>
    <p:sldId id="490" r:id="rId25"/>
    <p:sldId id="472" r:id="rId26"/>
    <p:sldId id="476" r:id="rId27"/>
    <p:sldId id="487" r:id="rId28"/>
    <p:sldId id="488" r:id="rId29"/>
    <p:sldId id="478" r:id="rId30"/>
    <p:sldId id="489" r:id="rId31"/>
    <p:sldId id="479" r:id="rId32"/>
    <p:sldId id="480" r:id="rId33"/>
    <p:sldId id="482" r:id="rId34"/>
    <p:sldId id="483" r:id="rId35"/>
  </p:sldIdLst>
  <p:sldSz cx="9144000" cy="6858000" type="screen4x3"/>
  <p:notesSz cx="6784975" cy="9856788"/>
  <p:defaultTextStyle>
    <a:defPPr>
      <a:defRPr lang="fr-FR"/>
    </a:defPPr>
    <a:lvl1pPr algn="l" rtl="0" fontAlgn="base">
      <a:spcBef>
        <a:spcPct val="0"/>
      </a:spcBef>
      <a:spcAft>
        <a:spcPct val="0"/>
      </a:spcAft>
      <a:defRPr sz="21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21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21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21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2100" kern="1200">
        <a:solidFill>
          <a:schemeClr val="tx1"/>
        </a:solidFill>
        <a:latin typeface="Arial" charset="0"/>
        <a:ea typeface="ＭＳ Ｐゴシック"/>
        <a:cs typeface="ＭＳ Ｐゴシック"/>
      </a:defRPr>
    </a:lvl5pPr>
    <a:lvl6pPr marL="2286000" algn="l" defTabSz="914400" rtl="0" eaLnBrk="1" latinLnBrk="0" hangingPunct="1">
      <a:defRPr sz="2100" kern="1200">
        <a:solidFill>
          <a:schemeClr val="tx1"/>
        </a:solidFill>
        <a:latin typeface="Arial" charset="0"/>
        <a:ea typeface="ＭＳ Ｐゴシック"/>
        <a:cs typeface="ＭＳ Ｐゴシック"/>
      </a:defRPr>
    </a:lvl6pPr>
    <a:lvl7pPr marL="2743200" algn="l" defTabSz="914400" rtl="0" eaLnBrk="1" latinLnBrk="0" hangingPunct="1">
      <a:defRPr sz="2100" kern="1200">
        <a:solidFill>
          <a:schemeClr val="tx1"/>
        </a:solidFill>
        <a:latin typeface="Arial" charset="0"/>
        <a:ea typeface="ＭＳ Ｐゴシック"/>
        <a:cs typeface="ＭＳ Ｐゴシック"/>
      </a:defRPr>
    </a:lvl7pPr>
    <a:lvl8pPr marL="3200400" algn="l" defTabSz="914400" rtl="0" eaLnBrk="1" latinLnBrk="0" hangingPunct="1">
      <a:defRPr sz="2100" kern="1200">
        <a:solidFill>
          <a:schemeClr val="tx1"/>
        </a:solidFill>
        <a:latin typeface="Arial" charset="0"/>
        <a:ea typeface="ＭＳ Ｐゴシック"/>
        <a:cs typeface="ＭＳ Ｐゴシック"/>
      </a:defRPr>
    </a:lvl8pPr>
    <a:lvl9pPr marL="3657600" algn="l" defTabSz="914400" rtl="0" eaLnBrk="1" latinLnBrk="0" hangingPunct="1">
      <a:defRPr sz="2100"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TZSCHEID Marie-Alix" initials="MAE" lastIdx="10" clrIdx="0"/>
  <p:cmAuthor id="1" name="BERNET, Claude" initials="BC"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8E1A6"/>
    <a:srgbClr val="000090"/>
    <a:srgbClr val="333399"/>
    <a:srgbClr val="990000"/>
    <a:srgbClr val="252575"/>
    <a:srgbClr val="660066"/>
    <a:srgbClr val="FBB961"/>
    <a:srgbClr val="F99F27"/>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34" autoAdjust="0"/>
    <p:restoredTop sz="99879" autoAdjust="0"/>
  </p:normalViewPr>
  <p:slideViewPr>
    <p:cSldViewPr>
      <p:cViewPr>
        <p:scale>
          <a:sx n="66" d="100"/>
          <a:sy n="66" d="100"/>
        </p:scale>
        <p:origin x="-1428" y="-1044"/>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0"/>
    </p:cViewPr>
  </p:sorterViewPr>
  <p:notesViewPr>
    <p:cSldViewPr>
      <p:cViewPr varScale="1">
        <p:scale>
          <a:sx n="52" d="100"/>
          <a:sy n="52" d="100"/>
        </p:scale>
        <p:origin x="-2982" y="-84"/>
      </p:cViewPr>
      <p:guideLst>
        <p:guide orient="horz" pos="3105"/>
        <p:guide pos="21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2A6A00-3533-4415-96B8-8BF74B6675A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fr-FR"/>
        </a:p>
      </dgm:t>
    </dgm:pt>
    <dgm:pt modelId="{B1A1EF37-8626-4F1D-8EA5-F25C6EAB8747}">
      <dgm:prSet phldrT="[Texte]"/>
      <dgm:spPr/>
      <dgm:t>
        <a:bodyPr/>
        <a:lstStyle/>
        <a:p>
          <a:r>
            <a:rPr lang="fr-FR" b="1" dirty="0" smtClean="0">
              <a:solidFill>
                <a:srgbClr val="333399"/>
              </a:solidFill>
              <a:latin typeface="Calibri" panose="020F0502020204030204" pitchFamily="34" charset="0"/>
              <a:cs typeface="Calibri" panose="020F0502020204030204" pitchFamily="34" charset="0"/>
            </a:rPr>
            <a:t>Etape 1</a:t>
          </a:r>
          <a:endParaRPr lang="fr-FR" b="1" dirty="0">
            <a:solidFill>
              <a:srgbClr val="333399"/>
            </a:solidFill>
            <a:latin typeface="Calibri" panose="020F0502020204030204" pitchFamily="34" charset="0"/>
            <a:cs typeface="Calibri" panose="020F0502020204030204" pitchFamily="34" charset="0"/>
          </a:endParaRPr>
        </a:p>
      </dgm:t>
    </dgm:pt>
    <dgm:pt modelId="{3CEEF579-F5FA-41E6-B6D3-5EAAD3F030BD}" type="parTrans" cxnId="{F7A81995-DB14-4F23-9157-D571A07CD37A}">
      <dgm:prSet/>
      <dgm:spPr/>
      <dgm:t>
        <a:bodyPr/>
        <a:lstStyle/>
        <a:p>
          <a:endParaRPr lang="fr-FR"/>
        </a:p>
      </dgm:t>
    </dgm:pt>
    <dgm:pt modelId="{F35D587D-EE31-4338-91B1-639F449EC731}" type="sibTrans" cxnId="{F7A81995-DB14-4F23-9157-D571A07CD37A}">
      <dgm:prSet/>
      <dgm:spPr/>
      <dgm:t>
        <a:bodyPr/>
        <a:lstStyle/>
        <a:p>
          <a:endParaRPr lang="fr-FR"/>
        </a:p>
      </dgm:t>
    </dgm:pt>
    <dgm:pt modelId="{594595FC-5534-46EA-8E57-D8AC9980059C}">
      <dgm:prSet phldrT="[Texte]" custT="1"/>
      <dgm:spPr/>
      <dgm:t>
        <a:bodyPr/>
        <a:lstStyle/>
        <a:p>
          <a:r>
            <a:rPr lang="fr-FR" sz="2800" b="1" dirty="0" smtClean="0">
              <a:solidFill>
                <a:srgbClr val="000090"/>
              </a:solidFill>
              <a:latin typeface="Calibri" panose="020F0502020204030204" pitchFamily="34" charset="0"/>
              <a:cs typeface="Calibri" panose="020F0502020204030204" pitchFamily="34" charset="0"/>
            </a:rPr>
            <a:t>Inactivation</a:t>
          </a:r>
          <a:r>
            <a:rPr lang="fr-FR" sz="2400" dirty="0" smtClean="0">
              <a:latin typeface="Calibri" panose="020F0502020204030204" pitchFamily="34" charset="0"/>
              <a:cs typeface="Calibri" panose="020F0502020204030204" pitchFamily="34" charset="0"/>
            </a:rPr>
            <a:t> des :</a:t>
          </a:r>
          <a:endParaRPr lang="fr-FR" sz="2400" dirty="0">
            <a:latin typeface="Calibri" panose="020F0502020204030204" pitchFamily="34" charset="0"/>
            <a:cs typeface="Calibri" panose="020F0502020204030204" pitchFamily="34" charset="0"/>
          </a:endParaRPr>
        </a:p>
      </dgm:t>
    </dgm:pt>
    <dgm:pt modelId="{01B5DE7B-EAE9-4B8F-8E1B-26EA9EBBE5D0}" type="parTrans" cxnId="{B6717B4D-2848-487D-B552-B792712DE5AA}">
      <dgm:prSet/>
      <dgm:spPr/>
      <dgm:t>
        <a:bodyPr/>
        <a:lstStyle/>
        <a:p>
          <a:endParaRPr lang="fr-FR"/>
        </a:p>
      </dgm:t>
    </dgm:pt>
    <dgm:pt modelId="{695C0446-EAEF-4349-8EA5-2A55F80EFFA9}" type="sibTrans" cxnId="{B6717B4D-2848-487D-B552-B792712DE5AA}">
      <dgm:prSet/>
      <dgm:spPr/>
      <dgm:t>
        <a:bodyPr/>
        <a:lstStyle/>
        <a:p>
          <a:endParaRPr lang="fr-FR"/>
        </a:p>
      </dgm:t>
    </dgm:pt>
    <dgm:pt modelId="{23DD1C5B-E36F-484D-A6C9-27AA00923D27}">
      <dgm:prSet phldrT="[Texte]"/>
      <dgm:spPr/>
      <dgm:t>
        <a:bodyPr/>
        <a:lstStyle/>
        <a:p>
          <a:r>
            <a:rPr lang="fr-FR" b="1" dirty="0" smtClean="0">
              <a:solidFill>
                <a:srgbClr val="333399"/>
              </a:solidFill>
              <a:latin typeface="Calibri" panose="020F0502020204030204" pitchFamily="34" charset="0"/>
              <a:cs typeface="Calibri" panose="020F0502020204030204" pitchFamily="34" charset="0"/>
            </a:rPr>
            <a:t>Etape 2</a:t>
          </a:r>
          <a:endParaRPr lang="fr-FR" b="1" dirty="0">
            <a:solidFill>
              <a:srgbClr val="333399"/>
            </a:solidFill>
            <a:latin typeface="Calibri" panose="020F0502020204030204" pitchFamily="34" charset="0"/>
            <a:cs typeface="Calibri" panose="020F0502020204030204" pitchFamily="34" charset="0"/>
          </a:endParaRPr>
        </a:p>
      </dgm:t>
    </dgm:pt>
    <dgm:pt modelId="{88BF1E1A-0648-4FE2-B7EB-FDA8E00BC881}" type="parTrans" cxnId="{77A05836-2C22-463E-8A47-1734243F77B3}">
      <dgm:prSet/>
      <dgm:spPr/>
      <dgm:t>
        <a:bodyPr/>
        <a:lstStyle/>
        <a:p>
          <a:endParaRPr lang="fr-FR"/>
        </a:p>
      </dgm:t>
    </dgm:pt>
    <dgm:pt modelId="{31642626-A652-4019-8D92-32369A154190}" type="sibTrans" cxnId="{77A05836-2C22-463E-8A47-1734243F77B3}">
      <dgm:prSet/>
      <dgm:spPr/>
      <dgm:t>
        <a:bodyPr/>
        <a:lstStyle/>
        <a:p>
          <a:endParaRPr lang="fr-FR"/>
        </a:p>
      </dgm:t>
    </dgm:pt>
    <dgm:pt modelId="{ACC7BE54-E0F8-4486-A09D-4BE58DF2A97E}">
      <dgm:prSet phldrT="[Texte]" custT="1"/>
      <dgm:spPr/>
      <dgm:t>
        <a:bodyPr/>
        <a:lstStyle/>
        <a:p>
          <a:r>
            <a:rPr lang="fr-FR" sz="2800" b="1" dirty="0" smtClean="0">
              <a:solidFill>
                <a:srgbClr val="000090"/>
              </a:solidFill>
              <a:latin typeface="Calibri" panose="020F0502020204030204" pitchFamily="34" charset="0"/>
              <a:cs typeface="Calibri" panose="020F0502020204030204" pitchFamily="34" charset="0"/>
            </a:rPr>
            <a:t>Conditionnement</a:t>
          </a:r>
          <a:r>
            <a:rPr lang="fr-FR" sz="2800" dirty="0" smtClean="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à la source</a:t>
          </a:r>
          <a:endParaRPr lang="fr-FR" sz="2400" dirty="0">
            <a:solidFill>
              <a:srgbClr val="92D050"/>
            </a:solidFill>
            <a:latin typeface="Calibri" panose="020F0502020204030204" pitchFamily="34" charset="0"/>
            <a:cs typeface="Calibri" panose="020F0502020204030204" pitchFamily="34" charset="0"/>
          </a:endParaRPr>
        </a:p>
      </dgm:t>
    </dgm:pt>
    <dgm:pt modelId="{CFCE3582-4A46-424E-AF13-754A11469CAB}" type="parTrans" cxnId="{B6B4C5E5-6AB2-4EA7-907F-3CDC8E92C50A}">
      <dgm:prSet/>
      <dgm:spPr/>
      <dgm:t>
        <a:bodyPr/>
        <a:lstStyle/>
        <a:p>
          <a:endParaRPr lang="fr-FR"/>
        </a:p>
      </dgm:t>
    </dgm:pt>
    <dgm:pt modelId="{C49CB49F-B49E-4F98-9515-E3C169397CA4}" type="sibTrans" cxnId="{B6B4C5E5-6AB2-4EA7-907F-3CDC8E92C50A}">
      <dgm:prSet/>
      <dgm:spPr/>
      <dgm:t>
        <a:bodyPr/>
        <a:lstStyle/>
        <a:p>
          <a:endParaRPr lang="fr-FR"/>
        </a:p>
      </dgm:t>
    </dgm:pt>
    <dgm:pt modelId="{B39E9052-23A1-4594-A1C7-E0417EADDF64}">
      <dgm:prSet phldrT="[Texte]" custT="1"/>
      <dgm:spPr/>
      <dgm:t>
        <a:bodyPr/>
        <a:lstStyle/>
        <a:p>
          <a:r>
            <a:rPr lang="fr-FR" sz="2800" b="1" dirty="0" smtClean="0">
              <a:solidFill>
                <a:srgbClr val="000090"/>
              </a:solidFill>
              <a:latin typeface="Calibri" panose="020F0502020204030204" pitchFamily="34" charset="0"/>
              <a:cs typeface="Calibri" panose="020F0502020204030204" pitchFamily="34" charset="0"/>
            </a:rPr>
            <a:t>Transport</a:t>
          </a:r>
          <a:r>
            <a:rPr lang="fr-FR" sz="2400" dirty="0" smtClean="0">
              <a:latin typeface="Calibri" panose="020F0502020204030204" pitchFamily="34" charset="0"/>
              <a:cs typeface="Calibri" panose="020F0502020204030204" pitchFamily="34" charset="0"/>
            </a:rPr>
            <a:t> et </a:t>
          </a:r>
          <a:r>
            <a:rPr lang="fr-FR" sz="2800" b="1" dirty="0" smtClean="0">
              <a:solidFill>
                <a:srgbClr val="000090"/>
              </a:solidFill>
              <a:latin typeface="Calibri" panose="020F0502020204030204" pitchFamily="34" charset="0"/>
              <a:cs typeface="Calibri" panose="020F0502020204030204" pitchFamily="34" charset="0"/>
            </a:rPr>
            <a:t>stockage</a:t>
          </a:r>
          <a:r>
            <a:rPr lang="fr-FR" sz="2400" b="1" dirty="0" smtClean="0">
              <a:solidFill>
                <a:srgbClr val="000090"/>
              </a:solidFill>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au sein de l’établissement </a:t>
          </a:r>
          <a:endParaRPr lang="fr-FR" sz="2400" dirty="0">
            <a:latin typeface="Calibri" panose="020F0502020204030204" pitchFamily="34" charset="0"/>
            <a:cs typeface="Calibri" panose="020F0502020204030204" pitchFamily="34" charset="0"/>
          </a:endParaRPr>
        </a:p>
      </dgm:t>
    </dgm:pt>
    <dgm:pt modelId="{F44CE9E4-FE44-498E-8579-C5C6C2E5AC3C}" type="parTrans" cxnId="{895F8D62-648E-44B9-A123-569F890E99B7}">
      <dgm:prSet/>
      <dgm:spPr/>
      <dgm:t>
        <a:bodyPr/>
        <a:lstStyle/>
        <a:p>
          <a:endParaRPr lang="fr-FR"/>
        </a:p>
      </dgm:t>
    </dgm:pt>
    <dgm:pt modelId="{2AB0EAF0-6BC4-4E36-B3F9-2DD5FCD5C722}" type="sibTrans" cxnId="{895F8D62-648E-44B9-A123-569F890E99B7}">
      <dgm:prSet/>
      <dgm:spPr/>
      <dgm:t>
        <a:bodyPr/>
        <a:lstStyle/>
        <a:p>
          <a:endParaRPr lang="fr-FR"/>
        </a:p>
      </dgm:t>
    </dgm:pt>
    <dgm:pt modelId="{EF5A3484-2E19-4BD0-8795-39B7EEDF33B3}">
      <dgm:prSet phldrT="[Texte]"/>
      <dgm:spPr/>
      <dgm:t>
        <a:bodyPr/>
        <a:lstStyle/>
        <a:p>
          <a:r>
            <a:rPr lang="fr-FR" b="1" dirty="0" smtClean="0">
              <a:solidFill>
                <a:srgbClr val="333399"/>
              </a:solidFill>
              <a:latin typeface="Calibri" panose="020F0502020204030204" pitchFamily="34" charset="0"/>
              <a:cs typeface="Calibri" panose="020F0502020204030204" pitchFamily="34" charset="0"/>
            </a:rPr>
            <a:t>Etape 3</a:t>
          </a:r>
          <a:endParaRPr lang="fr-FR" b="1" dirty="0">
            <a:solidFill>
              <a:srgbClr val="333399"/>
            </a:solidFill>
            <a:latin typeface="Calibri" panose="020F0502020204030204" pitchFamily="34" charset="0"/>
            <a:cs typeface="Calibri" panose="020F0502020204030204" pitchFamily="34" charset="0"/>
          </a:endParaRPr>
        </a:p>
      </dgm:t>
    </dgm:pt>
    <dgm:pt modelId="{015A1BB4-FB9D-4C9E-9121-262904EFCFC1}" type="parTrans" cxnId="{2771E776-FAAE-4470-AB2C-4E1096EDE356}">
      <dgm:prSet/>
      <dgm:spPr/>
      <dgm:t>
        <a:bodyPr/>
        <a:lstStyle/>
        <a:p>
          <a:endParaRPr lang="fr-FR"/>
        </a:p>
      </dgm:t>
    </dgm:pt>
    <dgm:pt modelId="{E0266997-A7C2-4689-81F7-549C918CB4FB}" type="sibTrans" cxnId="{2771E776-FAAE-4470-AB2C-4E1096EDE356}">
      <dgm:prSet/>
      <dgm:spPr/>
      <dgm:t>
        <a:bodyPr/>
        <a:lstStyle/>
        <a:p>
          <a:endParaRPr lang="fr-FR"/>
        </a:p>
      </dgm:t>
    </dgm:pt>
    <dgm:pt modelId="{5BE469DC-7FBC-4FD4-B06D-D906FFEB86C7}">
      <dgm:prSet phldrT="[Texte]" custT="1"/>
      <dgm:spPr/>
      <dgm:t>
        <a:bodyPr/>
        <a:lstStyle/>
        <a:p>
          <a:r>
            <a:rPr lang="fr-FR" sz="2800" b="1" dirty="0" smtClean="0">
              <a:solidFill>
                <a:srgbClr val="000090"/>
              </a:solidFill>
              <a:latin typeface="Calibri" panose="020F0502020204030204" pitchFamily="34" charset="0"/>
              <a:cs typeface="Calibri" panose="020F0502020204030204" pitchFamily="34" charset="0"/>
            </a:rPr>
            <a:t>Transport</a:t>
          </a:r>
          <a:r>
            <a:rPr lang="fr-FR" sz="2400" b="1" dirty="0" smtClean="0">
              <a:solidFill>
                <a:srgbClr val="000090"/>
              </a:solidFill>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à l’extérieur de l’établissement</a:t>
          </a:r>
          <a:endParaRPr lang="fr-FR" sz="2400" dirty="0">
            <a:latin typeface="Calibri" panose="020F0502020204030204" pitchFamily="34" charset="0"/>
            <a:cs typeface="Calibri" panose="020F0502020204030204" pitchFamily="34" charset="0"/>
          </a:endParaRPr>
        </a:p>
      </dgm:t>
    </dgm:pt>
    <dgm:pt modelId="{A38F5563-381A-4191-A067-C72CA18AB635}" type="parTrans" cxnId="{2871D815-E6C2-4882-A8AD-828D2E78CE35}">
      <dgm:prSet/>
      <dgm:spPr/>
      <dgm:t>
        <a:bodyPr/>
        <a:lstStyle/>
        <a:p>
          <a:endParaRPr lang="fr-FR"/>
        </a:p>
      </dgm:t>
    </dgm:pt>
    <dgm:pt modelId="{4D580CD0-B81C-453F-A858-720E7D3B474F}" type="sibTrans" cxnId="{2871D815-E6C2-4882-A8AD-828D2E78CE35}">
      <dgm:prSet/>
      <dgm:spPr/>
      <dgm:t>
        <a:bodyPr/>
        <a:lstStyle/>
        <a:p>
          <a:endParaRPr lang="fr-FR"/>
        </a:p>
      </dgm:t>
    </dgm:pt>
    <dgm:pt modelId="{0D6F9F80-941C-4DD8-8EA4-7489F925AEC3}">
      <dgm:prSet phldrT="[Texte]" custT="1"/>
      <dgm:spPr/>
      <dgm:t>
        <a:bodyPr/>
        <a:lstStyle/>
        <a:p>
          <a:r>
            <a:rPr lang="fr-FR" sz="2800" b="1" dirty="0" smtClean="0">
              <a:solidFill>
                <a:srgbClr val="000090"/>
              </a:solidFill>
              <a:latin typeface="Calibri" panose="020F0502020204030204" pitchFamily="34" charset="0"/>
              <a:cs typeface="Calibri" panose="020F0502020204030204" pitchFamily="34" charset="0"/>
            </a:rPr>
            <a:t>Incinération</a:t>
          </a:r>
          <a:r>
            <a:rPr lang="fr-FR" sz="2400" dirty="0" smtClean="0">
              <a:solidFill>
                <a:srgbClr val="000090"/>
              </a:solidFill>
              <a:latin typeface="Calibri" panose="020F0502020204030204" pitchFamily="34" charset="0"/>
              <a:cs typeface="Calibri" panose="020F0502020204030204" pitchFamily="34" charset="0"/>
            </a:rPr>
            <a:t> </a:t>
          </a:r>
          <a:endParaRPr lang="fr-FR" sz="2400" dirty="0">
            <a:solidFill>
              <a:srgbClr val="000090"/>
            </a:solidFill>
            <a:latin typeface="Calibri" panose="020F0502020204030204" pitchFamily="34" charset="0"/>
            <a:cs typeface="Calibri" panose="020F0502020204030204" pitchFamily="34" charset="0"/>
          </a:endParaRPr>
        </a:p>
      </dgm:t>
    </dgm:pt>
    <dgm:pt modelId="{007EDE16-CDAE-4DE6-8E5E-66E50D9B86EE}" type="parTrans" cxnId="{750CAEF0-B690-4A83-ADBA-0B9CE3E7748D}">
      <dgm:prSet/>
      <dgm:spPr/>
      <dgm:t>
        <a:bodyPr/>
        <a:lstStyle/>
        <a:p>
          <a:endParaRPr lang="fr-FR"/>
        </a:p>
      </dgm:t>
    </dgm:pt>
    <dgm:pt modelId="{E5937E1E-A8B9-4A21-9E57-4ED9F2973A70}" type="sibTrans" cxnId="{750CAEF0-B690-4A83-ADBA-0B9CE3E7748D}">
      <dgm:prSet/>
      <dgm:spPr/>
      <dgm:t>
        <a:bodyPr/>
        <a:lstStyle/>
        <a:p>
          <a:endParaRPr lang="fr-FR"/>
        </a:p>
      </dgm:t>
    </dgm:pt>
    <dgm:pt modelId="{40764FED-48EF-4547-AFE4-F4703DCFE713}">
      <dgm:prSet phldrT="[Texte]" custT="1"/>
      <dgm:spPr/>
      <dgm:t>
        <a:bodyPr/>
        <a:lstStyle/>
        <a:p>
          <a:r>
            <a:rPr lang="fr-FR" sz="1800" dirty="0" smtClean="0">
              <a:latin typeface="Calibri" panose="020F0502020204030204" pitchFamily="34" charset="0"/>
              <a:cs typeface="Calibri" panose="020F0502020204030204" pitchFamily="34" charset="0"/>
            </a:rPr>
            <a:t>soit chimique </a:t>
          </a:r>
          <a:endParaRPr lang="fr-FR" sz="1800" dirty="0">
            <a:latin typeface="Calibri" panose="020F0502020204030204" pitchFamily="34" charset="0"/>
            <a:cs typeface="Calibri" panose="020F0502020204030204" pitchFamily="34" charset="0"/>
          </a:endParaRPr>
        </a:p>
      </dgm:t>
    </dgm:pt>
    <dgm:pt modelId="{25CE7D4F-91AA-411B-8ED2-6E40ABDA0036}" type="parTrans" cxnId="{BFA798CB-ED07-47EF-96CE-77963F5BD7F6}">
      <dgm:prSet/>
      <dgm:spPr/>
      <dgm:t>
        <a:bodyPr/>
        <a:lstStyle/>
        <a:p>
          <a:endParaRPr lang="fr-FR"/>
        </a:p>
      </dgm:t>
    </dgm:pt>
    <dgm:pt modelId="{2C285AA9-39F0-4DEC-A27D-6803FE949B03}" type="sibTrans" cxnId="{BFA798CB-ED07-47EF-96CE-77963F5BD7F6}">
      <dgm:prSet/>
      <dgm:spPr/>
      <dgm:t>
        <a:bodyPr/>
        <a:lstStyle/>
        <a:p>
          <a:endParaRPr lang="fr-FR"/>
        </a:p>
      </dgm:t>
    </dgm:pt>
    <dgm:pt modelId="{8B9C1770-292A-49FA-A116-C78BDF92B6D4}">
      <dgm:prSet phldrT="[Texte]" custT="1"/>
      <dgm:spPr/>
      <dgm:t>
        <a:bodyPr/>
        <a:lstStyle/>
        <a:p>
          <a:r>
            <a:rPr lang="fr-FR" sz="2000" b="1" dirty="0" smtClean="0">
              <a:latin typeface="Calibri" panose="020F0502020204030204" pitchFamily="34" charset="0"/>
              <a:cs typeface="Calibri" panose="020F0502020204030204" pitchFamily="34" charset="0"/>
            </a:rPr>
            <a:t>déchets solides</a:t>
          </a:r>
          <a:endParaRPr lang="fr-FR" sz="2000" b="1" dirty="0">
            <a:latin typeface="Calibri" panose="020F0502020204030204" pitchFamily="34" charset="0"/>
            <a:cs typeface="Calibri" panose="020F0502020204030204" pitchFamily="34" charset="0"/>
          </a:endParaRPr>
        </a:p>
      </dgm:t>
    </dgm:pt>
    <dgm:pt modelId="{B37E106B-FCAE-404B-888D-B9E7E61F74E2}" type="parTrans" cxnId="{E6CE2CF0-8DCC-4F97-B3C7-E3F8BDD5097D}">
      <dgm:prSet/>
      <dgm:spPr/>
      <dgm:t>
        <a:bodyPr/>
        <a:lstStyle/>
        <a:p>
          <a:endParaRPr lang="fr-FR"/>
        </a:p>
      </dgm:t>
    </dgm:pt>
    <dgm:pt modelId="{0F304C3A-790D-41BD-9C58-970F48FDD6FD}" type="sibTrans" cxnId="{E6CE2CF0-8DCC-4F97-B3C7-E3F8BDD5097D}">
      <dgm:prSet/>
      <dgm:spPr/>
      <dgm:t>
        <a:bodyPr/>
        <a:lstStyle/>
        <a:p>
          <a:endParaRPr lang="fr-FR"/>
        </a:p>
      </dgm:t>
    </dgm:pt>
    <dgm:pt modelId="{2A52EB85-DBEE-4380-97CD-49E93FA7B2CF}">
      <dgm:prSet phldrT="[Texte]" custT="1"/>
      <dgm:spPr/>
      <dgm:t>
        <a:bodyPr/>
        <a:lstStyle/>
        <a:p>
          <a:r>
            <a:rPr lang="fr-FR" sz="1800" dirty="0" smtClean="0">
              <a:latin typeface="Calibri" panose="020F0502020204030204" pitchFamily="34" charset="0"/>
              <a:cs typeface="Calibri" panose="020F0502020204030204" pitchFamily="34" charset="0"/>
            </a:rPr>
            <a:t>soit thermique </a:t>
          </a:r>
          <a:endParaRPr lang="fr-FR" sz="1800" dirty="0">
            <a:latin typeface="Calibri" panose="020F0502020204030204" pitchFamily="34" charset="0"/>
            <a:cs typeface="Calibri" panose="020F0502020204030204" pitchFamily="34" charset="0"/>
          </a:endParaRPr>
        </a:p>
      </dgm:t>
    </dgm:pt>
    <dgm:pt modelId="{F8691641-0D50-4D4C-8A45-62E64694549D}" type="parTrans" cxnId="{E5953F56-4943-445B-B34E-5DD8D2090762}">
      <dgm:prSet/>
      <dgm:spPr/>
      <dgm:t>
        <a:bodyPr/>
        <a:lstStyle/>
        <a:p>
          <a:endParaRPr lang="fr-FR"/>
        </a:p>
      </dgm:t>
    </dgm:pt>
    <dgm:pt modelId="{41A3DD68-355B-4255-9633-25D16F528AED}" type="sibTrans" cxnId="{E5953F56-4943-445B-B34E-5DD8D2090762}">
      <dgm:prSet/>
      <dgm:spPr/>
      <dgm:t>
        <a:bodyPr/>
        <a:lstStyle/>
        <a:p>
          <a:endParaRPr lang="fr-FR"/>
        </a:p>
      </dgm:t>
    </dgm:pt>
    <dgm:pt modelId="{5D04D33E-AB28-4840-AECA-1621842CB24F}" type="pres">
      <dgm:prSet presAssocID="{592A6A00-3533-4415-96B8-8BF74B6675A8}" presName="linearFlow" presStyleCnt="0">
        <dgm:presLayoutVars>
          <dgm:dir/>
          <dgm:animLvl val="lvl"/>
          <dgm:resizeHandles val="exact"/>
        </dgm:presLayoutVars>
      </dgm:prSet>
      <dgm:spPr/>
      <dgm:t>
        <a:bodyPr/>
        <a:lstStyle/>
        <a:p>
          <a:endParaRPr lang="fr-FR"/>
        </a:p>
      </dgm:t>
    </dgm:pt>
    <dgm:pt modelId="{97C12315-AB03-46A6-A403-01B52E78A1ED}" type="pres">
      <dgm:prSet presAssocID="{B1A1EF37-8626-4F1D-8EA5-F25C6EAB8747}" presName="composite" presStyleCnt="0"/>
      <dgm:spPr/>
    </dgm:pt>
    <dgm:pt modelId="{28BB38DB-B917-40A2-AB13-0BCAE370881B}" type="pres">
      <dgm:prSet presAssocID="{B1A1EF37-8626-4F1D-8EA5-F25C6EAB8747}" presName="parentText" presStyleLbl="alignNode1" presStyleIdx="0" presStyleCnt="3">
        <dgm:presLayoutVars>
          <dgm:chMax val="1"/>
          <dgm:bulletEnabled val="1"/>
        </dgm:presLayoutVars>
      </dgm:prSet>
      <dgm:spPr/>
      <dgm:t>
        <a:bodyPr/>
        <a:lstStyle/>
        <a:p>
          <a:endParaRPr lang="fr-FR"/>
        </a:p>
      </dgm:t>
    </dgm:pt>
    <dgm:pt modelId="{C310E198-BA71-467F-92D1-1B6D4027E9B0}" type="pres">
      <dgm:prSet presAssocID="{B1A1EF37-8626-4F1D-8EA5-F25C6EAB8747}" presName="descendantText" presStyleLbl="alignAcc1" presStyleIdx="0" presStyleCnt="3" custScaleY="113059">
        <dgm:presLayoutVars>
          <dgm:bulletEnabled val="1"/>
        </dgm:presLayoutVars>
      </dgm:prSet>
      <dgm:spPr/>
      <dgm:t>
        <a:bodyPr/>
        <a:lstStyle/>
        <a:p>
          <a:endParaRPr lang="fr-FR"/>
        </a:p>
      </dgm:t>
    </dgm:pt>
    <dgm:pt modelId="{412CCB52-4694-4508-8BC4-69AA064C389A}" type="pres">
      <dgm:prSet presAssocID="{F35D587D-EE31-4338-91B1-639F449EC731}" presName="sp" presStyleCnt="0"/>
      <dgm:spPr/>
    </dgm:pt>
    <dgm:pt modelId="{469279A2-1BA1-49A2-B1AF-FE5F1B32F839}" type="pres">
      <dgm:prSet presAssocID="{23DD1C5B-E36F-484D-A6C9-27AA00923D27}" presName="composite" presStyleCnt="0"/>
      <dgm:spPr/>
    </dgm:pt>
    <dgm:pt modelId="{89D1704A-F333-4453-8184-4481C935FB10}" type="pres">
      <dgm:prSet presAssocID="{23DD1C5B-E36F-484D-A6C9-27AA00923D27}" presName="parentText" presStyleLbl="alignNode1" presStyleIdx="1" presStyleCnt="3">
        <dgm:presLayoutVars>
          <dgm:chMax val="1"/>
          <dgm:bulletEnabled val="1"/>
        </dgm:presLayoutVars>
      </dgm:prSet>
      <dgm:spPr/>
      <dgm:t>
        <a:bodyPr/>
        <a:lstStyle/>
        <a:p>
          <a:endParaRPr lang="fr-FR"/>
        </a:p>
      </dgm:t>
    </dgm:pt>
    <dgm:pt modelId="{F3153089-39EE-4529-96D3-67ED7A02CDF6}" type="pres">
      <dgm:prSet presAssocID="{23DD1C5B-E36F-484D-A6C9-27AA00923D27}" presName="descendantText" presStyleLbl="alignAcc1" presStyleIdx="1" presStyleCnt="3">
        <dgm:presLayoutVars>
          <dgm:bulletEnabled val="1"/>
        </dgm:presLayoutVars>
      </dgm:prSet>
      <dgm:spPr/>
      <dgm:t>
        <a:bodyPr/>
        <a:lstStyle/>
        <a:p>
          <a:endParaRPr lang="fr-FR"/>
        </a:p>
      </dgm:t>
    </dgm:pt>
    <dgm:pt modelId="{22D1A5DD-72D8-4D72-8448-CF68C056FFBE}" type="pres">
      <dgm:prSet presAssocID="{31642626-A652-4019-8D92-32369A154190}" presName="sp" presStyleCnt="0"/>
      <dgm:spPr/>
    </dgm:pt>
    <dgm:pt modelId="{B96EC33C-06F9-4FED-9B5E-AF252E0BB041}" type="pres">
      <dgm:prSet presAssocID="{EF5A3484-2E19-4BD0-8795-39B7EEDF33B3}" presName="composite" presStyleCnt="0"/>
      <dgm:spPr/>
    </dgm:pt>
    <dgm:pt modelId="{A1E80193-86FC-4302-9868-5FFC896225F6}" type="pres">
      <dgm:prSet presAssocID="{EF5A3484-2E19-4BD0-8795-39B7EEDF33B3}" presName="parentText" presStyleLbl="alignNode1" presStyleIdx="2" presStyleCnt="3">
        <dgm:presLayoutVars>
          <dgm:chMax val="1"/>
          <dgm:bulletEnabled val="1"/>
        </dgm:presLayoutVars>
      </dgm:prSet>
      <dgm:spPr/>
      <dgm:t>
        <a:bodyPr/>
        <a:lstStyle/>
        <a:p>
          <a:endParaRPr lang="fr-FR"/>
        </a:p>
      </dgm:t>
    </dgm:pt>
    <dgm:pt modelId="{DDC346E3-2104-4BE9-BC37-9254793B01FA}" type="pres">
      <dgm:prSet presAssocID="{EF5A3484-2E19-4BD0-8795-39B7EEDF33B3}" presName="descendantText" presStyleLbl="alignAcc1" presStyleIdx="2" presStyleCnt="3">
        <dgm:presLayoutVars>
          <dgm:bulletEnabled val="1"/>
        </dgm:presLayoutVars>
      </dgm:prSet>
      <dgm:spPr/>
      <dgm:t>
        <a:bodyPr/>
        <a:lstStyle/>
        <a:p>
          <a:endParaRPr lang="fr-FR"/>
        </a:p>
      </dgm:t>
    </dgm:pt>
  </dgm:ptLst>
  <dgm:cxnLst>
    <dgm:cxn modelId="{750CAEF0-B690-4A83-ADBA-0B9CE3E7748D}" srcId="{EF5A3484-2E19-4BD0-8795-39B7EEDF33B3}" destId="{0D6F9F80-941C-4DD8-8EA4-7489F925AEC3}" srcOrd="1" destOrd="0" parTransId="{007EDE16-CDAE-4DE6-8E5E-66E50D9B86EE}" sibTransId="{E5937E1E-A8B9-4A21-9E57-4ED9F2973A70}"/>
    <dgm:cxn modelId="{85430350-5376-4A93-940B-067DA74336D2}" type="presOf" srcId="{40764FED-48EF-4547-AFE4-F4703DCFE713}" destId="{C310E198-BA71-467F-92D1-1B6D4027E9B0}" srcOrd="0" destOrd="3" presId="urn:microsoft.com/office/officeart/2005/8/layout/chevron2"/>
    <dgm:cxn modelId="{BFA798CB-ED07-47EF-96CE-77963F5BD7F6}" srcId="{8B9C1770-292A-49FA-A116-C78BDF92B6D4}" destId="{40764FED-48EF-4547-AFE4-F4703DCFE713}" srcOrd="1" destOrd="0" parTransId="{25CE7D4F-91AA-411B-8ED2-6E40ABDA0036}" sibTransId="{2C285AA9-39F0-4DEC-A27D-6803FE949B03}"/>
    <dgm:cxn modelId="{7A5BD39D-BA94-4056-B060-4987C82AFFF2}" type="presOf" srcId="{B1A1EF37-8626-4F1D-8EA5-F25C6EAB8747}" destId="{28BB38DB-B917-40A2-AB13-0BCAE370881B}" srcOrd="0" destOrd="0" presId="urn:microsoft.com/office/officeart/2005/8/layout/chevron2"/>
    <dgm:cxn modelId="{A8492A50-AA2D-495C-946D-6F8534B0C265}" type="presOf" srcId="{592A6A00-3533-4415-96B8-8BF74B6675A8}" destId="{5D04D33E-AB28-4840-AECA-1621842CB24F}" srcOrd="0" destOrd="0" presId="urn:microsoft.com/office/officeart/2005/8/layout/chevron2"/>
    <dgm:cxn modelId="{512CF450-88BA-47BF-A2C2-FD70911FCBED}" type="presOf" srcId="{2A52EB85-DBEE-4380-97CD-49E93FA7B2CF}" destId="{C310E198-BA71-467F-92D1-1B6D4027E9B0}" srcOrd="0" destOrd="2" presId="urn:microsoft.com/office/officeart/2005/8/layout/chevron2"/>
    <dgm:cxn modelId="{2871D815-E6C2-4882-A8AD-828D2E78CE35}" srcId="{EF5A3484-2E19-4BD0-8795-39B7EEDF33B3}" destId="{5BE469DC-7FBC-4FD4-B06D-D906FFEB86C7}" srcOrd="0" destOrd="0" parTransId="{A38F5563-381A-4191-A067-C72CA18AB635}" sibTransId="{4D580CD0-B81C-453F-A858-720E7D3B474F}"/>
    <dgm:cxn modelId="{2771E776-FAAE-4470-AB2C-4E1096EDE356}" srcId="{592A6A00-3533-4415-96B8-8BF74B6675A8}" destId="{EF5A3484-2E19-4BD0-8795-39B7EEDF33B3}" srcOrd="2" destOrd="0" parTransId="{015A1BB4-FB9D-4C9E-9121-262904EFCFC1}" sibTransId="{E0266997-A7C2-4689-81F7-549C918CB4FB}"/>
    <dgm:cxn modelId="{E6CE2CF0-8DCC-4F97-B3C7-E3F8BDD5097D}" srcId="{594595FC-5534-46EA-8E57-D8AC9980059C}" destId="{8B9C1770-292A-49FA-A116-C78BDF92B6D4}" srcOrd="0" destOrd="0" parTransId="{B37E106B-FCAE-404B-888D-B9E7E61F74E2}" sibTransId="{0F304C3A-790D-41BD-9C58-970F48FDD6FD}"/>
    <dgm:cxn modelId="{35B7CDBA-B009-4F09-B4CC-2F2930B13544}" type="presOf" srcId="{594595FC-5534-46EA-8E57-D8AC9980059C}" destId="{C310E198-BA71-467F-92D1-1B6D4027E9B0}" srcOrd="0" destOrd="0" presId="urn:microsoft.com/office/officeart/2005/8/layout/chevron2"/>
    <dgm:cxn modelId="{B6B4C5E5-6AB2-4EA7-907F-3CDC8E92C50A}" srcId="{23DD1C5B-E36F-484D-A6C9-27AA00923D27}" destId="{ACC7BE54-E0F8-4486-A09D-4BE58DF2A97E}" srcOrd="0" destOrd="0" parTransId="{CFCE3582-4A46-424E-AF13-754A11469CAB}" sibTransId="{C49CB49F-B49E-4F98-9515-E3C169397CA4}"/>
    <dgm:cxn modelId="{895F8D62-648E-44B9-A123-569F890E99B7}" srcId="{23DD1C5B-E36F-484D-A6C9-27AA00923D27}" destId="{B39E9052-23A1-4594-A1C7-E0417EADDF64}" srcOrd="1" destOrd="0" parTransId="{F44CE9E4-FE44-498E-8579-C5C6C2E5AC3C}" sibTransId="{2AB0EAF0-6BC4-4E36-B3F9-2DD5FCD5C722}"/>
    <dgm:cxn modelId="{9911CB5A-F78D-438D-A12C-5D5E2D660D17}" type="presOf" srcId="{5BE469DC-7FBC-4FD4-B06D-D906FFEB86C7}" destId="{DDC346E3-2104-4BE9-BC37-9254793B01FA}" srcOrd="0" destOrd="0" presId="urn:microsoft.com/office/officeart/2005/8/layout/chevron2"/>
    <dgm:cxn modelId="{8124F841-4BAA-4D94-A30A-C132CCA5631A}" type="presOf" srcId="{EF5A3484-2E19-4BD0-8795-39B7EEDF33B3}" destId="{A1E80193-86FC-4302-9868-5FFC896225F6}" srcOrd="0" destOrd="0" presId="urn:microsoft.com/office/officeart/2005/8/layout/chevron2"/>
    <dgm:cxn modelId="{77A05836-2C22-463E-8A47-1734243F77B3}" srcId="{592A6A00-3533-4415-96B8-8BF74B6675A8}" destId="{23DD1C5B-E36F-484D-A6C9-27AA00923D27}" srcOrd="1" destOrd="0" parTransId="{88BF1E1A-0648-4FE2-B7EB-FDA8E00BC881}" sibTransId="{31642626-A652-4019-8D92-32369A154190}"/>
    <dgm:cxn modelId="{E5953F56-4943-445B-B34E-5DD8D2090762}" srcId="{8B9C1770-292A-49FA-A116-C78BDF92B6D4}" destId="{2A52EB85-DBEE-4380-97CD-49E93FA7B2CF}" srcOrd="0" destOrd="0" parTransId="{F8691641-0D50-4D4C-8A45-62E64694549D}" sibTransId="{41A3DD68-355B-4255-9633-25D16F528AED}"/>
    <dgm:cxn modelId="{6DEFBF79-4C35-4EC4-A9B9-6EFA106AF8CA}" type="presOf" srcId="{ACC7BE54-E0F8-4486-A09D-4BE58DF2A97E}" destId="{F3153089-39EE-4529-96D3-67ED7A02CDF6}" srcOrd="0" destOrd="0" presId="urn:microsoft.com/office/officeart/2005/8/layout/chevron2"/>
    <dgm:cxn modelId="{86D3B892-F1AE-4BD3-B022-E0146197768A}" type="presOf" srcId="{B39E9052-23A1-4594-A1C7-E0417EADDF64}" destId="{F3153089-39EE-4529-96D3-67ED7A02CDF6}" srcOrd="0" destOrd="1" presId="urn:microsoft.com/office/officeart/2005/8/layout/chevron2"/>
    <dgm:cxn modelId="{E919ED93-A264-4D25-93BD-F8E9BEC8CFE1}" type="presOf" srcId="{23DD1C5B-E36F-484D-A6C9-27AA00923D27}" destId="{89D1704A-F333-4453-8184-4481C935FB10}" srcOrd="0" destOrd="0" presId="urn:microsoft.com/office/officeart/2005/8/layout/chevron2"/>
    <dgm:cxn modelId="{B6717B4D-2848-487D-B552-B792712DE5AA}" srcId="{B1A1EF37-8626-4F1D-8EA5-F25C6EAB8747}" destId="{594595FC-5534-46EA-8E57-D8AC9980059C}" srcOrd="0" destOrd="0" parTransId="{01B5DE7B-EAE9-4B8F-8E1B-26EA9EBBE5D0}" sibTransId="{695C0446-EAEF-4349-8EA5-2A55F80EFFA9}"/>
    <dgm:cxn modelId="{EAE277E5-0EE8-480A-9653-869F0E7F32D9}" type="presOf" srcId="{0D6F9F80-941C-4DD8-8EA4-7489F925AEC3}" destId="{DDC346E3-2104-4BE9-BC37-9254793B01FA}" srcOrd="0" destOrd="1" presId="urn:microsoft.com/office/officeart/2005/8/layout/chevron2"/>
    <dgm:cxn modelId="{F7A81995-DB14-4F23-9157-D571A07CD37A}" srcId="{592A6A00-3533-4415-96B8-8BF74B6675A8}" destId="{B1A1EF37-8626-4F1D-8EA5-F25C6EAB8747}" srcOrd="0" destOrd="0" parTransId="{3CEEF579-F5FA-41E6-B6D3-5EAAD3F030BD}" sibTransId="{F35D587D-EE31-4338-91B1-639F449EC731}"/>
    <dgm:cxn modelId="{5CCF09F2-1EF3-4207-9779-4B38A48C9386}" type="presOf" srcId="{8B9C1770-292A-49FA-A116-C78BDF92B6D4}" destId="{C310E198-BA71-467F-92D1-1B6D4027E9B0}" srcOrd="0" destOrd="1" presId="urn:microsoft.com/office/officeart/2005/8/layout/chevron2"/>
    <dgm:cxn modelId="{7706D9CC-2B20-49F4-947D-25C036C62750}" type="presParOf" srcId="{5D04D33E-AB28-4840-AECA-1621842CB24F}" destId="{97C12315-AB03-46A6-A403-01B52E78A1ED}" srcOrd="0" destOrd="0" presId="urn:microsoft.com/office/officeart/2005/8/layout/chevron2"/>
    <dgm:cxn modelId="{26FC6138-8170-46F3-BF19-4F7790D8DDA9}" type="presParOf" srcId="{97C12315-AB03-46A6-A403-01B52E78A1ED}" destId="{28BB38DB-B917-40A2-AB13-0BCAE370881B}" srcOrd="0" destOrd="0" presId="urn:microsoft.com/office/officeart/2005/8/layout/chevron2"/>
    <dgm:cxn modelId="{4ECF924C-1FB7-4B74-969B-6287BC0862D3}" type="presParOf" srcId="{97C12315-AB03-46A6-A403-01B52E78A1ED}" destId="{C310E198-BA71-467F-92D1-1B6D4027E9B0}" srcOrd="1" destOrd="0" presId="urn:microsoft.com/office/officeart/2005/8/layout/chevron2"/>
    <dgm:cxn modelId="{8A57DDF0-63FF-483B-B594-E973134EDCEE}" type="presParOf" srcId="{5D04D33E-AB28-4840-AECA-1621842CB24F}" destId="{412CCB52-4694-4508-8BC4-69AA064C389A}" srcOrd="1" destOrd="0" presId="urn:microsoft.com/office/officeart/2005/8/layout/chevron2"/>
    <dgm:cxn modelId="{36B318D7-1868-45C5-AFD9-C6F7F6E10DD8}" type="presParOf" srcId="{5D04D33E-AB28-4840-AECA-1621842CB24F}" destId="{469279A2-1BA1-49A2-B1AF-FE5F1B32F839}" srcOrd="2" destOrd="0" presId="urn:microsoft.com/office/officeart/2005/8/layout/chevron2"/>
    <dgm:cxn modelId="{66E30F53-AB78-40EB-9663-8232550DF8EA}" type="presParOf" srcId="{469279A2-1BA1-49A2-B1AF-FE5F1B32F839}" destId="{89D1704A-F333-4453-8184-4481C935FB10}" srcOrd="0" destOrd="0" presId="urn:microsoft.com/office/officeart/2005/8/layout/chevron2"/>
    <dgm:cxn modelId="{88889501-1B3A-4388-ADEC-5D85A79486BA}" type="presParOf" srcId="{469279A2-1BA1-49A2-B1AF-FE5F1B32F839}" destId="{F3153089-39EE-4529-96D3-67ED7A02CDF6}" srcOrd="1" destOrd="0" presId="urn:microsoft.com/office/officeart/2005/8/layout/chevron2"/>
    <dgm:cxn modelId="{E1A4D33D-FDED-4123-9E34-82FC43B5E230}" type="presParOf" srcId="{5D04D33E-AB28-4840-AECA-1621842CB24F}" destId="{22D1A5DD-72D8-4D72-8448-CF68C056FFBE}" srcOrd="3" destOrd="0" presId="urn:microsoft.com/office/officeart/2005/8/layout/chevron2"/>
    <dgm:cxn modelId="{46796353-382E-4268-ABB2-9A292500A577}" type="presParOf" srcId="{5D04D33E-AB28-4840-AECA-1621842CB24F}" destId="{B96EC33C-06F9-4FED-9B5E-AF252E0BB041}" srcOrd="4" destOrd="0" presId="urn:microsoft.com/office/officeart/2005/8/layout/chevron2"/>
    <dgm:cxn modelId="{C3334A4F-99B1-41E1-8427-7FBDE9453BE7}" type="presParOf" srcId="{B96EC33C-06F9-4FED-9B5E-AF252E0BB041}" destId="{A1E80193-86FC-4302-9868-5FFC896225F6}" srcOrd="0" destOrd="0" presId="urn:microsoft.com/office/officeart/2005/8/layout/chevron2"/>
    <dgm:cxn modelId="{1B9AC28A-0803-4563-8055-85528242C9D2}" type="presParOf" srcId="{B96EC33C-06F9-4FED-9B5E-AF252E0BB041}" destId="{DDC346E3-2104-4BE9-BC37-9254793B01F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1C1175-E356-47DF-95C4-DE3C89F765FD}" type="doc">
      <dgm:prSet loTypeId="urn:microsoft.com/office/officeart/2005/8/layout/hChevron3" loCatId="process" qsTypeId="urn:microsoft.com/office/officeart/2005/8/quickstyle/simple1" qsCatId="simple" csTypeId="urn:microsoft.com/office/officeart/2005/8/colors/accent1_2" csCatId="accent1" phldr="1"/>
      <dgm:spPr/>
    </dgm:pt>
    <dgm:pt modelId="{E709BA3C-5FC4-4CEA-A53B-E9248997CCE1}" type="pres">
      <dgm:prSet presAssocID="{471C1175-E356-47DF-95C4-DE3C89F765FD}" presName="Name0" presStyleCnt="0">
        <dgm:presLayoutVars>
          <dgm:dir/>
          <dgm:resizeHandles val="exact"/>
        </dgm:presLayoutVars>
      </dgm:prSet>
      <dgm:spPr/>
    </dgm:pt>
  </dgm:ptLst>
  <dgm:cxnLst>
    <dgm:cxn modelId="{3A34218A-DD4F-41A2-A3C7-2AD2E93CA3A7}" type="presOf" srcId="{471C1175-E356-47DF-95C4-DE3C89F765FD}" destId="{E709BA3C-5FC4-4CEA-A53B-E9248997CCE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1C1175-E356-47DF-95C4-DE3C89F765FD}" type="doc">
      <dgm:prSet loTypeId="urn:microsoft.com/office/officeart/2005/8/layout/hChevron3" loCatId="process" qsTypeId="urn:microsoft.com/office/officeart/2005/8/quickstyle/simple1" qsCatId="simple" csTypeId="urn:microsoft.com/office/officeart/2005/8/colors/accent1_2" csCatId="accent1" phldr="1"/>
      <dgm:spPr/>
    </dgm:pt>
    <dgm:pt modelId="{E709BA3C-5FC4-4CEA-A53B-E9248997CCE1}" type="pres">
      <dgm:prSet presAssocID="{471C1175-E356-47DF-95C4-DE3C89F765FD}" presName="Name0" presStyleCnt="0">
        <dgm:presLayoutVars>
          <dgm:dir/>
          <dgm:resizeHandles val="exact"/>
        </dgm:presLayoutVars>
      </dgm:prSet>
      <dgm:spPr/>
    </dgm:pt>
  </dgm:ptLst>
  <dgm:cxnLst>
    <dgm:cxn modelId="{1DEE2966-0666-407B-9674-E5C1BFF7FC76}" type="presOf" srcId="{471C1175-E356-47DF-95C4-DE3C89F765FD}" destId="{E709BA3C-5FC4-4CEA-A53B-E9248997CCE1}"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1"/>
            <a:ext cx="2940743" cy="493077"/>
          </a:xfrm>
          <a:prstGeom prst="rect">
            <a:avLst/>
          </a:prstGeom>
          <a:noFill/>
          <a:ln>
            <a:noFill/>
          </a:ln>
          <a:effectLst/>
          <a:extLst/>
        </p:spPr>
        <p:txBody>
          <a:bodyPr vert="horz" wrap="square" lIns="91635" tIns="45818" rIns="91635" bIns="45818"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fr-FR"/>
          </a:p>
        </p:txBody>
      </p:sp>
      <p:sp>
        <p:nvSpPr>
          <p:cNvPr id="48131" name="Rectangle 3"/>
          <p:cNvSpPr>
            <a:spLocks noGrp="1" noChangeArrowheads="1"/>
          </p:cNvSpPr>
          <p:nvPr>
            <p:ph type="dt" sz="quarter" idx="1"/>
          </p:nvPr>
        </p:nvSpPr>
        <p:spPr bwMode="auto">
          <a:xfrm>
            <a:off x="3842633" y="1"/>
            <a:ext cx="2940742" cy="493077"/>
          </a:xfrm>
          <a:prstGeom prst="rect">
            <a:avLst/>
          </a:prstGeom>
          <a:noFill/>
          <a:ln>
            <a:noFill/>
          </a:ln>
          <a:effectLst/>
          <a:extLst/>
        </p:spPr>
        <p:txBody>
          <a:bodyPr vert="horz" wrap="square" lIns="91635" tIns="45818" rIns="91635" bIns="45818"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fr-FR"/>
          </a:p>
        </p:txBody>
      </p:sp>
      <p:sp>
        <p:nvSpPr>
          <p:cNvPr id="48132" name="Rectangle 4"/>
          <p:cNvSpPr>
            <a:spLocks noGrp="1" noChangeArrowheads="1"/>
          </p:cNvSpPr>
          <p:nvPr>
            <p:ph type="ftr" sz="quarter" idx="2"/>
          </p:nvPr>
        </p:nvSpPr>
        <p:spPr bwMode="auto">
          <a:xfrm>
            <a:off x="0" y="9362127"/>
            <a:ext cx="2940743" cy="493076"/>
          </a:xfrm>
          <a:prstGeom prst="rect">
            <a:avLst/>
          </a:prstGeom>
          <a:noFill/>
          <a:ln>
            <a:noFill/>
          </a:ln>
          <a:effectLst/>
          <a:extLst/>
        </p:spPr>
        <p:txBody>
          <a:bodyPr vert="horz" wrap="square" lIns="91635" tIns="45818" rIns="91635" bIns="45818"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fr-FR"/>
          </a:p>
        </p:txBody>
      </p:sp>
      <p:sp>
        <p:nvSpPr>
          <p:cNvPr id="48133" name="Rectangle 5"/>
          <p:cNvSpPr>
            <a:spLocks noGrp="1" noChangeArrowheads="1"/>
          </p:cNvSpPr>
          <p:nvPr>
            <p:ph type="sldNum" sz="quarter" idx="3"/>
          </p:nvPr>
        </p:nvSpPr>
        <p:spPr bwMode="auto">
          <a:xfrm>
            <a:off x="3842633" y="9362127"/>
            <a:ext cx="2940742" cy="493076"/>
          </a:xfrm>
          <a:prstGeom prst="rect">
            <a:avLst/>
          </a:prstGeom>
          <a:noFill/>
          <a:ln>
            <a:noFill/>
          </a:ln>
          <a:effectLst/>
          <a:extLst/>
        </p:spPr>
        <p:txBody>
          <a:bodyPr vert="horz" wrap="square" lIns="91635" tIns="45818" rIns="91635" bIns="45818" numCol="1" anchor="b" anchorCtr="0" compatLnSpc="1">
            <a:prstTxWarp prst="textNoShape">
              <a:avLst/>
            </a:prstTxWarp>
          </a:bodyPr>
          <a:lstStyle>
            <a:lvl1pPr algn="r">
              <a:defRPr sz="1200">
                <a:ea typeface="ＭＳ Ｐゴシック" charset="0"/>
                <a:cs typeface="ＭＳ Ｐゴシック" charset="0"/>
              </a:defRPr>
            </a:lvl1pPr>
          </a:lstStyle>
          <a:p>
            <a:pPr>
              <a:defRPr/>
            </a:pPr>
            <a:fld id="{0A88697B-E1D8-46F7-843A-2B0A99F56355}" type="slidenum">
              <a:rPr lang="fr-FR"/>
              <a:pPr>
                <a:defRPr/>
              </a:pPr>
              <a:t>‹N°›</a:t>
            </a:fld>
            <a:endParaRPr lang="fr-FR"/>
          </a:p>
        </p:txBody>
      </p:sp>
    </p:spTree>
    <p:extLst>
      <p:ext uri="{BB962C8B-B14F-4D97-AF65-F5344CB8AC3E}">
        <p14:creationId xmlns:p14="http://schemas.microsoft.com/office/powerpoint/2010/main" val="13013976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940743" cy="493077"/>
          </a:xfrm>
          <a:prstGeom prst="rect">
            <a:avLst/>
          </a:prstGeom>
          <a:noFill/>
          <a:ln>
            <a:noFill/>
          </a:ln>
          <a:effectLst/>
          <a:extLst/>
        </p:spPr>
        <p:txBody>
          <a:bodyPr vert="horz" wrap="square" lIns="91635" tIns="45818" rIns="91635" bIns="45818" numCol="1" anchor="t" anchorCtr="0" compatLnSpc="1">
            <a:prstTxWarp prst="textNoShape">
              <a:avLst/>
            </a:prstTxWarp>
          </a:bodyPr>
          <a:lstStyle>
            <a:lvl1pPr>
              <a:defRPr sz="1200">
                <a:latin typeface="Arial" charset="0"/>
                <a:ea typeface="ＭＳ Ｐゴシック" charset="0"/>
                <a:cs typeface="+mn-cs"/>
              </a:defRPr>
            </a:lvl1pPr>
          </a:lstStyle>
          <a:p>
            <a:pPr>
              <a:defRPr/>
            </a:pPr>
            <a:endParaRPr lang="fr-FR"/>
          </a:p>
        </p:txBody>
      </p:sp>
      <p:sp>
        <p:nvSpPr>
          <p:cNvPr id="8195" name="Rectangle 3"/>
          <p:cNvSpPr>
            <a:spLocks noGrp="1" noChangeArrowheads="1"/>
          </p:cNvSpPr>
          <p:nvPr>
            <p:ph type="dt" idx="1"/>
          </p:nvPr>
        </p:nvSpPr>
        <p:spPr bwMode="auto">
          <a:xfrm>
            <a:off x="3842633" y="1"/>
            <a:ext cx="2940742" cy="493077"/>
          </a:xfrm>
          <a:prstGeom prst="rect">
            <a:avLst/>
          </a:prstGeom>
          <a:noFill/>
          <a:ln>
            <a:noFill/>
          </a:ln>
          <a:effectLst/>
          <a:extLst/>
        </p:spPr>
        <p:txBody>
          <a:bodyPr vert="horz" wrap="square" lIns="91635" tIns="45818" rIns="91635" bIns="45818" numCol="1" anchor="t" anchorCtr="0" compatLnSpc="1">
            <a:prstTxWarp prst="textNoShape">
              <a:avLst/>
            </a:prstTxWarp>
          </a:bodyPr>
          <a:lstStyle>
            <a:lvl1pPr algn="r">
              <a:defRPr sz="1200">
                <a:latin typeface="Arial" charset="0"/>
                <a:ea typeface="ＭＳ Ｐゴシック" charset="0"/>
                <a:cs typeface="+mn-cs"/>
              </a:defRPr>
            </a:lvl1pPr>
          </a:lstStyle>
          <a:p>
            <a:pPr>
              <a:defRPr/>
            </a:pPr>
            <a:endParaRPr lang="fr-FR"/>
          </a:p>
        </p:txBody>
      </p:sp>
      <p:sp>
        <p:nvSpPr>
          <p:cNvPr id="6148" name="Rectangle 4"/>
          <p:cNvSpPr>
            <a:spLocks noGrp="1" noRot="1" noChangeAspect="1" noChangeArrowheads="1" noTextEdit="1"/>
          </p:cNvSpPr>
          <p:nvPr>
            <p:ph type="sldImg" idx="2"/>
          </p:nvPr>
        </p:nvSpPr>
        <p:spPr bwMode="auto">
          <a:xfrm>
            <a:off x="927100" y="738188"/>
            <a:ext cx="4930775" cy="3698875"/>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78019" y="4681856"/>
            <a:ext cx="5428940" cy="4436109"/>
          </a:xfrm>
          <a:prstGeom prst="rect">
            <a:avLst/>
          </a:prstGeom>
          <a:noFill/>
          <a:ln>
            <a:noFill/>
          </a:ln>
          <a:effectLst/>
          <a:extLst/>
        </p:spPr>
        <p:txBody>
          <a:bodyPr vert="horz" wrap="square" lIns="91635" tIns="45818" rIns="91635" bIns="45818"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8198" name="Rectangle 6"/>
          <p:cNvSpPr>
            <a:spLocks noGrp="1" noChangeArrowheads="1"/>
          </p:cNvSpPr>
          <p:nvPr>
            <p:ph type="ftr" sz="quarter" idx="4"/>
          </p:nvPr>
        </p:nvSpPr>
        <p:spPr bwMode="auto">
          <a:xfrm>
            <a:off x="0" y="9362127"/>
            <a:ext cx="2940743" cy="493076"/>
          </a:xfrm>
          <a:prstGeom prst="rect">
            <a:avLst/>
          </a:prstGeom>
          <a:noFill/>
          <a:ln>
            <a:noFill/>
          </a:ln>
          <a:effectLst/>
          <a:extLst/>
        </p:spPr>
        <p:txBody>
          <a:bodyPr vert="horz" wrap="square" lIns="91635" tIns="45818" rIns="91635" bIns="45818" numCol="1" anchor="b" anchorCtr="0" compatLnSpc="1">
            <a:prstTxWarp prst="textNoShape">
              <a:avLst/>
            </a:prstTxWarp>
          </a:bodyPr>
          <a:lstStyle>
            <a:lvl1pPr>
              <a:defRPr sz="1200">
                <a:latin typeface="Arial" charset="0"/>
                <a:ea typeface="ＭＳ Ｐゴシック" charset="0"/>
                <a:cs typeface="+mn-cs"/>
              </a:defRPr>
            </a:lvl1pPr>
          </a:lstStyle>
          <a:p>
            <a:pPr>
              <a:defRPr/>
            </a:pPr>
            <a:endParaRPr lang="fr-FR"/>
          </a:p>
        </p:txBody>
      </p:sp>
      <p:sp>
        <p:nvSpPr>
          <p:cNvPr id="8199" name="Rectangle 7"/>
          <p:cNvSpPr>
            <a:spLocks noGrp="1" noChangeArrowheads="1"/>
          </p:cNvSpPr>
          <p:nvPr>
            <p:ph type="sldNum" sz="quarter" idx="5"/>
          </p:nvPr>
        </p:nvSpPr>
        <p:spPr bwMode="auto">
          <a:xfrm>
            <a:off x="3842633" y="9362127"/>
            <a:ext cx="2940742" cy="493076"/>
          </a:xfrm>
          <a:prstGeom prst="rect">
            <a:avLst/>
          </a:prstGeom>
          <a:noFill/>
          <a:ln>
            <a:noFill/>
          </a:ln>
          <a:effectLst/>
          <a:extLst/>
        </p:spPr>
        <p:txBody>
          <a:bodyPr vert="horz" wrap="square" lIns="91635" tIns="45818" rIns="91635" bIns="45818" numCol="1" anchor="b" anchorCtr="0" compatLnSpc="1">
            <a:prstTxWarp prst="textNoShape">
              <a:avLst/>
            </a:prstTxWarp>
          </a:bodyPr>
          <a:lstStyle>
            <a:lvl1pPr algn="r">
              <a:defRPr sz="1200">
                <a:ea typeface="ＭＳ Ｐゴシック" charset="0"/>
                <a:cs typeface="ＭＳ Ｐゴシック" charset="0"/>
              </a:defRPr>
            </a:lvl1pPr>
          </a:lstStyle>
          <a:p>
            <a:pPr>
              <a:defRPr/>
            </a:pPr>
            <a:fld id="{6504C137-54AD-4049-92B7-B0869BB2FB7C}" type="slidenum">
              <a:rPr lang="fr-FR"/>
              <a:pPr>
                <a:defRPr/>
              </a:pPr>
              <a:t>‹N°›</a:t>
            </a:fld>
            <a:endParaRPr lang="fr-FR"/>
          </a:p>
        </p:txBody>
      </p:sp>
    </p:spTree>
    <p:extLst>
      <p:ext uri="{BB962C8B-B14F-4D97-AF65-F5344CB8AC3E}">
        <p14:creationId xmlns:p14="http://schemas.microsoft.com/office/powerpoint/2010/main" val="36226310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504C137-54AD-4049-92B7-B0869BB2FB7C}" type="slidenum">
              <a:rPr lang="fr-FR" smtClean="0"/>
              <a:pPr>
                <a:defRPr/>
              </a:pPr>
              <a:t>1</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6504C137-54AD-4049-92B7-B0869BB2FB7C}" type="slidenum">
              <a:rPr lang="fr-FR" smtClean="0"/>
              <a:pPr>
                <a:defRPr/>
              </a:pPr>
              <a:t>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1786D4-89AC-46E8-A4EA-2A3F1165C611}" type="slidenum">
              <a:rPr lang="fr-FR" smtClean="0"/>
              <a:pPr/>
              <a:t>27</a:t>
            </a:fld>
            <a:endParaRPr lang="fr-FR"/>
          </a:p>
        </p:txBody>
      </p:sp>
    </p:spTree>
    <p:extLst>
      <p:ext uri="{BB962C8B-B14F-4D97-AF65-F5344CB8AC3E}">
        <p14:creationId xmlns:p14="http://schemas.microsoft.com/office/powerpoint/2010/main" val="737735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B31786D4-89AC-46E8-A4EA-2A3F1165C611}" type="slidenum">
              <a:rPr lang="fr-FR" smtClean="0"/>
              <a:pPr/>
              <a:t>28</a:t>
            </a:fld>
            <a:endParaRPr lang="fr-FR"/>
          </a:p>
        </p:txBody>
      </p:sp>
    </p:spTree>
    <p:extLst>
      <p:ext uri="{BB962C8B-B14F-4D97-AF65-F5344CB8AC3E}">
        <p14:creationId xmlns:p14="http://schemas.microsoft.com/office/powerpoint/2010/main" val="737735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5123" name="Rectangle 3"/>
          <p:cNvSpPr>
            <a:spLocks noGrp="1" noChangeArrowheads="1"/>
          </p:cNvSpPr>
          <p:nvPr>
            <p:ph type="ctrTitle"/>
          </p:nvPr>
        </p:nvSpPr>
        <p:spPr>
          <a:xfrm>
            <a:off x="692150" y="1568450"/>
            <a:ext cx="7772400" cy="1076325"/>
          </a:xfrm>
        </p:spPr>
        <p:txBody>
          <a:bodyPr/>
          <a:lstStyle>
            <a:lvl1pPr algn="r">
              <a:defRPr sz="3200"/>
            </a:lvl1pPr>
          </a:lstStyle>
          <a:p>
            <a:pPr lvl="0"/>
            <a:r>
              <a:rPr lang="fr-FR" noProof="0" dirty="0" smtClean="0"/>
              <a:t>Cliquez pour modifier le style du titre</a:t>
            </a:r>
          </a:p>
        </p:txBody>
      </p:sp>
      <p:sp>
        <p:nvSpPr>
          <p:cNvPr id="5124" name="Rectangle 4"/>
          <p:cNvSpPr>
            <a:spLocks noGrp="1" noChangeArrowheads="1"/>
          </p:cNvSpPr>
          <p:nvPr>
            <p:ph type="subTitle" idx="1"/>
          </p:nvPr>
        </p:nvSpPr>
        <p:spPr>
          <a:xfrm>
            <a:off x="2054225" y="2678113"/>
            <a:ext cx="6400800" cy="782637"/>
          </a:xfrm>
        </p:spPr>
        <p:txBody>
          <a:bodyPr/>
          <a:lstStyle>
            <a:lvl1pPr marL="0" indent="0" algn="r">
              <a:buFontTx/>
              <a:buNone/>
              <a:defRPr sz="1800">
                <a:solidFill>
                  <a:srgbClr val="ADA59D"/>
                </a:solidFill>
              </a:defRPr>
            </a:lvl1pPr>
          </a:lstStyle>
          <a:p>
            <a:pPr lvl="0"/>
            <a:r>
              <a:rPr lang="fr-FR" noProof="0" smtClean="0"/>
              <a:t>Cliquez pour modifier le style des sous-titres du masque</a:t>
            </a:r>
          </a:p>
        </p:txBody>
      </p:sp>
      <p:sp>
        <p:nvSpPr>
          <p:cNvPr id="5" name="Text Box 12"/>
          <p:cNvSpPr txBox="1">
            <a:spLocks noChangeArrowheads="1"/>
          </p:cNvSpPr>
          <p:nvPr userDrawn="1"/>
        </p:nvSpPr>
        <p:spPr bwMode="auto">
          <a:xfrm>
            <a:off x="539750" y="6453188"/>
            <a:ext cx="1944018" cy="230832"/>
          </a:xfrm>
          <a:prstGeom prst="rect">
            <a:avLst/>
          </a:prstGeom>
          <a:noFill/>
          <a:ln w="9525">
            <a:noFill/>
            <a:miter lim="800000"/>
            <a:headEnd/>
            <a:tailEnd/>
          </a:ln>
          <a:effectLst/>
        </p:spPr>
        <p:txBody>
          <a:bodyPr wrap="square">
            <a:spAutoFit/>
          </a:bodyPr>
          <a:lstStyle/>
          <a:p>
            <a:r>
              <a:rPr lang="fr-FR" sz="900" dirty="0"/>
              <a:t> Actualisé </a:t>
            </a:r>
            <a:r>
              <a:rPr lang="fr-FR" sz="900" dirty="0" smtClean="0"/>
              <a:t>au</a:t>
            </a:r>
            <a:r>
              <a:rPr lang="fr-FR" sz="900" baseline="0" dirty="0" smtClean="0"/>
              <a:t>  18</a:t>
            </a:r>
            <a:r>
              <a:rPr lang="fr-FR" sz="900" dirty="0" smtClean="0"/>
              <a:t> novembre </a:t>
            </a:r>
            <a:r>
              <a:rPr lang="fr-FR" sz="900" dirty="0"/>
              <a:t>2014</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Rectangle 5"/>
          <p:cNvSpPr>
            <a:spLocks noGrp="1" noChangeArrowheads="1"/>
          </p:cNvSpPr>
          <p:nvPr>
            <p:ph type="sldNum" sz="quarter" idx="10"/>
          </p:nvPr>
        </p:nvSpPr>
        <p:spPr>
          <a:ln/>
        </p:spPr>
        <p:txBody>
          <a:bodyPr/>
          <a:lstStyle>
            <a:lvl1pPr>
              <a:defRPr/>
            </a:lvl1pPr>
          </a:lstStyle>
          <a:p>
            <a:pPr>
              <a:defRPr/>
            </a:pPr>
            <a:fld id="{52BE621A-75E6-4B0C-8895-322A9D497B5D}" type="slidenum">
              <a:rPr lang="fr-FR"/>
              <a:pPr>
                <a:defRPr/>
              </a:pPr>
              <a:t>‹N°›</a:t>
            </a:fld>
            <a:endParaRPr lang="fr-F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5"/>
          <p:cNvSpPr>
            <a:spLocks noGrp="1" noChangeArrowheads="1"/>
          </p:cNvSpPr>
          <p:nvPr>
            <p:ph type="sldNum" sz="quarter" idx="10"/>
          </p:nvPr>
        </p:nvSpPr>
        <p:spPr>
          <a:ln/>
        </p:spPr>
        <p:txBody>
          <a:bodyPr/>
          <a:lstStyle>
            <a:lvl1pPr>
              <a:defRPr/>
            </a:lvl1pPr>
          </a:lstStyle>
          <a:p>
            <a:pPr>
              <a:defRPr/>
            </a:pPr>
            <a:fld id="{EDF38C10-8322-403E-973D-017D78A883AB}"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fld id="{1E0BE13B-6DCA-4029-BE2A-849D4A50D149}"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www.cclin-arlin.fr/" TargetMode="Externa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46088" y="1730375"/>
            <a:ext cx="8229600" cy="4265613"/>
          </a:xfrm>
          <a:prstGeom prst="rect">
            <a:avLst/>
          </a:prstGeom>
          <a:noFill/>
          <a:ln w="9525">
            <a:noFill/>
            <a:miter lim="800000"/>
            <a:headEnd/>
            <a:tailEnd/>
          </a:ln>
        </p:spPr>
        <p:txBody>
          <a:bodyPr vert="horz" wrap="square" lIns="87272" tIns="43637" rIns="87272" bIns="43637" numCol="1" anchor="t" anchorCtr="0" compatLnSpc="1">
            <a:prstTxWarp prst="textNoShape">
              <a:avLst/>
            </a:prstTxWarp>
          </a:bodyPr>
          <a:lstStyle/>
          <a:p>
            <a:pPr lvl="0"/>
            <a:r>
              <a:rPr lang="fr-FR" dirty="0" smtClean="0"/>
              <a:t> Cliquez pour modifier les styles du texte du masque</a:t>
            </a:r>
          </a:p>
          <a:p>
            <a:pPr lvl="1"/>
            <a:r>
              <a:rPr lang="fr-FR" dirty="0" smtClean="0"/>
              <a:t> Deuxième niveau</a:t>
            </a:r>
          </a:p>
          <a:p>
            <a:pPr lvl="2"/>
            <a:r>
              <a:rPr lang="fr-FR" dirty="0" smtClean="0"/>
              <a:t>Troisième niveau</a:t>
            </a:r>
          </a:p>
          <a:p>
            <a:pPr lvl="3"/>
            <a:r>
              <a:rPr lang="fr-FR" dirty="0" smtClean="0"/>
              <a:t>Quatrième niveau</a:t>
            </a:r>
          </a:p>
        </p:txBody>
      </p:sp>
      <p:sp>
        <p:nvSpPr>
          <p:cNvPr id="4101" name="Rectangle 5"/>
          <p:cNvSpPr>
            <a:spLocks noGrp="1" noChangeArrowheads="1"/>
          </p:cNvSpPr>
          <p:nvPr>
            <p:ph type="sldNum" sz="quarter" idx="4"/>
          </p:nvPr>
        </p:nvSpPr>
        <p:spPr bwMode="auto">
          <a:xfrm>
            <a:off x="7885113" y="6423025"/>
            <a:ext cx="755650" cy="298450"/>
          </a:xfrm>
          <a:prstGeom prst="rect">
            <a:avLst/>
          </a:prstGeom>
          <a:noFill/>
          <a:ln>
            <a:noFill/>
          </a:ln>
          <a:effectLst/>
          <a:extLst/>
        </p:spPr>
        <p:txBody>
          <a:bodyPr vert="horz" wrap="square" lIns="87272" tIns="43637" rIns="87272" bIns="43637" numCol="1" anchor="t" anchorCtr="0" compatLnSpc="1">
            <a:prstTxWarp prst="textNoShape">
              <a:avLst/>
            </a:prstTxWarp>
          </a:bodyPr>
          <a:lstStyle>
            <a:lvl1pPr algn="r">
              <a:defRPr sz="900">
                <a:solidFill>
                  <a:srgbClr val="ADA59D"/>
                </a:solidFill>
                <a:ea typeface="ＭＳ Ｐゴシック" pitchFamily="34" charset="-128"/>
                <a:cs typeface="+mn-cs"/>
              </a:defRPr>
            </a:lvl1pPr>
          </a:lstStyle>
          <a:p>
            <a:pPr>
              <a:defRPr/>
            </a:pPr>
            <a:fld id="{6B65047E-18E1-4923-976F-46479DEC19A4}" type="slidenum">
              <a:rPr lang="fr-FR"/>
              <a:pPr>
                <a:defRPr/>
              </a:pPr>
              <a:t>‹N°›</a:t>
            </a:fld>
            <a:endParaRPr lang="fr-FR"/>
          </a:p>
        </p:txBody>
      </p:sp>
      <p:sp>
        <p:nvSpPr>
          <p:cNvPr id="1030" name="Rectangle 6"/>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87272" tIns="43637" rIns="87272" bIns="43637" numCol="1" anchor="ctr" anchorCtr="0" compatLnSpc="1">
            <a:prstTxWarp prst="textNoShape">
              <a:avLst/>
            </a:prstTxWarp>
          </a:bodyPr>
          <a:lstStyle/>
          <a:p>
            <a:pPr lvl="0"/>
            <a:r>
              <a:rPr lang="fr-FR" dirty="0" smtClean="0"/>
              <a:t>Cliquez pour modifier le style du titre</a:t>
            </a:r>
          </a:p>
        </p:txBody>
      </p:sp>
      <p:sp>
        <p:nvSpPr>
          <p:cNvPr id="4104" name="Line 8"/>
          <p:cNvSpPr>
            <a:spLocks noChangeShapeType="1"/>
          </p:cNvSpPr>
          <p:nvPr/>
        </p:nvSpPr>
        <p:spPr bwMode="auto">
          <a:xfrm>
            <a:off x="446088" y="1406525"/>
            <a:ext cx="6711950" cy="0"/>
          </a:xfrm>
          <a:prstGeom prst="line">
            <a:avLst/>
          </a:prstGeom>
          <a:noFill/>
          <a:ln w="28575">
            <a:solidFill>
              <a:srgbClr val="0047B6"/>
            </a:solidFill>
            <a:round/>
            <a:headEnd/>
            <a:tailEnd/>
          </a:ln>
          <a:effectLst/>
          <a:extLst/>
        </p:spPr>
        <p:txBody>
          <a:bodyPr/>
          <a:lstStyle/>
          <a:p>
            <a:pPr>
              <a:defRPr/>
            </a:pPr>
            <a:endParaRPr lang="fr-FR">
              <a:ea typeface="ＭＳ Ｐゴシック" charset="0"/>
              <a:cs typeface="ＭＳ Ｐゴシック" charset="0"/>
            </a:endParaRPr>
          </a:p>
        </p:txBody>
      </p:sp>
      <p:sp>
        <p:nvSpPr>
          <p:cNvPr id="4105" name="Arc 9"/>
          <p:cNvSpPr>
            <a:spLocks/>
          </p:cNvSpPr>
          <p:nvPr/>
        </p:nvSpPr>
        <p:spPr bwMode="auto">
          <a:xfrm flipV="1">
            <a:off x="7158038" y="1077913"/>
            <a:ext cx="1985962" cy="328612"/>
          </a:xfrm>
          <a:custGeom>
            <a:avLst/>
            <a:gdLst>
              <a:gd name="T0" fmla="*/ 0 w 21429"/>
              <a:gd name="T1" fmla="*/ 0 h 21600"/>
              <a:gd name="T2" fmla="*/ 2147483647 w 21429"/>
              <a:gd name="T3" fmla="*/ 2147483647 h 21600"/>
              <a:gd name="T4" fmla="*/ 0 w 21429"/>
              <a:gd name="T5" fmla="*/ 2147483647 h 21600"/>
              <a:gd name="T6" fmla="*/ 0 60000 65536"/>
              <a:gd name="T7" fmla="*/ 0 60000 65536"/>
              <a:gd name="T8" fmla="*/ 0 60000 65536"/>
            </a:gdLst>
            <a:ahLst/>
            <a:cxnLst>
              <a:cxn ang="T6">
                <a:pos x="T0" y="T1"/>
              </a:cxn>
              <a:cxn ang="T7">
                <a:pos x="T2" y="T3"/>
              </a:cxn>
              <a:cxn ang="T8">
                <a:pos x="T4" y="T5"/>
              </a:cxn>
            </a:cxnLst>
            <a:rect l="0" t="0" r="r" b="b"/>
            <a:pathLst>
              <a:path w="21429" h="21600" fill="none" extrusionOk="0">
                <a:moveTo>
                  <a:pt x="0" y="-1"/>
                </a:moveTo>
                <a:cubicBezTo>
                  <a:pt x="10881" y="-1"/>
                  <a:pt x="20064" y="8094"/>
                  <a:pt x="21429" y="18890"/>
                </a:cubicBezTo>
              </a:path>
              <a:path w="21429" h="21600" stroke="0" extrusionOk="0">
                <a:moveTo>
                  <a:pt x="0" y="-1"/>
                </a:moveTo>
                <a:cubicBezTo>
                  <a:pt x="10881" y="-1"/>
                  <a:pt x="20064" y="8094"/>
                  <a:pt x="21429" y="18890"/>
                </a:cubicBezTo>
                <a:lnTo>
                  <a:pt x="0" y="21600"/>
                </a:lnTo>
                <a:lnTo>
                  <a:pt x="0" y="-1"/>
                </a:lnTo>
                <a:close/>
              </a:path>
            </a:pathLst>
          </a:custGeom>
          <a:noFill/>
          <a:ln w="28575">
            <a:solidFill>
              <a:srgbClr val="0047B6"/>
            </a:solidFill>
            <a:round/>
            <a:headEnd/>
            <a:tailEnd/>
          </a:ln>
          <a:effectLst/>
          <a:extLst/>
        </p:spPr>
        <p:txBody>
          <a:bodyPr wrap="none" anchor="ctr"/>
          <a:lstStyle/>
          <a:p>
            <a:pPr>
              <a:defRPr/>
            </a:pPr>
            <a:endParaRPr lang="fr-FR">
              <a:ea typeface="ＭＳ Ｐゴシック" charset="0"/>
              <a:cs typeface="ＭＳ Ｐゴシック" charset="0"/>
            </a:endParaRPr>
          </a:p>
        </p:txBody>
      </p:sp>
      <p:pic>
        <p:nvPicPr>
          <p:cNvPr id="1035" name="Picture 2">
            <a:hlinkClick r:id="rId6"/>
          </p:cNvPr>
          <p:cNvPicPr>
            <a:picLocks noChangeAspect="1" noChangeArrowheads="1"/>
          </p:cNvPicPr>
          <p:nvPr userDrawn="1"/>
        </p:nvPicPr>
        <p:blipFill>
          <a:blip r:embed="rId7"/>
          <a:srcRect/>
          <a:stretch>
            <a:fillRect/>
          </a:stretch>
        </p:blipFill>
        <p:spPr bwMode="auto">
          <a:xfrm>
            <a:off x="4102100" y="6146800"/>
            <a:ext cx="936625" cy="698500"/>
          </a:xfrm>
          <a:prstGeom prst="rect">
            <a:avLst/>
          </a:prstGeom>
          <a:noFill/>
          <a:ln w="9525">
            <a:noFill/>
            <a:miter lim="800000"/>
            <a:headEnd/>
            <a:tailEnd/>
          </a:ln>
        </p:spPr>
      </p:pic>
      <p:sp>
        <p:nvSpPr>
          <p:cNvPr id="1036" name="Text Box 12"/>
          <p:cNvSpPr txBox="1">
            <a:spLocks noChangeArrowheads="1"/>
          </p:cNvSpPr>
          <p:nvPr userDrawn="1"/>
        </p:nvSpPr>
        <p:spPr bwMode="auto">
          <a:xfrm>
            <a:off x="539750" y="6453188"/>
            <a:ext cx="1944018" cy="230832"/>
          </a:xfrm>
          <a:prstGeom prst="rect">
            <a:avLst/>
          </a:prstGeom>
          <a:noFill/>
          <a:ln w="9525">
            <a:noFill/>
            <a:miter lim="800000"/>
            <a:headEnd/>
            <a:tailEnd/>
          </a:ln>
          <a:effectLst/>
        </p:spPr>
        <p:txBody>
          <a:bodyPr wrap="square">
            <a:spAutoFit/>
          </a:bodyPr>
          <a:lstStyle/>
          <a:p>
            <a:r>
              <a:rPr lang="fr-FR" sz="900" dirty="0"/>
              <a:t> Actualisé </a:t>
            </a:r>
            <a:r>
              <a:rPr lang="fr-FR" sz="900" dirty="0" smtClean="0"/>
              <a:t>au 18</a:t>
            </a:r>
            <a:r>
              <a:rPr lang="fr-FR" sz="900" baseline="0" dirty="0" smtClean="0"/>
              <a:t> </a:t>
            </a:r>
            <a:r>
              <a:rPr lang="fr-FR" sz="900" dirty="0" smtClean="0"/>
              <a:t>novembre </a:t>
            </a:r>
            <a:r>
              <a:rPr lang="fr-FR" sz="900" dirty="0"/>
              <a:t>2014</a:t>
            </a:r>
          </a:p>
        </p:txBody>
      </p:sp>
    </p:spTree>
  </p:cSld>
  <p:clrMap bg1="lt1" tx1="dk1" bg2="lt2" tx2="dk2" accent1="accent1" accent2="accent2" accent3="accent3" accent4="accent4" accent5="accent5" accent6="accent6" hlink="hlink" folHlink="folHlink"/>
  <p:sldLayoutIdLst>
    <p:sldLayoutId id="2147483654" r:id="rId1"/>
    <p:sldLayoutId id="2147483653" r:id="rId2"/>
    <p:sldLayoutId id="2147483652" r:id="rId3"/>
    <p:sldLayoutId id="2147483651" r:id="rId4"/>
  </p:sldLayoutIdLst>
  <p:hf hdr="0" dt="0"/>
  <p:txStyles>
    <p:titleStyle>
      <a:lvl1pPr algn="l" defTabSz="873125" rtl="0" eaLnBrk="0" fontAlgn="base" hangingPunct="0">
        <a:spcBef>
          <a:spcPct val="0"/>
        </a:spcBef>
        <a:spcAft>
          <a:spcPct val="0"/>
        </a:spcAft>
        <a:defRPr sz="4000" b="1">
          <a:solidFill>
            <a:srgbClr val="0047B6"/>
          </a:solidFill>
          <a:latin typeface="+mj-lt"/>
          <a:ea typeface="+mj-ea"/>
          <a:cs typeface="ＭＳ Ｐゴシック" charset="0"/>
        </a:defRPr>
      </a:lvl1pPr>
      <a:lvl2pPr algn="l" defTabSz="873125" rtl="0" eaLnBrk="0" fontAlgn="base" hangingPunct="0">
        <a:spcBef>
          <a:spcPct val="0"/>
        </a:spcBef>
        <a:spcAft>
          <a:spcPct val="0"/>
        </a:spcAft>
        <a:defRPr sz="4000" b="1">
          <a:solidFill>
            <a:srgbClr val="0047B6"/>
          </a:solidFill>
          <a:latin typeface="Arial" charset="0"/>
          <a:ea typeface="ＭＳ Ｐゴシック" charset="0"/>
          <a:cs typeface="ＭＳ Ｐゴシック" charset="0"/>
        </a:defRPr>
      </a:lvl2pPr>
      <a:lvl3pPr algn="l" defTabSz="873125" rtl="0" eaLnBrk="0" fontAlgn="base" hangingPunct="0">
        <a:spcBef>
          <a:spcPct val="0"/>
        </a:spcBef>
        <a:spcAft>
          <a:spcPct val="0"/>
        </a:spcAft>
        <a:defRPr sz="4000" b="1">
          <a:solidFill>
            <a:srgbClr val="0047B6"/>
          </a:solidFill>
          <a:latin typeface="Arial" charset="0"/>
          <a:ea typeface="ＭＳ Ｐゴシック" charset="0"/>
          <a:cs typeface="ＭＳ Ｐゴシック" charset="0"/>
        </a:defRPr>
      </a:lvl3pPr>
      <a:lvl4pPr algn="l" defTabSz="873125" rtl="0" eaLnBrk="0" fontAlgn="base" hangingPunct="0">
        <a:spcBef>
          <a:spcPct val="0"/>
        </a:spcBef>
        <a:spcAft>
          <a:spcPct val="0"/>
        </a:spcAft>
        <a:defRPr sz="4000" b="1">
          <a:solidFill>
            <a:srgbClr val="0047B6"/>
          </a:solidFill>
          <a:latin typeface="Arial" charset="0"/>
          <a:ea typeface="ＭＳ Ｐゴシック" charset="0"/>
          <a:cs typeface="ＭＳ Ｐゴシック" charset="0"/>
        </a:defRPr>
      </a:lvl4pPr>
      <a:lvl5pPr algn="l" defTabSz="873125" rtl="0" eaLnBrk="0" fontAlgn="base" hangingPunct="0">
        <a:spcBef>
          <a:spcPct val="0"/>
        </a:spcBef>
        <a:spcAft>
          <a:spcPct val="0"/>
        </a:spcAft>
        <a:defRPr sz="4000" b="1">
          <a:solidFill>
            <a:srgbClr val="0047B6"/>
          </a:solidFill>
          <a:latin typeface="Arial" charset="0"/>
          <a:ea typeface="ＭＳ Ｐゴシック" charset="0"/>
          <a:cs typeface="ＭＳ Ｐゴシック" charset="0"/>
        </a:defRPr>
      </a:lvl5pPr>
      <a:lvl6pPr marL="457200" algn="l" defTabSz="873125" rtl="0" fontAlgn="base">
        <a:spcBef>
          <a:spcPct val="0"/>
        </a:spcBef>
        <a:spcAft>
          <a:spcPct val="0"/>
        </a:spcAft>
        <a:defRPr sz="2800">
          <a:solidFill>
            <a:srgbClr val="0047B6"/>
          </a:solidFill>
          <a:latin typeface="Arial" charset="0"/>
          <a:ea typeface="ＭＳ Ｐゴシック" charset="0"/>
        </a:defRPr>
      </a:lvl6pPr>
      <a:lvl7pPr marL="914400" algn="l" defTabSz="873125" rtl="0" fontAlgn="base">
        <a:spcBef>
          <a:spcPct val="0"/>
        </a:spcBef>
        <a:spcAft>
          <a:spcPct val="0"/>
        </a:spcAft>
        <a:defRPr sz="2800">
          <a:solidFill>
            <a:srgbClr val="0047B6"/>
          </a:solidFill>
          <a:latin typeface="Arial" charset="0"/>
          <a:ea typeface="ＭＳ Ｐゴシック" charset="0"/>
        </a:defRPr>
      </a:lvl7pPr>
      <a:lvl8pPr marL="1371600" algn="l" defTabSz="873125" rtl="0" fontAlgn="base">
        <a:spcBef>
          <a:spcPct val="0"/>
        </a:spcBef>
        <a:spcAft>
          <a:spcPct val="0"/>
        </a:spcAft>
        <a:defRPr sz="2800">
          <a:solidFill>
            <a:srgbClr val="0047B6"/>
          </a:solidFill>
          <a:latin typeface="Arial" charset="0"/>
          <a:ea typeface="ＭＳ Ｐゴシック" charset="0"/>
        </a:defRPr>
      </a:lvl8pPr>
      <a:lvl9pPr marL="1828800" algn="l" defTabSz="873125" rtl="0" fontAlgn="base">
        <a:spcBef>
          <a:spcPct val="0"/>
        </a:spcBef>
        <a:spcAft>
          <a:spcPct val="0"/>
        </a:spcAft>
        <a:defRPr sz="2800">
          <a:solidFill>
            <a:srgbClr val="0047B6"/>
          </a:solidFill>
          <a:latin typeface="Arial" charset="0"/>
          <a:ea typeface="ＭＳ Ｐゴシック" charset="0"/>
        </a:defRPr>
      </a:lvl9pPr>
    </p:titleStyle>
    <p:bodyStyle>
      <a:lvl1pPr marL="327025" indent="-327025" algn="l" defTabSz="873125" rtl="0" eaLnBrk="0" fontAlgn="base" hangingPunct="0">
        <a:spcBef>
          <a:spcPct val="20000"/>
        </a:spcBef>
        <a:spcAft>
          <a:spcPct val="0"/>
        </a:spcAft>
        <a:buBlip>
          <a:blip r:embed="rId8"/>
        </a:buBlip>
        <a:defRPr sz="2100">
          <a:solidFill>
            <a:schemeClr val="tx1"/>
          </a:solidFill>
          <a:latin typeface="+mn-lt"/>
          <a:ea typeface="+mn-ea"/>
          <a:cs typeface="ＭＳ Ｐゴシック" charset="0"/>
        </a:defRPr>
      </a:lvl1pPr>
      <a:lvl2pPr marL="709613" indent="-273050" algn="l" defTabSz="873125" rtl="0" eaLnBrk="0" fontAlgn="base" hangingPunct="0">
        <a:spcBef>
          <a:spcPct val="20000"/>
        </a:spcBef>
        <a:spcAft>
          <a:spcPct val="0"/>
        </a:spcAft>
        <a:buClr>
          <a:srgbClr val="0047B6"/>
        </a:buClr>
        <a:buSzPct val="80000"/>
        <a:buFont typeface="Wingdings" pitchFamily="2" charset="2"/>
        <a:buChar char="l"/>
        <a:defRPr sz="2800">
          <a:solidFill>
            <a:schemeClr val="tx1"/>
          </a:solidFill>
          <a:latin typeface="+mn-lt"/>
          <a:ea typeface="+mn-ea"/>
          <a:cs typeface="ＭＳ Ｐゴシック"/>
        </a:defRPr>
      </a:lvl2pPr>
      <a:lvl3pPr marL="1090613" indent="-217488" algn="l" defTabSz="873125" rtl="0" eaLnBrk="0" fontAlgn="base" hangingPunct="0">
        <a:spcBef>
          <a:spcPct val="20000"/>
        </a:spcBef>
        <a:spcAft>
          <a:spcPct val="0"/>
        </a:spcAft>
        <a:buClr>
          <a:srgbClr val="0047B6"/>
        </a:buClr>
        <a:buFont typeface="Wingdings" pitchFamily="2" charset="2"/>
        <a:buChar char="§"/>
        <a:defRPr sz="1600">
          <a:solidFill>
            <a:schemeClr val="tx1"/>
          </a:solidFill>
          <a:latin typeface="+mn-lt"/>
          <a:ea typeface="+mn-ea"/>
          <a:cs typeface="ＭＳ Ｐゴシック"/>
        </a:defRPr>
      </a:lvl3pPr>
      <a:lvl4pPr marL="1527175" indent="-217488" algn="l" defTabSz="873125" rtl="0" eaLnBrk="0" fontAlgn="base" hangingPunct="0">
        <a:spcBef>
          <a:spcPct val="20000"/>
        </a:spcBef>
        <a:spcAft>
          <a:spcPct val="0"/>
        </a:spcAft>
        <a:buClr>
          <a:srgbClr val="0047B6"/>
        </a:buClr>
        <a:buFont typeface="Arial" charset="0"/>
        <a:buChar char="–"/>
        <a:defRPr sz="1400">
          <a:solidFill>
            <a:schemeClr val="tx1"/>
          </a:solidFill>
          <a:latin typeface="+mn-lt"/>
          <a:ea typeface="+mn-ea"/>
          <a:cs typeface="ＭＳ Ｐゴシック"/>
        </a:defRPr>
      </a:lvl4pPr>
      <a:lvl5pPr marL="1963738" indent="-219075" algn="l" defTabSz="873125" rtl="0" eaLnBrk="0" fontAlgn="base" hangingPunct="0">
        <a:spcBef>
          <a:spcPct val="20000"/>
        </a:spcBef>
        <a:spcAft>
          <a:spcPct val="0"/>
        </a:spcAft>
        <a:buChar char="»"/>
        <a:defRPr sz="2000">
          <a:solidFill>
            <a:schemeClr val="tx1"/>
          </a:solidFill>
          <a:latin typeface="Franklin Gothic Book" charset="0"/>
          <a:ea typeface="+mn-ea"/>
          <a:cs typeface="ＭＳ Ｐゴシック"/>
        </a:defRPr>
      </a:lvl5pPr>
      <a:lvl6pPr marL="2420938" indent="-219075" algn="l" defTabSz="873125" rtl="0" fontAlgn="base">
        <a:spcBef>
          <a:spcPct val="20000"/>
        </a:spcBef>
        <a:spcAft>
          <a:spcPct val="0"/>
        </a:spcAft>
        <a:buChar char="»"/>
        <a:defRPr>
          <a:solidFill>
            <a:schemeClr val="tx1"/>
          </a:solidFill>
          <a:latin typeface="Franklin Gothic Book" charset="0"/>
          <a:ea typeface="+mn-ea"/>
        </a:defRPr>
      </a:lvl6pPr>
      <a:lvl7pPr marL="2878138" indent="-219075" algn="l" defTabSz="873125" rtl="0" fontAlgn="base">
        <a:spcBef>
          <a:spcPct val="20000"/>
        </a:spcBef>
        <a:spcAft>
          <a:spcPct val="0"/>
        </a:spcAft>
        <a:buChar char="»"/>
        <a:defRPr>
          <a:solidFill>
            <a:schemeClr val="tx1"/>
          </a:solidFill>
          <a:latin typeface="Franklin Gothic Book" charset="0"/>
          <a:ea typeface="+mn-ea"/>
        </a:defRPr>
      </a:lvl7pPr>
      <a:lvl8pPr marL="3335338" indent="-219075" algn="l" defTabSz="873125" rtl="0" fontAlgn="base">
        <a:spcBef>
          <a:spcPct val="20000"/>
        </a:spcBef>
        <a:spcAft>
          <a:spcPct val="0"/>
        </a:spcAft>
        <a:buChar char="»"/>
        <a:defRPr>
          <a:solidFill>
            <a:schemeClr val="tx1"/>
          </a:solidFill>
          <a:latin typeface="Franklin Gothic Book" charset="0"/>
          <a:ea typeface="+mn-ea"/>
        </a:defRPr>
      </a:lvl8pPr>
      <a:lvl9pPr marL="3792538" indent="-219075" algn="l" defTabSz="873125" rtl="0" fontAlgn="base">
        <a:spcBef>
          <a:spcPct val="20000"/>
        </a:spcBef>
        <a:spcAft>
          <a:spcPct val="0"/>
        </a:spcAft>
        <a:buChar char="»"/>
        <a:defRPr>
          <a:solidFill>
            <a:schemeClr val="tx1"/>
          </a:solidFill>
          <a:latin typeface="Franklin Gothic Book" charset="0"/>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clin-arlin.f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2665&amp;idArticle=LEGIARTI000022963920&amp;dateTexte=20130803"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legifrance.gouv.fr/affichTexte.do;jsessionid=0209512B95BF55179E2B135D51F0F66E.tpdjo12v_1?cidTexte=JORFTEXT000000465273&amp;dateTexte=2014110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cclin-arlin.fr/"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developpement-durable.gouv.fr/IMG/pdf/cerfa12571-01.pdf"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legifrance.gouv.fr/affichTexte.do?cidTexte=JORFTEXT00000054872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www.legifrance.gouv.fr/affichCodeArticle.do?cidTexte=LEGITEXT000006072665&amp;idArticle=LEGIARTI000006910438&amp;dateTexte=&amp;categorieLien=cid"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legifrance.gouv.fr/affichTexte.do;jsessionid=0209512B95BF55179E2B135D51F0F66E.tpdjo12v_1?cidTexte=JORFTEXT000020796240&amp;dateTexte=20141107" TargetMode="External"/><Relationship Id="rId2" Type="http://schemas.openxmlformats.org/officeDocument/2006/relationships/hyperlink" Target="http://www.unece.org/fr/trans/danger/publi/adr/adr2011/11contentsf.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legifrance.gouv.fr/affichTexte.do;jsessionid=0209512B95BF55179E2B135D51F0F66E.tpdjo12v_1?cidTexte=JORFTEXT000000399782&amp;dateTexte=2014110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ctrTitle"/>
          </p:nvPr>
        </p:nvSpPr>
        <p:spPr>
          <a:xfrm>
            <a:off x="323850" y="906464"/>
            <a:ext cx="8820150" cy="2665412"/>
          </a:xfrm>
        </p:spPr>
        <p:txBody>
          <a:bodyPr/>
          <a:lstStyle/>
          <a:p>
            <a:pPr algn="ctr" eaLnBrk="1" hangingPunct="1"/>
            <a:r>
              <a:rPr lang="fr-FR" sz="2800" dirty="0" smtClean="0">
                <a:cs typeface="ＭＳ Ｐゴシック"/>
              </a:rPr>
              <a:t>Fièvre EBOLA</a:t>
            </a:r>
            <a:r>
              <a:rPr lang="fr-FR" sz="3600" dirty="0" smtClean="0">
                <a:cs typeface="ＭＳ Ｐゴシック"/>
              </a:rPr>
              <a:t/>
            </a:r>
            <a:br>
              <a:rPr lang="fr-FR" sz="3600" dirty="0" smtClean="0">
                <a:cs typeface="ＭＳ Ｐゴシック"/>
              </a:rPr>
            </a:br>
            <a:r>
              <a:rPr lang="fr-FR" sz="2500" dirty="0" smtClean="0">
                <a:cs typeface="ＭＳ Ｐゴシック"/>
              </a:rPr>
              <a:t>Gestion des DASRI, excréta, fluides biologiques et autres déchets produits </a:t>
            </a:r>
            <a:r>
              <a:rPr lang="fr-FR" sz="2500" dirty="0">
                <a:cs typeface="ＭＳ Ｐゴシック"/>
              </a:rPr>
              <a:t>lors de la prise en charge d’un </a:t>
            </a:r>
            <a:r>
              <a:rPr lang="fr-FR" sz="2500" dirty="0" smtClean="0">
                <a:cs typeface="ＭＳ Ｐゴシック"/>
              </a:rPr>
              <a:t>patient au sein d’un établissement de santé</a:t>
            </a:r>
            <a:r>
              <a:rPr lang="fr-FR" sz="4800" dirty="0" smtClean="0">
                <a:cs typeface="ＭＳ Ｐゴシック"/>
              </a:rPr>
              <a:t/>
            </a:r>
            <a:br>
              <a:rPr lang="fr-FR" sz="4800" dirty="0" smtClean="0">
                <a:cs typeface="ＭＳ Ｐゴシック"/>
              </a:rPr>
            </a:br>
            <a:r>
              <a:rPr lang="fr-FR" sz="4800" dirty="0" smtClean="0">
                <a:cs typeface="ＭＳ Ｐゴシック"/>
              </a:rPr>
              <a:t> </a:t>
            </a:r>
            <a:endParaRPr lang="fr-FR" sz="4800" dirty="0" smtClean="0">
              <a:latin typeface="Calibri" pitchFamily="34" charset="0"/>
              <a:cs typeface="ＭＳ Ｐゴシック"/>
            </a:endParaRPr>
          </a:p>
        </p:txBody>
      </p:sp>
      <p:pic>
        <p:nvPicPr>
          <p:cNvPr id="8194" name="Picture 2">
            <a:hlinkClick r:id="rId3"/>
          </p:cNvPr>
          <p:cNvPicPr>
            <a:picLocks noChangeAspect="1" noChangeArrowheads="1"/>
          </p:cNvPicPr>
          <p:nvPr/>
        </p:nvPicPr>
        <p:blipFill>
          <a:blip r:embed="rId4"/>
          <a:srcRect/>
          <a:stretch>
            <a:fillRect/>
          </a:stretch>
        </p:blipFill>
        <p:spPr bwMode="auto">
          <a:xfrm>
            <a:off x="12700" y="7938"/>
            <a:ext cx="1981200" cy="1476375"/>
          </a:xfrm>
          <a:prstGeom prst="rect">
            <a:avLst/>
          </a:prstGeom>
          <a:noFill/>
          <a:ln w="9525">
            <a:noFill/>
            <a:miter lim="800000"/>
            <a:headEnd/>
            <a:tailEnd/>
          </a:ln>
        </p:spPr>
      </p:pic>
      <p:pic>
        <p:nvPicPr>
          <p:cNvPr id="8195" name="Picture 2"/>
          <p:cNvPicPr>
            <a:picLocks noChangeAspect="1" noChangeArrowheads="1"/>
          </p:cNvPicPr>
          <p:nvPr/>
        </p:nvPicPr>
        <p:blipFill>
          <a:blip r:embed="rId5"/>
          <a:srcRect/>
          <a:stretch>
            <a:fillRect/>
          </a:stretch>
        </p:blipFill>
        <p:spPr bwMode="auto">
          <a:xfrm>
            <a:off x="2571736" y="3000372"/>
            <a:ext cx="3924300" cy="3584575"/>
          </a:xfrm>
          <a:prstGeom prst="rect">
            <a:avLst/>
          </a:prstGeom>
          <a:noFill/>
          <a:ln w="9525">
            <a:noFill/>
            <a:miter lim="800000"/>
            <a:headEnd/>
            <a:tailEnd/>
          </a:ln>
        </p:spPr>
      </p:pic>
    </p:spTree>
    <p:extLst>
      <p:ext uri="{BB962C8B-B14F-4D97-AF65-F5344CB8AC3E}">
        <p14:creationId xmlns:p14="http://schemas.microsoft.com/office/powerpoint/2010/main" val="1903862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Schématiquement</a:t>
            </a:r>
            <a:endParaRPr lang="fr-FR" dirty="0"/>
          </a:p>
        </p:txBody>
      </p:sp>
      <p:sp>
        <p:nvSpPr>
          <p:cNvPr id="3" name="Espace réservé du numéro de diapositive 2"/>
          <p:cNvSpPr>
            <a:spLocks noGrp="1"/>
          </p:cNvSpPr>
          <p:nvPr>
            <p:ph type="sldNum" sz="quarter" idx="10"/>
          </p:nvPr>
        </p:nvSpPr>
        <p:spPr/>
        <p:txBody>
          <a:bodyPr/>
          <a:lstStyle/>
          <a:p>
            <a:pPr>
              <a:defRPr/>
            </a:pPr>
            <a:fld id="{EDF38C10-8322-403E-973D-017D78A883AB}" type="slidenum">
              <a:rPr lang="fr-FR" smtClean="0"/>
              <a:pPr>
                <a:defRPr/>
              </a:pPr>
              <a:t>10</a:t>
            </a:fld>
            <a:endParaRPr lang="fr-FR"/>
          </a:p>
        </p:txBody>
      </p:sp>
      <p:sp>
        <p:nvSpPr>
          <p:cNvPr id="4" name="Rectangle 3"/>
          <p:cNvSpPr/>
          <p:nvPr/>
        </p:nvSpPr>
        <p:spPr>
          <a:xfrm>
            <a:off x="1864638" y="4725144"/>
            <a:ext cx="1555234" cy="461665"/>
          </a:xfrm>
          <a:prstGeom prst="rect">
            <a:avLst/>
          </a:prstGeom>
        </p:spPr>
        <p:txBody>
          <a:bodyPr wrap="none">
            <a:spAutoFit/>
          </a:bodyPr>
          <a:lstStyle/>
          <a:p>
            <a:pPr algn="ctr"/>
            <a:r>
              <a:rPr lang="fr-FR" sz="2400" b="1" dirty="0">
                <a:latin typeface="Calibri" panose="020F0502020204030204" pitchFamily="34" charset="0"/>
                <a:cs typeface="Calibri" panose="020F0502020204030204" pitchFamily="34" charset="0"/>
              </a:rPr>
              <a:t>ONU 3291 </a:t>
            </a:r>
            <a:endParaRPr lang="fr-FR" sz="2400" dirty="0"/>
          </a:p>
        </p:txBody>
      </p:sp>
      <p:sp>
        <p:nvSpPr>
          <p:cNvPr id="5" name="Rectangle 4"/>
          <p:cNvSpPr/>
          <p:nvPr/>
        </p:nvSpPr>
        <p:spPr>
          <a:xfrm>
            <a:off x="1862249" y="2116887"/>
            <a:ext cx="1555234" cy="461665"/>
          </a:xfrm>
          <a:prstGeom prst="rect">
            <a:avLst/>
          </a:prstGeom>
        </p:spPr>
        <p:txBody>
          <a:bodyPr wrap="none">
            <a:spAutoFit/>
          </a:bodyPr>
          <a:lstStyle/>
          <a:p>
            <a:pPr algn="ctr"/>
            <a:r>
              <a:rPr lang="fr-FR" sz="2400" b="1" dirty="0">
                <a:latin typeface="Calibri" panose="020F0502020204030204" pitchFamily="34" charset="0"/>
                <a:cs typeface="Calibri" panose="020F0502020204030204" pitchFamily="34" charset="0"/>
              </a:rPr>
              <a:t>ONU 2814 </a:t>
            </a:r>
            <a:endParaRPr lang="fr-FR" sz="2400" dirty="0"/>
          </a:p>
        </p:txBody>
      </p:sp>
      <p:sp>
        <p:nvSpPr>
          <p:cNvPr id="7" name="Rectangle à coins arrondis 6"/>
          <p:cNvSpPr/>
          <p:nvPr/>
        </p:nvSpPr>
        <p:spPr bwMode="auto">
          <a:xfrm>
            <a:off x="3707904" y="4221088"/>
            <a:ext cx="5112568" cy="15841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285750" indent="-285750" defTabSz="995363">
              <a:buFont typeface="Arial" pitchFamily="34" charset="0"/>
              <a:buChar char="•"/>
            </a:pPr>
            <a:r>
              <a:rPr lang="fr-FR" sz="1400" dirty="0">
                <a:ea typeface="ＭＳ Ｐゴシック" charset="0"/>
              </a:rPr>
              <a:t>déchets dont on a des raisons de croire qu’ils présentent une probabilité relativement faible de contenir des matières infectieuses </a:t>
            </a:r>
            <a:endParaRPr lang="fr-FR" sz="1400" dirty="0" smtClean="0">
              <a:ea typeface="ＭＳ Ｐゴシック" charset="0"/>
            </a:endParaRPr>
          </a:p>
          <a:p>
            <a:pPr marL="285750" indent="-285750" defTabSz="995363">
              <a:buFont typeface="Arial" pitchFamily="34" charset="0"/>
              <a:buChar char="•"/>
            </a:pPr>
            <a:r>
              <a:rPr lang="fr-FR" sz="1400" dirty="0" smtClean="0">
                <a:ea typeface="ＭＳ Ｐゴシック" charset="0"/>
              </a:rPr>
              <a:t>déchets </a:t>
            </a:r>
            <a:r>
              <a:rPr lang="fr-FR" sz="1400" dirty="0">
                <a:ea typeface="ＭＳ Ｐゴシック" charset="0"/>
              </a:rPr>
              <a:t>contenant des agents biologiques ne provoquant pas une invalidité permanente ou une maladie mortelle/ potentiellement mortelle pour l’homme ou l’animal </a:t>
            </a:r>
          </a:p>
        </p:txBody>
      </p:sp>
      <p:sp>
        <p:nvSpPr>
          <p:cNvPr id="8" name="Rectangle à coins arrondis 7"/>
          <p:cNvSpPr/>
          <p:nvPr/>
        </p:nvSpPr>
        <p:spPr bwMode="auto">
          <a:xfrm>
            <a:off x="3707904" y="1628800"/>
            <a:ext cx="5112568" cy="15841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285750" indent="-285750" defTabSz="995363">
              <a:buFont typeface="Arial" pitchFamily="34" charset="0"/>
              <a:buChar char="•"/>
            </a:pPr>
            <a:r>
              <a:rPr lang="fr-FR" sz="1400" dirty="0">
                <a:ea typeface="ＭＳ Ｐゴシック" charset="0"/>
              </a:rPr>
              <a:t>déchets contenant des agents biologiques provoquant une invalidité permanente ou une maladie mortelle/ potentiellement mortelle pour </a:t>
            </a:r>
            <a:r>
              <a:rPr lang="fr-FR" sz="1400" dirty="0" smtClean="0">
                <a:ea typeface="ＭＳ Ｐゴシック" charset="0"/>
              </a:rPr>
              <a:t>l’homme</a:t>
            </a:r>
          </a:p>
          <a:p>
            <a:pPr marL="285750" indent="-285750" defTabSz="995363">
              <a:buFont typeface="Arial" pitchFamily="34" charset="0"/>
              <a:buChar char="•"/>
            </a:pPr>
            <a:r>
              <a:rPr lang="fr-FR" sz="1400" dirty="0" smtClean="0">
                <a:ea typeface="ＭＳ Ｐゴシック" charset="0"/>
              </a:rPr>
              <a:t>cultures </a:t>
            </a:r>
            <a:r>
              <a:rPr lang="fr-FR" sz="1400" dirty="0">
                <a:ea typeface="ＭＳ Ｐゴシック" charset="0"/>
              </a:rPr>
              <a:t>contenant des agents biologiques ne provoquant pas une invalidité permanente ou une maladie mortelle/ potentiellement mortelle pour l’homme</a:t>
            </a:r>
          </a:p>
        </p:txBody>
      </p:sp>
      <p:sp>
        <p:nvSpPr>
          <p:cNvPr id="12" name="ZoneTexte 11"/>
          <p:cNvSpPr txBox="1"/>
          <p:nvPr/>
        </p:nvSpPr>
        <p:spPr>
          <a:xfrm>
            <a:off x="251520" y="2439241"/>
            <a:ext cx="1512168" cy="415498"/>
          </a:xfrm>
          <a:prstGeom prst="rect">
            <a:avLst/>
          </a:prstGeom>
          <a:solidFill>
            <a:srgbClr val="00B050"/>
          </a:solidFill>
        </p:spPr>
        <p:txBody>
          <a:bodyPr wrap="square" rtlCol="0">
            <a:spAutoFit/>
          </a:bodyPr>
          <a:lstStyle/>
          <a:p>
            <a:r>
              <a:rPr lang="fr-FR" dirty="0">
                <a:latin typeface="Calibri" panose="020F0502020204030204" pitchFamily="34" charset="0"/>
                <a:cs typeface="Calibri" panose="020F0502020204030204" pitchFamily="34" charset="0"/>
              </a:rPr>
              <a:t>v</a:t>
            </a:r>
            <a:r>
              <a:rPr lang="fr-FR" dirty="0" smtClean="0">
                <a:latin typeface="Calibri" panose="020F0502020204030204" pitchFamily="34" charset="0"/>
                <a:cs typeface="Calibri" panose="020F0502020204030204" pitchFamily="34" charset="0"/>
              </a:rPr>
              <a:t>irus </a:t>
            </a:r>
            <a:r>
              <a:rPr lang="fr-FR" b="1" dirty="0" err="1" smtClean="0">
                <a:latin typeface="Calibri" panose="020F0502020204030204" pitchFamily="34" charset="0"/>
                <a:cs typeface="Calibri" panose="020F0502020204030204" pitchFamily="34" charset="0"/>
              </a:rPr>
              <a:t>Ebola</a:t>
            </a:r>
            <a:endParaRPr lang="fr-FR" b="1" dirty="0">
              <a:latin typeface="Calibri" panose="020F0502020204030204" pitchFamily="34" charset="0"/>
              <a:cs typeface="Calibri" panose="020F0502020204030204" pitchFamily="34" charset="0"/>
            </a:endParaRPr>
          </a:p>
        </p:txBody>
      </p:sp>
      <p:sp>
        <p:nvSpPr>
          <p:cNvPr id="13" name="Rectangle 12"/>
          <p:cNvSpPr/>
          <p:nvPr/>
        </p:nvSpPr>
        <p:spPr>
          <a:xfrm>
            <a:off x="423779" y="1988840"/>
            <a:ext cx="1066702" cy="369332"/>
          </a:xfrm>
          <a:prstGeom prst="rect">
            <a:avLst/>
          </a:prstGeom>
        </p:spPr>
        <p:txBody>
          <a:bodyPr wrap="none">
            <a:spAutoFit/>
          </a:bodyPr>
          <a:lstStyle/>
          <a:p>
            <a:pPr algn="ctr"/>
            <a:r>
              <a:rPr lang="fr-FR" sz="1800" b="1" dirty="0" smtClean="0">
                <a:latin typeface="Calibri" panose="020F0502020204030204" pitchFamily="34" charset="0"/>
                <a:cs typeface="Calibri" panose="020F0502020204030204" pitchFamily="34" charset="0"/>
              </a:rPr>
              <a:t>Groupe 4</a:t>
            </a:r>
            <a:endParaRPr lang="fr-FR" sz="1800" dirty="0"/>
          </a:p>
        </p:txBody>
      </p:sp>
      <p:sp>
        <p:nvSpPr>
          <p:cNvPr id="16" name="Rectangle 15"/>
          <p:cNvSpPr/>
          <p:nvPr/>
        </p:nvSpPr>
        <p:spPr>
          <a:xfrm>
            <a:off x="330788" y="4149080"/>
            <a:ext cx="1254254" cy="369332"/>
          </a:xfrm>
          <a:prstGeom prst="rect">
            <a:avLst/>
          </a:prstGeom>
        </p:spPr>
        <p:txBody>
          <a:bodyPr wrap="none">
            <a:spAutoFit/>
          </a:bodyPr>
          <a:lstStyle/>
          <a:p>
            <a:pPr algn="ctr"/>
            <a:r>
              <a:rPr lang="fr-FR" sz="1800" b="1" dirty="0" smtClean="0">
                <a:latin typeface="Calibri" panose="020F0502020204030204" pitchFamily="34" charset="0"/>
                <a:cs typeface="Calibri" panose="020F0502020204030204" pitchFamily="34" charset="0"/>
              </a:rPr>
              <a:t>Groupe 2-3</a:t>
            </a:r>
            <a:endParaRPr lang="fr-FR" sz="1800" dirty="0"/>
          </a:p>
        </p:txBody>
      </p:sp>
      <p:sp>
        <p:nvSpPr>
          <p:cNvPr id="17" name="ZoneTexte 16"/>
          <p:cNvSpPr txBox="1"/>
          <p:nvPr/>
        </p:nvSpPr>
        <p:spPr>
          <a:xfrm>
            <a:off x="179512" y="4509120"/>
            <a:ext cx="1642147" cy="1938992"/>
          </a:xfrm>
          <a:prstGeom prst="rect">
            <a:avLst/>
          </a:prstGeom>
          <a:solidFill>
            <a:srgbClr val="92D050"/>
          </a:solidFill>
        </p:spPr>
        <p:txBody>
          <a:bodyPr wrap="square" rtlCol="0">
            <a:spAutoFit/>
          </a:bodyPr>
          <a:lstStyle/>
          <a:p>
            <a:r>
              <a:rPr lang="fr-FR" sz="2000" dirty="0" smtClean="0">
                <a:latin typeface="Calibri" panose="020F0502020204030204" pitchFamily="34" charset="0"/>
                <a:cs typeface="Calibri" panose="020F0502020204030204" pitchFamily="34" charset="0"/>
              </a:rPr>
              <a:t>Ex virus type</a:t>
            </a:r>
          </a:p>
          <a:p>
            <a:r>
              <a:rPr lang="fr-FR" sz="2000" dirty="0" smtClean="0">
                <a:latin typeface="Calibri" panose="020F0502020204030204" pitchFamily="34" charset="0"/>
                <a:cs typeface="Calibri" panose="020F0502020204030204" pitchFamily="34" charset="0"/>
              </a:rPr>
              <a:t>HIV, autres pathogènes ≠ groupe 4</a:t>
            </a:r>
          </a:p>
          <a:p>
            <a:r>
              <a:rPr lang="fr-FR" sz="2000" dirty="0" smtClean="0">
                <a:latin typeface="Calibri" panose="020F0502020204030204" pitchFamily="34" charset="0"/>
                <a:cs typeface="Calibri" panose="020F0502020204030204" pitchFamily="34" charset="0"/>
              </a:rPr>
              <a:t>Ex. : </a:t>
            </a:r>
            <a:r>
              <a:rPr lang="fr-FR" sz="2000" i="1" dirty="0" smtClean="0">
                <a:latin typeface="Calibri" panose="020F0502020204030204" pitchFamily="34" charset="0"/>
                <a:cs typeface="Calibri" panose="020F0502020204030204" pitchFamily="34" charset="0"/>
              </a:rPr>
              <a:t>M. </a:t>
            </a:r>
            <a:r>
              <a:rPr lang="fr-FR" sz="2000" i="1" dirty="0" err="1" smtClean="0">
                <a:latin typeface="Calibri" panose="020F0502020204030204" pitchFamily="34" charset="0"/>
                <a:cs typeface="Calibri" panose="020F0502020204030204" pitchFamily="34" charset="0"/>
              </a:rPr>
              <a:t>tuberculosis</a:t>
            </a:r>
            <a:endParaRPr lang="fr-FR" sz="2000" i="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041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Schématiquement</a:t>
            </a:r>
            <a:endParaRPr lang="fr-FR" dirty="0"/>
          </a:p>
        </p:txBody>
      </p:sp>
      <p:sp>
        <p:nvSpPr>
          <p:cNvPr id="3" name="Espace réservé du numéro de diapositive 2"/>
          <p:cNvSpPr>
            <a:spLocks noGrp="1"/>
          </p:cNvSpPr>
          <p:nvPr>
            <p:ph type="sldNum" sz="quarter" idx="10"/>
          </p:nvPr>
        </p:nvSpPr>
        <p:spPr/>
        <p:txBody>
          <a:bodyPr/>
          <a:lstStyle/>
          <a:p>
            <a:pPr>
              <a:defRPr/>
            </a:pPr>
            <a:fld id="{EDF38C10-8322-403E-973D-017D78A883AB}" type="slidenum">
              <a:rPr lang="fr-FR" smtClean="0"/>
              <a:pPr>
                <a:defRPr/>
              </a:pPr>
              <a:t>11</a:t>
            </a:fld>
            <a:endParaRPr lang="fr-FR"/>
          </a:p>
        </p:txBody>
      </p:sp>
      <p:sp>
        <p:nvSpPr>
          <p:cNvPr id="4" name="Rectangle 3"/>
          <p:cNvSpPr/>
          <p:nvPr/>
        </p:nvSpPr>
        <p:spPr>
          <a:xfrm>
            <a:off x="1864638" y="4725144"/>
            <a:ext cx="1555234" cy="461665"/>
          </a:xfrm>
          <a:prstGeom prst="rect">
            <a:avLst/>
          </a:prstGeom>
        </p:spPr>
        <p:txBody>
          <a:bodyPr wrap="none">
            <a:spAutoFit/>
          </a:bodyPr>
          <a:lstStyle/>
          <a:p>
            <a:pPr algn="ctr"/>
            <a:r>
              <a:rPr lang="fr-FR" sz="2400" b="1" dirty="0">
                <a:latin typeface="Calibri" panose="020F0502020204030204" pitchFamily="34" charset="0"/>
                <a:cs typeface="Calibri" panose="020F0502020204030204" pitchFamily="34" charset="0"/>
              </a:rPr>
              <a:t>ONU 3291 </a:t>
            </a:r>
            <a:endParaRPr lang="fr-FR" sz="2400" dirty="0"/>
          </a:p>
        </p:txBody>
      </p:sp>
      <p:sp>
        <p:nvSpPr>
          <p:cNvPr id="5" name="Rectangle 4"/>
          <p:cNvSpPr/>
          <p:nvPr/>
        </p:nvSpPr>
        <p:spPr>
          <a:xfrm>
            <a:off x="1862249" y="2116887"/>
            <a:ext cx="1555234" cy="461665"/>
          </a:xfrm>
          <a:prstGeom prst="rect">
            <a:avLst/>
          </a:prstGeom>
        </p:spPr>
        <p:txBody>
          <a:bodyPr wrap="none">
            <a:spAutoFit/>
          </a:bodyPr>
          <a:lstStyle/>
          <a:p>
            <a:pPr algn="ctr"/>
            <a:r>
              <a:rPr lang="fr-FR" sz="2400" b="1" dirty="0">
                <a:latin typeface="Calibri" panose="020F0502020204030204" pitchFamily="34" charset="0"/>
                <a:cs typeface="Calibri" panose="020F0502020204030204" pitchFamily="34" charset="0"/>
              </a:rPr>
              <a:t>ONU 2814 </a:t>
            </a:r>
            <a:endParaRPr lang="fr-FR" sz="2400" dirty="0"/>
          </a:p>
        </p:txBody>
      </p:sp>
      <p:sp>
        <p:nvSpPr>
          <p:cNvPr id="7" name="Rectangle à coins arrondis 6"/>
          <p:cNvSpPr/>
          <p:nvPr/>
        </p:nvSpPr>
        <p:spPr bwMode="auto">
          <a:xfrm>
            <a:off x="3707904" y="4221088"/>
            <a:ext cx="5112568" cy="15841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285750" indent="-285750" defTabSz="995363">
              <a:buFont typeface="Arial" pitchFamily="34" charset="0"/>
              <a:buChar char="•"/>
            </a:pPr>
            <a:r>
              <a:rPr lang="fr-FR" sz="1400" dirty="0">
                <a:ea typeface="ＭＳ Ｐゴシック" charset="0"/>
              </a:rPr>
              <a:t>déchets dont on a des raisons de croire qu’ils présentent une probabilité relativement faible de contenir des matières infectieuses </a:t>
            </a:r>
            <a:endParaRPr lang="fr-FR" sz="1400" dirty="0" smtClean="0">
              <a:ea typeface="ＭＳ Ｐゴシック" charset="0"/>
            </a:endParaRPr>
          </a:p>
          <a:p>
            <a:pPr marL="285750" indent="-285750" defTabSz="995363">
              <a:buFont typeface="Arial" pitchFamily="34" charset="0"/>
              <a:buChar char="•"/>
            </a:pPr>
            <a:r>
              <a:rPr lang="fr-FR" sz="1400" dirty="0" smtClean="0">
                <a:ea typeface="ＭＳ Ｐゴシック" charset="0"/>
              </a:rPr>
              <a:t>déchets </a:t>
            </a:r>
            <a:r>
              <a:rPr lang="fr-FR" sz="1400" dirty="0">
                <a:ea typeface="ＭＳ Ｐゴシック" charset="0"/>
              </a:rPr>
              <a:t>contenant des agents biologiques ne provoquant pas une invalidité permanente ou une maladie mortelle/ potentiellement mortelle pour l’homme ou l’animal </a:t>
            </a:r>
          </a:p>
        </p:txBody>
      </p:sp>
      <p:sp>
        <p:nvSpPr>
          <p:cNvPr id="8" name="Rectangle à coins arrondis 7"/>
          <p:cNvSpPr/>
          <p:nvPr/>
        </p:nvSpPr>
        <p:spPr bwMode="auto">
          <a:xfrm>
            <a:off x="3707904" y="1628800"/>
            <a:ext cx="5112568" cy="15841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285750" indent="-285750" defTabSz="995363">
              <a:buFont typeface="Arial" pitchFamily="34" charset="0"/>
              <a:buChar char="•"/>
            </a:pPr>
            <a:r>
              <a:rPr lang="fr-FR" sz="1400" dirty="0">
                <a:ea typeface="ＭＳ Ｐゴシック" charset="0"/>
              </a:rPr>
              <a:t>déchets contenant des agents biologiques provoquant une invalidité permanente ou une maladie mortelle/ potentiellement mortelle pour </a:t>
            </a:r>
            <a:r>
              <a:rPr lang="fr-FR" sz="1400" dirty="0" smtClean="0">
                <a:ea typeface="ＭＳ Ｐゴシック" charset="0"/>
              </a:rPr>
              <a:t>l’homme</a:t>
            </a:r>
          </a:p>
          <a:p>
            <a:pPr marL="285750" indent="-285750" defTabSz="995363">
              <a:buFont typeface="Arial" pitchFamily="34" charset="0"/>
              <a:buChar char="•"/>
            </a:pPr>
            <a:r>
              <a:rPr lang="fr-FR" sz="1400" dirty="0" smtClean="0">
                <a:ea typeface="ＭＳ Ｐゴシック" charset="0"/>
              </a:rPr>
              <a:t>cultures </a:t>
            </a:r>
            <a:r>
              <a:rPr lang="fr-FR" sz="1400" dirty="0">
                <a:ea typeface="ＭＳ Ｐゴシック" charset="0"/>
              </a:rPr>
              <a:t>contenant des agents biologiques ne provoquant pas une invalidité permanente ou une maladie mortelle/ potentiellement mortelle pour l’homme</a:t>
            </a:r>
          </a:p>
        </p:txBody>
      </p:sp>
      <p:cxnSp>
        <p:nvCxnSpPr>
          <p:cNvPr id="10" name="Connecteur droit avec flèche 9"/>
          <p:cNvCxnSpPr/>
          <p:nvPr/>
        </p:nvCxnSpPr>
        <p:spPr bwMode="auto">
          <a:xfrm>
            <a:off x="2555776" y="2780928"/>
            <a:ext cx="0" cy="1642536"/>
          </a:xfrm>
          <a:prstGeom prst="straightConnector1">
            <a:avLst/>
          </a:prstGeom>
          <a:solidFill>
            <a:schemeClr val="accent1"/>
          </a:solidFill>
          <a:ln w="50800" cap="flat" cmpd="sng" algn="ctr">
            <a:solidFill>
              <a:srgbClr val="FF0000"/>
            </a:solidFill>
            <a:prstDash val="sysDash"/>
            <a:round/>
            <a:headEnd type="none" w="med" len="med"/>
            <a:tailEnd type="stealth"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ZoneTexte 11"/>
          <p:cNvSpPr txBox="1"/>
          <p:nvPr/>
        </p:nvSpPr>
        <p:spPr>
          <a:xfrm>
            <a:off x="251520" y="2439241"/>
            <a:ext cx="1512168" cy="415498"/>
          </a:xfrm>
          <a:prstGeom prst="rect">
            <a:avLst/>
          </a:prstGeom>
          <a:solidFill>
            <a:srgbClr val="00B050"/>
          </a:solidFill>
        </p:spPr>
        <p:txBody>
          <a:bodyPr wrap="square" rtlCol="0">
            <a:spAutoFit/>
          </a:bodyPr>
          <a:lstStyle/>
          <a:p>
            <a:r>
              <a:rPr lang="fr-FR" dirty="0">
                <a:latin typeface="Calibri" panose="020F0502020204030204" pitchFamily="34" charset="0"/>
                <a:cs typeface="Calibri" panose="020F0502020204030204" pitchFamily="34" charset="0"/>
              </a:rPr>
              <a:t>v</a:t>
            </a:r>
            <a:r>
              <a:rPr lang="fr-FR" dirty="0" smtClean="0">
                <a:latin typeface="Calibri" panose="020F0502020204030204" pitchFamily="34" charset="0"/>
                <a:cs typeface="Calibri" panose="020F0502020204030204" pitchFamily="34" charset="0"/>
              </a:rPr>
              <a:t>irus </a:t>
            </a:r>
            <a:r>
              <a:rPr lang="fr-FR" b="1" dirty="0" err="1" smtClean="0">
                <a:latin typeface="Calibri" panose="020F0502020204030204" pitchFamily="34" charset="0"/>
                <a:cs typeface="Calibri" panose="020F0502020204030204" pitchFamily="34" charset="0"/>
              </a:rPr>
              <a:t>Ebola</a:t>
            </a:r>
            <a:endParaRPr lang="fr-FR" b="1" dirty="0">
              <a:latin typeface="Calibri" panose="020F0502020204030204" pitchFamily="34" charset="0"/>
              <a:cs typeface="Calibri" panose="020F0502020204030204" pitchFamily="34" charset="0"/>
            </a:endParaRPr>
          </a:p>
        </p:txBody>
      </p:sp>
      <p:sp>
        <p:nvSpPr>
          <p:cNvPr id="13" name="Rectangle 12"/>
          <p:cNvSpPr/>
          <p:nvPr/>
        </p:nvSpPr>
        <p:spPr>
          <a:xfrm>
            <a:off x="423779" y="1988840"/>
            <a:ext cx="1066702" cy="369332"/>
          </a:xfrm>
          <a:prstGeom prst="rect">
            <a:avLst/>
          </a:prstGeom>
        </p:spPr>
        <p:txBody>
          <a:bodyPr wrap="none">
            <a:spAutoFit/>
          </a:bodyPr>
          <a:lstStyle/>
          <a:p>
            <a:pPr algn="ctr"/>
            <a:r>
              <a:rPr lang="fr-FR" sz="1800" b="1" dirty="0" smtClean="0">
                <a:latin typeface="Calibri" panose="020F0502020204030204" pitchFamily="34" charset="0"/>
                <a:cs typeface="Calibri" panose="020F0502020204030204" pitchFamily="34" charset="0"/>
              </a:rPr>
              <a:t>Groupe 4</a:t>
            </a:r>
            <a:endParaRPr lang="fr-FR" sz="1800" dirty="0"/>
          </a:p>
        </p:txBody>
      </p:sp>
      <p:sp>
        <p:nvSpPr>
          <p:cNvPr id="17" name="Rectangle 16"/>
          <p:cNvSpPr/>
          <p:nvPr/>
        </p:nvSpPr>
        <p:spPr>
          <a:xfrm>
            <a:off x="330788" y="4149080"/>
            <a:ext cx="1254254" cy="369332"/>
          </a:xfrm>
          <a:prstGeom prst="rect">
            <a:avLst/>
          </a:prstGeom>
        </p:spPr>
        <p:txBody>
          <a:bodyPr wrap="none">
            <a:spAutoFit/>
          </a:bodyPr>
          <a:lstStyle/>
          <a:p>
            <a:pPr algn="ctr"/>
            <a:r>
              <a:rPr lang="fr-FR" sz="1800" b="1" dirty="0" smtClean="0">
                <a:latin typeface="Calibri" panose="020F0502020204030204" pitchFamily="34" charset="0"/>
                <a:cs typeface="Calibri" panose="020F0502020204030204" pitchFamily="34" charset="0"/>
              </a:rPr>
              <a:t>Groupe 2-3</a:t>
            </a:r>
            <a:endParaRPr lang="fr-FR" sz="1800" dirty="0"/>
          </a:p>
        </p:txBody>
      </p:sp>
      <p:sp>
        <p:nvSpPr>
          <p:cNvPr id="18" name="ZoneTexte 17"/>
          <p:cNvSpPr txBox="1"/>
          <p:nvPr/>
        </p:nvSpPr>
        <p:spPr>
          <a:xfrm>
            <a:off x="179512" y="4509120"/>
            <a:ext cx="1642147" cy="1938992"/>
          </a:xfrm>
          <a:prstGeom prst="rect">
            <a:avLst/>
          </a:prstGeom>
          <a:solidFill>
            <a:srgbClr val="92D050"/>
          </a:solidFill>
        </p:spPr>
        <p:txBody>
          <a:bodyPr wrap="square" rtlCol="0">
            <a:spAutoFit/>
          </a:bodyPr>
          <a:lstStyle/>
          <a:p>
            <a:r>
              <a:rPr lang="fr-FR" sz="2000" dirty="0" smtClean="0">
                <a:latin typeface="Calibri" panose="020F0502020204030204" pitchFamily="34" charset="0"/>
                <a:cs typeface="Calibri" panose="020F0502020204030204" pitchFamily="34" charset="0"/>
              </a:rPr>
              <a:t>Ex virus type</a:t>
            </a:r>
          </a:p>
          <a:p>
            <a:r>
              <a:rPr lang="fr-FR" sz="2000" dirty="0" smtClean="0">
                <a:latin typeface="Calibri" panose="020F0502020204030204" pitchFamily="34" charset="0"/>
                <a:cs typeface="Calibri" panose="020F0502020204030204" pitchFamily="34" charset="0"/>
              </a:rPr>
              <a:t>HIV, autres pathogènes ≠ groupe 4</a:t>
            </a:r>
          </a:p>
          <a:p>
            <a:r>
              <a:rPr lang="fr-FR" sz="2000" dirty="0" smtClean="0">
                <a:latin typeface="Calibri" panose="020F0502020204030204" pitchFamily="34" charset="0"/>
                <a:cs typeface="Calibri" panose="020F0502020204030204" pitchFamily="34" charset="0"/>
              </a:rPr>
              <a:t>Ex. : </a:t>
            </a:r>
            <a:r>
              <a:rPr lang="fr-FR" sz="2000" i="1" dirty="0" smtClean="0">
                <a:latin typeface="Calibri" panose="020F0502020204030204" pitchFamily="34" charset="0"/>
                <a:cs typeface="Calibri" panose="020F0502020204030204" pitchFamily="34" charset="0"/>
              </a:rPr>
              <a:t>M. </a:t>
            </a:r>
            <a:r>
              <a:rPr lang="fr-FR" sz="2000" i="1" dirty="0" err="1" smtClean="0">
                <a:latin typeface="Calibri" panose="020F0502020204030204" pitchFamily="34" charset="0"/>
                <a:cs typeface="Calibri" panose="020F0502020204030204" pitchFamily="34" charset="0"/>
              </a:rPr>
              <a:t>tuberculosis</a:t>
            </a:r>
            <a:endParaRPr lang="fr-FR" sz="2000" i="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5796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Schématiquement</a:t>
            </a:r>
            <a:endParaRPr lang="fr-FR" dirty="0"/>
          </a:p>
        </p:txBody>
      </p:sp>
      <p:sp>
        <p:nvSpPr>
          <p:cNvPr id="3" name="Espace réservé du numéro de diapositive 2"/>
          <p:cNvSpPr>
            <a:spLocks noGrp="1"/>
          </p:cNvSpPr>
          <p:nvPr>
            <p:ph type="sldNum" sz="quarter" idx="10"/>
          </p:nvPr>
        </p:nvSpPr>
        <p:spPr/>
        <p:txBody>
          <a:bodyPr/>
          <a:lstStyle/>
          <a:p>
            <a:pPr>
              <a:defRPr/>
            </a:pPr>
            <a:fld id="{EDF38C10-8322-403E-973D-017D78A883AB}" type="slidenum">
              <a:rPr lang="fr-FR" smtClean="0"/>
              <a:pPr>
                <a:defRPr/>
              </a:pPr>
              <a:t>12</a:t>
            </a:fld>
            <a:endParaRPr lang="fr-FR"/>
          </a:p>
        </p:txBody>
      </p:sp>
      <p:sp>
        <p:nvSpPr>
          <p:cNvPr id="4" name="Rectangle 3"/>
          <p:cNvSpPr/>
          <p:nvPr/>
        </p:nvSpPr>
        <p:spPr>
          <a:xfrm>
            <a:off x="1864638" y="4725144"/>
            <a:ext cx="1555234" cy="461665"/>
          </a:xfrm>
          <a:prstGeom prst="rect">
            <a:avLst/>
          </a:prstGeom>
        </p:spPr>
        <p:txBody>
          <a:bodyPr wrap="none">
            <a:spAutoFit/>
          </a:bodyPr>
          <a:lstStyle/>
          <a:p>
            <a:pPr algn="ctr"/>
            <a:r>
              <a:rPr lang="fr-FR" sz="2400" b="1" dirty="0">
                <a:latin typeface="Calibri" panose="020F0502020204030204" pitchFamily="34" charset="0"/>
                <a:cs typeface="Calibri" panose="020F0502020204030204" pitchFamily="34" charset="0"/>
              </a:rPr>
              <a:t>ONU 3291 </a:t>
            </a:r>
            <a:endParaRPr lang="fr-FR" sz="2400" dirty="0"/>
          </a:p>
        </p:txBody>
      </p:sp>
      <p:sp>
        <p:nvSpPr>
          <p:cNvPr id="5" name="Rectangle 4"/>
          <p:cNvSpPr/>
          <p:nvPr/>
        </p:nvSpPr>
        <p:spPr>
          <a:xfrm>
            <a:off x="1862249" y="2116887"/>
            <a:ext cx="1555234" cy="461665"/>
          </a:xfrm>
          <a:prstGeom prst="rect">
            <a:avLst/>
          </a:prstGeom>
        </p:spPr>
        <p:txBody>
          <a:bodyPr wrap="none">
            <a:spAutoFit/>
          </a:bodyPr>
          <a:lstStyle/>
          <a:p>
            <a:pPr algn="ctr"/>
            <a:r>
              <a:rPr lang="fr-FR" sz="2400" b="1" dirty="0">
                <a:latin typeface="Calibri" panose="020F0502020204030204" pitchFamily="34" charset="0"/>
                <a:cs typeface="Calibri" panose="020F0502020204030204" pitchFamily="34" charset="0"/>
              </a:rPr>
              <a:t>ONU 2814 </a:t>
            </a:r>
            <a:endParaRPr lang="fr-FR" sz="2400" dirty="0"/>
          </a:p>
        </p:txBody>
      </p:sp>
      <p:sp>
        <p:nvSpPr>
          <p:cNvPr id="7" name="Rectangle à coins arrondis 6"/>
          <p:cNvSpPr/>
          <p:nvPr/>
        </p:nvSpPr>
        <p:spPr bwMode="auto">
          <a:xfrm>
            <a:off x="3707904" y="4221088"/>
            <a:ext cx="5112568" cy="15841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285750" indent="-285750" defTabSz="995363">
              <a:buFont typeface="Arial" pitchFamily="34" charset="0"/>
              <a:buChar char="•"/>
            </a:pPr>
            <a:r>
              <a:rPr lang="fr-FR" sz="1400" dirty="0">
                <a:ea typeface="ＭＳ Ｐゴシック" charset="0"/>
              </a:rPr>
              <a:t>déchets dont on a des raisons de croire qu’ils présentent une probabilité relativement faible de contenir des matières infectieuses </a:t>
            </a:r>
            <a:endParaRPr lang="fr-FR" sz="1400" dirty="0" smtClean="0">
              <a:ea typeface="ＭＳ Ｐゴシック" charset="0"/>
            </a:endParaRPr>
          </a:p>
          <a:p>
            <a:pPr marL="285750" indent="-285750" defTabSz="995363">
              <a:buFont typeface="Arial" pitchFamily="34" charset="0"/>
              <a:buChar char="•"/>
            </a:pPr>
            <a:r>
              <a:rPr lang="fr-FR" sz="1400" dirty="0" smtClean="0">
                <a:ea typeface="ＭＳ Ｐゴシック" charset="0"/>
              </a:rPr>
              <a:t>déchets </a:t>
            </a:r>
            <a:r>
              <a:rPr lang="fr-FR" sz="1400" dirty="0">
                <a:ea typeface="ＭＳ Ｐゴシック" charset="0"/>
              </a:rPr>
              <a:t>contenant des agents biologiques ne provoquant pas une invalidité permanente ou une maladie mortelle/ potentiellement mortelle pour l’homme ou l’animal </a:t>
            </a:r>
          </a:p>
        </p:txBody>
      </p:sp>
      <p:sp>
        <p:nvSpPr>
          <p:cNvPr id="8" name="Rectangle à coins arrondis 7"/>
          <p:cNvSpPr/>
          <p:nvPr/>
        </p:nvSpPr>
        <p:spPr bwMode="auto">
          <a:xfrm>
            <a:off x="3707904" y="1628800"/>
            <a:ext cx="5112568" cy="1584176"/>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285750" indent="-285750" defTabSz="995363">
              <a:buFont typeface="Arial" pitchFamily="34" charset="0"/>
              <a:buChar char="•"/>
            </a:pPr>
            <a:r>
              <a:rPr lang="fr-FR" sz="1400" dirty="0">
                <a:ea typeface="ＭＳ Ｐゴシック" charset="0"/>
              </a:rPr>
              <a:t>déchets contenant des agents biologiques provoquant une invalidité permanente ou une maladie mortelle/ potentiellement mortelle pour </a:t>
            </a:r>
            <a:r>
              <a:rPr lang="fr-FR" sz="1400" dirty="0" smtClean="0">
                <a:ea typeface="ＭＳ Ｐゴシック" charset="0"/>
              </a:rPr>
              <a:t>l’homme</a:t>
            </a:r>
          </a:p>
          <a:p>
            <a:pPr marL="285750" indent="-285750" defTabSz="995363">
              <a:buFont typeface="Arial" pitchFamily="34" charset="0"/>
              <a:buChar char="•"/>
            </a:pPr>
            <a:r>
              <a:rPr lang="fr-FR" sz="1400" dirty="0" smtClean="0">
                <a:ea typeface="ＭＳ Ｐゴシック" charset="0"/>
              </a:rPr>
              <a:t>cultures </a:t>
            </a:r>
            <a:r>
              <a:rPr lang="fr-FR" sz="1400" dirty="0">
                <a:ea typeface="ＭＳ Ｐゴシック" charset="0"/>
              </a:rPr>
              <a:t>contenant des agents biologiques ne provoquant pas une invalidité permanente ou une maladie mortelle/ potentiellement mortelle pour l’homme</a:t>
            </a:r>
          </a:p>
        </p:txBody>
      </p:sp>
      <p:cxnSp>
        <p:nvCxnSpPr>
          <p:cNvPr id="10" name="Connecteur droit avec flèche 9"/>
          <p:cNvCxnSpPr/>
          <p:nvPr/>
        </p:nvCxnSpPr>
        <p:spPr bwMode="auto">
          <a:xfrm>
            <a:off x="2555776" y="2780928"/>
            <a:ext cx="0" cy="1642536"/>
          </a:xfrm>
          <a:prstGeom prst="straightConnector1">
            <a:avLst/>
          </a:prstGeom>
          <a:solidFill>
            <a:schemeClr val="accent1"/>
          </a:solidFill>
          <a:ln w="50800" cap="flat" cmpd="sng" algn="ctr">
            <a:solidFill>
              <a:srgbClr val="FF0000"/>
            </a:solidFill>
            <a:prstDash val="solid"/>
            <a:round/>
            <a:headEnd type="none" w="med" len="med"/>
            <a:tailEnd type="stealth"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ZoneTexte 11"/>
          <p:cNvSpPr txBox="1"/>
          <p:nvPr/>
        </p:nvSpPr>
        <p:spPr>
          <a:xfrm>
            <a:off x="251520" y="2439241"/>
            <a:ext cx="1512168" cy="415498"/>
          </a:xfrm>
          <a:prstGeom prst="rect">
            <a:avLst/>
          </a:prstGeom>
          <a:solidFill>
            <a:srgbClr val="00B050"/>
          </a:solidFill>
        </p:spPr>
        <p:txBody>
          <a:bodyPr wrap="square" rtlCol="0">
            <a:spAutoFit/>
          </a:bodyPr>
          <a:lstStyle/>
          <a:p>
            <a:r>
              <a:rPr lang="fr-FR" dirty="0">
                <a:latin typeface="Calibri" panose="020F0502020204030204" pitchFamily="34" charset="0"/>
                <a:cs typeface="Calibri" panose="020F0502020204030204" pitchFamily="34" charset="0"/>
              </a:rPr>
              <a:t>v</a:t>
            </a:r>
            <a:r>
              <a:rPr lang="fr-FR" dirty="0" smtClean="0">
                <a:latin typeface="Calibri" panose="020F0502020204030204" pitchFamily="34" charset="0"/>
                <a:cs typeface="Calibri" panose="020F0502020204030204" pitchFamily="34" charset="0"/>
              </a:rPr>
              <a:t>irus </a:t>
            </a:r>
            <a:r>
              <a:rPr lang="fr-FR" b="1" dirty="0" err="1" smtClean="0">
                <a:latin typeface="Calibri" panose="020F0502020204030204" pitchFamily="34" charset="0"/>
                <a:cs typeface="Calibri" panose="020F0502020204030204" pitchFamily="34" charset="0"/>
              </a:rPr>
              <a:t>Ebola</a:t>
            </a:r>
            <a:endParaRPr lang="fr-FR" b="1" dirty="0">
              <a:latin typeface="Calibri" panose="020F0502020204030204" pitchFamily="34" charset="0"/>
              <a:cs typeface="Calibri" panose="020F0502020204030204" pitchFamily="34" charset="0"/>
            </a:endParaRPr>
          </a:p>
        </p:txBody>
      </p:sp>
      <p:sp>
        <p:nvSpPr>
          <p:cNvPr id="13" name="Rectangle 12"/>
          <p:cNvSpPr/>
          <p:nvPr/>
        </p:nvSpPr>
        <p:spPr>
          <a:xfrm>
            <a:off x="423779" y="1988840"/>
            <a:ext cx="1066702" cy="369332"/>
          </a:xfrm>
          <a:prstGeom prst="rect">
            <a:avLst/>
          </a:prstGeom>
        </p:spPr>
        <p:txBody>
          <a:bodyPr wrap="none">
            <a:spAutoFit/>
          </a:bodyPr>
          <a:lstStyle/>
          <a:p>
            <a:pPr algn="ctr"/>
            <a:r>
              <a:rPr lang="fr-FR" sz="1800" b="1" dirty="0" smtClean="0">
                <a:latin typeface="Calibri" panose="020F0502020204030204" pitchFamily="34" charset="0"/>
                <a:cs typeface="Calibri" panose="020F0502020204030204" pitchFamily="34" charset="0"/>
              </a:rPr>
              <a:t>Groupe 4</a:t>
            </a:r>
            <a:endParaRPr lang="fr-FR" sz="1800" dirty="0"/>
          </a:p>
        </p:txBody>
      </p:sp>
      <p:sp>
        <p:nvSpPr>
          <p:cNvPr id="14" name="Rectangle 13"/>
          <p:cNvSpPr/>
          <p:nvPr/>
        </p:nvSpPr>
        <p:spPr>
          <a:xfrm>
            <a:off x="330788" y="4149080"/>
            <a:ext cx="1254254" cy="369332"/>
          </a:xfrm>
          <a:prstGeom prst="rect">
            <a:avLst/>
          </a:prstGeom>
        </p:spPr>
        <p:txBody>
          <a:bodyPr wrap="none">
            <a:spAutoFit/>
          </a:bodyPr>
          <a:lstStyle/>
          <a:p>
            <a:pPr algn="ctr"/>
            <a:r>
              <a:rPr lang="fr-FR" sz="1800" b="1" dirty="0" smtClean="0">
                <a:latin typeface="Calibri" panose="020F0502020204030204" pitchFamily="34" charset="0"/>
                <a:cs typeface="Calibri" panose="020F0502020204030204" pitchFamily="34" charset="0"/>
              </a:rPr>
              <a:t>Groupe 2-3</a:t>
            </a:r>
            <a:endParaRPr lang="fr-FR" sz="1800" dirty="0"/>
          </a:p>
        </p:txBody>
      </p:sp>
      <p:sp>
        <p:nvSpPr>
          <p:cNvPr id="15" name="ZoneTexte 14"/>
          <p:cNvSpPr txBox="1"/>
          <p:nvPr/>
        </p:nvSpPr>
        <p:spPr>
          <a:xfrm>
            <a:off x="179512" y="4509120"/>
            <a:ext cx="1642147" cy="1938992"/>
          </a:xfrm>
          <a:prstGeom prst="rect">
            <a:avLst/>
          </a:prstGeom>
          <a:solidFill>
            <a:srgbClr val="92D050"/>
          </a:solidFill>
        </p:spPr>
        <p:txBody>
          <a:bodyPr wrap="square" rtlCol="0">
            <a:spAutoFit/>
          </a:bodyPr>
          <a:lstStyle/>
          <a:p>
            <a:r>
              <a:rPr lang="fr-FR" sz="2000" dirty="0" smtClean="0">
                <a:latin typeface="Calibri" panose="020F0502020204030204" pitchFamily="34" charset="0"/>
                <a:cs typeface="Calibri" panose="020F0502020204030204" pitchFamily="34" charset="0"/>
              </a:rPr>
              <a:t>Ex virus type</a:t>
            </a:r>
          </a:p>
          <a:p>
            <a:r>
              <a:rPr lang="fr-FR" sz="2000" dirty="0" smtClean="0">
                <a:latin typeface="Calibri" panose="020F0502020204030204" pitchFamily="34" charset="0"/>
                <a:cs typeface="Calibri" panose="020F0502020204030204" pitchFamily="34" charset="0"/>
              </a:rPr>
              <a:t>HIV, autres pathogènes ≠ groupe 4</a:t>
            </a:r>
          </a:p>
          <a:p>
            <a:r>
              <a:rPr lang="fr-FR" sz="2000" dirty="0" smtClean="0">
                <a:latin typeface="Calibri" panose="020F0502020204030204" pitchFamily="34" charset="0"/>
                <a:cs typeface="Calibri" panose="020F0502020204030204" pitchFamily="34" charset="0"/>
              </a:rPr>
              <a:t>Ex. : </a:t>
            </a:r>
            <a:r>
              <a:rPr lang="fr-FR" sz="2000" i="1" dirty="0" smtClean="0">
                <a:latin typeface="Calibri" panose="020F0502020204030204" pitchFamily="34" charset="0"/>
                <a:cs typeface="Calibri" panose="020F0502020204030204" pitchFamily="34" charset="0"/>
              </a:rPr>
              <a:t>M. </a:t>
            </a:r>
            <a:r>
              <a:rPr lang="fr-FR" sz="2000" i="1" dirty="0" err="1" smtClean="0">
                <a:latin typeface="Calibri" panose="020F0502020204030204" pitchFamily="34" charset="0"/>
                <a:cs typeface="Calibri" panose="020F0502020204030204" pitchFamily="34" charset="0"/>
              </a:rPr>
              <a:t>tuberculosis</a:t>
            </a:r>
            <a:endParaRPr lang="fr-FR" sz="2000" i="1" dirty="0" smtClean="0">
              <a:latin typeface="Calibri" panose="020F0502020204030204" pitchFamily="34" charset="0"/>
              <a:cs typeface="Calibri" panose="020F0502020204030204" pitchFamily="34" charset="0"/>
            </a:endParaRPr>
          </a:p>
        </p:txBody>
      </p:sp>
      <p:sp>
        <p:nvSpPr>
          <p:cNvPr id="16" name="Rectangle 15"/>
          <p:cNvSpPr/>
          <p:nvPr/>
        </p:nvSpPr>
        <p:spPr>
          <a:xfrm>
            <a:off x="1603475" y="3297451"/>
            <a:ext cx="1893468" cy="461665"/>
          </a:xfrm>
          <a:prstGeom prst="rect">
            <a:avLst/>
          </a:prstGeom>
          <a:solidFill>
            <a:srgbClr val="FF0000"/>
          </a:solidFill>
        </p:spPr>
        <p:txBody>
          <a:bodyPr wrap="none">
            <a:spAutoFit/>
          </a:bodyPr>
          <a:lstStyle/>
          <a:p>
            <a:pPr algn="ctr"/>
            <a:r>
              <a:rPr lang="fr-FR" sz="2400" b="1" dirty="0" smtClean="0">
                <a:solidFill>
                  <a:schemeClr val="accent3"/>
                </a:solidFill>
              </a:rPr>
              <a:t>Inactivation</a:t>
            </a:r>
            <a:endParaRPr lang="fr-FR" sz="2400" b="1" dirty="0">
              <a:solidFill>
                <a:schemeClr val="accent3"/>
              </a:solidFill>
            </a:endParaRPr>
          </a:p>
        </p:txBody>
      </p:sp>
    </p:spTree>
    <p:extLst>
      <p:ext uri="{BB962C8B-B14F-4D97-AF65-F5344CB8AC3E}">
        <p14:creationId xmlns:p14="http://schemas.microsoft.com/office/powerpoint/2010/main" val="1151607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5661248" y="4953118"/>
            <a:ext cx="2007096" cy="1572226"/>
          </a:xfrm>
          <a:prstGeom prst="rect">
            <a:avLst/>
          </a:prstGeom>
          <a:noFill/>
          <a:ln w="9525">
            <a:noFill/>
            <a:miter lim="800000"/>
            <a:headEnd/>
            <a:tailEnd/>
          </a:ln>
          <a:effectLst/>
        </p:spPr>
      </p:pic>
      <p:sp>
        <p:nvSpPr>
          <p:cNvPr id="2" name="Titre 1"/>
          <p:cNvSpPr>
            <a:spLocks noGrp="1"/>
          </p:cNvSpPr>
          <p:nvPr>
            <p:ph type="title"/>
          </p:nvPr>
        </p:nvSpPr>
        <p:spPr/>
        <p:txBody>
          <a:bodyPr/>
          <a:lstStyle/>
          <a:p>
            <a:r>
              <a:rPr lang="fr-FR" dirty="0" smtClean="0"/>
              <a:t>Objectif</a:t>
            </a:r>
            <a:endParaRPr lang="fr-FR" dirty="0"/>
          </a:p>
        </p:txBody>
      </p:sp>
      <p:sp>
        <p:nvSpPr>
          <p:cNvPr id="3" name="Espace réservé du contenu 2"/>
          <p:cNvSpPr>
            <a:spLocks noGrp="1"/>
          </p:cNvSpPr>
          <p:nvPr>
            <p:ph idx="1"/>
          </p:nvPr>
        </p:nvSpPr>
        <p:spPr>
          <a:xfrm>
            <a:off x="-36512" y="1412776"/>
            <a:ext cx="8302376" cy="4536504"/>
          </a:xfrm>
        </p:spPr>
        <p:txBody>
          <a:bodyPr/>
          <a:lstStyle/>
          <a:p>
            <a:r>
              <a:rPr lang="fr-FR" sz="2800" b="1" dirty="0" smtClean="0">
                <a:solidFill>
                  <a:srgbClr val="FF0000"/>
                </a:solidFill>
                <a:latin typeface="Calibri" panose="020F0502020204030204" pitchFamily="34" charset="0"/>
                <a:cs typeface="Calibri" panose="020F0502020204030204" pitchFamily="34" charset="0"/>
              </a:rPr>
              <a:t>Diminuer l’</a:t>
            </a:r>
            <a:r>
              <a:rPr lang="fr-FR" sz="2800" b="1" dirty="0" err="1" smtClean="0">
                <a:solidFill>
                  <a:srgbClr val="FF0000"/>
                </a:solidFill>
                <a:latin typeface="Calibri" panose="020F0502020204030204" pitchFamily="34" charset="0"/>
                <a:cs typeface="Calibri" panose="020F0502020204030204" pitchFamily="34" charset="0"/>
              </a:rPr>
              <a:t>infectiosité</a:t>
            </a:r>
            <a:r>
              <a:rPr lang="fr-FR" sz="2800" b="1" dirty="0" smtClean="0">
                <a:solidFill>
                  <a:srgbClr val="FF0000"/>
                </a:solidFill>
                <a:latin typeface="Calibri" panose="020F0502020204030204" pitchFamily="34" charset="0"/>
                <a:cs typeface="Calibri" panose="020F0502020204030204" pitchFamily="34" charset="0"/>
              </a:rPr>
              <a:t> du déchet en classe 4 dans une classe accessible pour un transport :</a:t>
            </a:r>
          </a:p>
          <a:p>
            <a:pPr lvl="1"/>
            <a:r>
              <a:rPr lang="fr-FR" sz="2400" dirty="0" smtClean="0">
                <a:latin typeface="Calibri" panose="020F0502020204030204" pitchFamily="34" charset="0"/>
                <a:cs typeface="Calibri" panose="020F0502020204030204" pitchFamily="34" charset="0"/>
              </a:rPr>
              <a:t>classe 6.2 des matières infectieuses affectée du numéro d’identification ONU 3291 </a:t>
            </a:r>
          </a:p>
          <a:p>
            <a:pPr lvl="1"/>
            <a:r>
              <a:rPr lang="fr-FR" sz="2400" dirty="0" smtClean="0">
                <a:latin typeface="Calibri" panose="020F0502020204030204" pitchFamily="34" charset="0"/>
                <a:cs typeface="Calibri" panose="020F0502020204030204" pitchFamily="34" charset="0"/>
              </a:rPr>
              <a:t>conditionnement avec des emballages normalisés DASRI conformes aux normes NF X 30-500, 501, 505 ou 506</a:t>
            </a:r>
          </a:p>
          <a:p>
            <a:pPr lvl="1"/>
            <a:r>
              <a:rPr lang="fr-FR" sz="2400" dirty="0">
                <a:latin typeface="Calibri" panose="020F0502020204030204" pitchFamily="34" charset="0"/>
                <a:cs typeface="Calibri" panose="020F0502020204030204" pitchFamily="34" charset="0"/>
              </a:rPr>
              <a:t>u</a:t>
            </a:r>
            <a:r>
              <a:rPr lang="fr-FR" sz="2400" dirty="0" smtClean="0">
                <a:latin typeface="Calibri" panose="020F0502020204030204" pitchFamily="34" charset="0"/>
                <a:cs typeface="Calibri" panose="020F0502020204030204" pitchFamily="34" charset="0"/>
              </a:rPr>
              <a:t>tilisation de </a:t>
            </a:r>
            <a:r>
              <a:rPr lang="fr-FR" sz="2400" b="1" dirty="0" smtClean="0">
                <a:latin typeface="Calibri" panose="020F0502020204030204" pitchFamily="34" charset="0"/>
                <a:cs typeface="Calibri" panose="020F0502020204030204" pitchFamily="34" charset="0"/>
              </a:rPr>
              <a:t>grands récipients pour vrac </a:t>
            </a:r>
            <a:r>
              <a:rPr lang="fr-FR" sz="2400" dirty="0" smtClean="0">
                <a:latin typeface="Calibri" panose="020F0502020204030204" pitchFamily="34" charset="0"/>
                <a:cs typeface="Calibri" panose="020F0502020204030204" pitchFamily="34" charset="0"/>
              </a:rPr>
              <a:t>(GRV) ou          </a:t>
            </a:r>
            <a:r>
              <a:rPr lang="fr-FR" sz="2400" b="1" dirty="0" smtClean="0">
                <a:latin typeface="Calibri" panose="020F0502020204030204" pitchFamily="34" charset="0"/>
                <a:cs typeface="Calibri" panose="020F0502020204030204" pitchFamily="34" charset="0"/>
              </a:rPr>
              <a:t>grands emballages </a:t>
            </a:r>
            <a:r>
              <a:rPr lang="fr-FR" sz="2400" dirty="0" smtClean="0">
                <a:latin typeface="Calibri" panose="020F0502020204030204" pitchFamily="34" charset="0"/>
                <a:cs typeface="Calibri" panose="020F0502020204030204" pitchFamily="34" charset="0"/>
              </a:rPr>
              <a:t>(GE) </a:t>
            </a:r>
            <a:r>
              <a:rPr lang="fr-FR" sz="2400" b="1" dirty="0" smtClean="0">
                <a:latin typeface="Calibri" panose="020F0502020204030204" pitchFamily="34" charset="0"/>
                <a:cs typeface="Calibri" panose="020F0502020204030204" pitchFamily="34" charset="0"/>
              </a:rPr>
              <a:t>marquages</a:t>
            </a:r>
            <a:r>
              <a:rPr lang="fr-FR" sz="2400" dirty="0" smtClean="0">
                <a:latin typeface="Calibri" panose="020F0502020204030204" pitchFamily="34" charset="0"/>
                <a:cs typeface="Calibri" panose="020F0502020204030204" pitchFamily="34" charset="0"/>
              </a:rPr>
              <a:t> :</a:t>
            </a:r>
          </a:p>
          <a:p>
            <a:pPr lvl="2"/>
            <a:r>
              <a:rPr lang="fr-FR" sz="2000" dirty="0" smtClean="0">
                <a:latin typeface="Calibri" panose="020F0502020204030204" pitchFamily="34" charset="0"/>
                <a:cs typeface="Calibri" panose="020F0502020204030204" pitchFamily="34" charset="0"/>
              </a:rPr>
              <a:t>ADR spécifiques (codes emballage, </a:t>
            </a:r>
            <a:r>
              <a:rPr lang="fr-FR" sz="2000" b="1" dirty="0" smtClean="0">
                <a:solidFill>
                  <a:srgbClr val="FF0000"/>
                </a:solidFill>
                <a:latin typeface="Calibri" panose="020F0502020204030204" pitchFamily="34" charset="0"/>
                <a:cs typeface="Calibri" panose="020F0502020204030204" pitchFamily="34" charset="0"/>
              </a:rPr>
              <a:t>UN</a:t>
            </a:r>
            <a:r>
              <a:rPr lang="fr-FR" sz="2000" dirty="0" smtClean="0">
                <a:latin typeface="Calibri" panose="020F0502020204030204" pitchFamily="34" charset="0"/>
                <a:cs typeface="Calibri" panose="020F0502020204030204" pitchFamily="34" charset="0"/>
              </a:rPr>
              <a:t>, …)</a:t>
            </a:r>
          </a:p>
          <a:p>
            <a:pPr lvl="2"/>
            <a:r>
              <a:rPr lang="fr-FR" sz="2000" dirty="0" smtClean="0">
                <a:latin typeface="Calibri" panose="020F0502020204030204" pitchFamily="34" charset="0"/>
                <a:cs typeface="Calibri" panose="020F0502020204030204" pitchFamily="34" charset="0"/>
              </a:rPr>
              <a:t>symbole « </a:t>
            </a:r>
            <a:r>
              <a:rPr lang="fr-FR" sz="2000" b="1" dirty="0" smtClean="0">
                <a:solidFill>
                  <a:srgbClr val="FF0000"/>
                </a:solidFill>
                <a:latin typeface="Calibri" panose="020F0502020204030204" pitchFamily="34" charset="0"/>
                <a:cs typeface="Calibri" panose="020F0502020204030204" pitchFamily="34" charset="0"/>
              </a:rPr>
              <a:t>danger biologique</a:t>
            </a:r>
            <a:r>
              <a:rPr lang="fr-FR" sz="2000" dirty="0" smtClean="0">
                <a:latin typeface="Calibri" panose="020F0502020204030204" pitchFamily="34" charset="0"/>
                <a:cs typeface="Calibri" panose="020F0502020204030204" pitchFamily="34" charset="0"/>
              </a:rPr>
              <a:t> » </a:t>
            </a:r>
          </a:p>
          <a:p>
            <a:pPr marL="873125" lvl="2" indent="0">
              <a:buNone/>
            </a:pPr>
            <a:r>
              <a:rPr lang="fr-FR" sz="2000" dirty="0" smtClean="0">
                <a:latin typeface="Calibri" panose="020F0502020204030204" pitchFamily="34" charset="0"/>
                <a:cs typeface="Calibri" panose="020F0502020204030204" pitchFamily="34" charset="0"/>
              </a:rPr>
              <a:t>conforme au modèle 6.2 (matière infectieuse) :</a:t>
            </a:r>
          </a:p>
          <a:p>
            <a:pPr>
              <a:buNone/>
            </a:pPr>
            <a:endParaRPr lang="fr-FR" sz="16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13</a:t>
            </a:fld>
            <a:endParaRPr lang="fr-FR"/>
          </a:p>
        </p:txBody>
      </p:sp>
      <p:pic>
        <p:nvPicPr>
          <p:cNvPr id="1026" name="Picture 2" descr="E:\EBOLA\CClinS\Dechets\photos\IMG_1885-01.JPG"/>
          <p:cNvPicPr>
            <a:picLocks noChangeAspect="1" noChangeArrowheads="1"/>
          </p:cNvPicPr>
          <p:nvPr/>
        </p:nvPicPr>
        <p:blipFill rotWithShape="1">
          <a:blip r:embed="rId3">
            <a:extLst>
              <a:ext uri="{28A0092B-C50C-407E-A947-70E740481C1C}">
                <a14:useLocalDpi xmlns:a14="http://schemas.microsoft.com/office/drawing/2010/main" val="0"/>
              </a:ext>
            </a:extLst>
          </a:blip>
          <a:srcRect l="18655" t="12437" r="-18655"/>
          <a:stretch/>
        </p:blipFill>
        <p:spPr bwMode="auto">
          <a:xfrm rot="5400000">
            <a:off x="7465634" y="4967872"/>
            <a:ext cx="1944214" cy="131474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EBOLA\CClinS\Dechets\photo3\IMG_187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7666231" y="3196349"/>
            <a:ext cx="1527944" cy="1299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
            </a:r>
            <a:r>
              <a:rPr lang="fr-FR" dirty="0" smtClean="0"/>
              <a:t>échets concernés (1/3)</a:t>
            </a:r>
            <a:endParaRPr lang="fr-FR" dirty="0"/>
          </a:p>
        </p:txBody>
      </p:sp>
      <p:sp>
        <p:nvSpPr>
          <p:cNvPr id="3" name="Espace réservé du contenu 2"/>
          <p:cNvSpPr>
            <a:spLocks noGrp="1"/>
          </p:cNvSpPr>
          <p:nvPr>
            <p:ph idx="1"/>
          </p:nvPr>
        </p:nvSpPr>
        <p:spPr>
          <a:xfrm>
            <a:off x="446088" y="1556792"/>
            <a:ext cx="8446392" cy="4896544"/>
          </a:xfrm>
        </p:spPr>
        <p:txBody>
          <a:bodyPr/>
          <a:lstStyle/>
          <a:p>
            <a:pPr lvl="0"/>
            <a:r>
              <a:rPr lang="fr-FR" sz="2800" dirty="0" smtClean="0">
                <a:latin typeface="Calibri" panose="020F0502020204030204" pitchFamily="34" charset="0"/>
                <a:cs typeface="Calibri" panose="020F0502020204030204" pitchFamily="34" charset="0"/>
              </a:rPr>
              <a:t>DASRI solides, tels que définis à  </a:t>
            </a:r>
            <a:r>
              <a:rPr lang="fr-FR" sz="2800" dirty="0" smtClean="0">
                <a:latin typeface="Calibri" panose="020F0502020204030204" pitchFamily="34" charset="0"/>
                <a:cs typeface="Calibri" panose="020F0502020204030204" pitchFamily="34" charset="0"/>
                <a:hlinkClick r:id="rId2"/>
              </a:rPr>
              <a:t>l’article R.1335-1</a:t>
            </a:r>
            <a:r>
              <a:rPr lang="fr-FR" sz="2800" dirty="0" smtClean="0">
                <a:latin typeface="Calibri" panose="020F0502020204030204" pitchFamily="34" charset="0"/>
                <a:cs typeface="Calibri" panose="020F0502020204030204" pitchFamily="34" charset="0"/>
              </a:rPr>
              <a:t> du code de la santé publique (CSP) incluant notamment :</a:t>
            </a:r>
          </a:p>
          <a:p>
            <a:pPr lvl="1"/>
            <a:r>
              <a:rPr lang="fr-FR" sz="2400" dirty="0" smtClean="0">
                <a:latin typeface="Calibri" panose="020F0502020204030204" pitchFamily="34" charset="0"/>
                <a:cs typeface="Calibri" panose="020F0502020204030204" pitchFamily="34" charset="0"/>
              </a:rPr>
              <a:t>matériels ou matériaux piquants ou coupants, dès leur utilisation, en contact ou non avec un produit biologique</a:t>
            </a:r>
          </a:p>
          <a:p>
            <a:pPr lvl="1"/>
            <a:r>
              <a:rPr lang="fr-FR" sz="2400" dirty="0" smtClean="0">
                <a:latin typeface="Calibri" panose="020F0502020204030204" pitchFamily="34" charset="0"/>
                <a:cs typeface="Calibri" panose="020F0502020204030204" pitchFamily="34" charset="0"/>
              </a:rPr>
              <a:t>flacons de produits sanguins à usage thérapeutique incomplètement utilisés ou arrivés à péremption, tubes de prélèvement de sang, dispositifs de drainage</a:t>
            </a:r>
          </a:p>
          <a:p>
            <a:pPr lvl="1"/>
            <a:r>
              <a:rPr lang="fr-FR" sz="2400" dirty="0" smtClean="0">
                <a:latin typeface="Calibri" panose="020F0502020204030204" pitchFamily="34" charset="0"/>
                <a:cs typeface="Calibri" panose="020F0502020204030204" pitchFamily="34" charset="0"/>
              </a:rPr>
              <a:t>tout matériel de soins : seringue, tubulure, sonde, canule, drain, compresse, gant,…</a:t>
            </a:r>
          </a:p>
          <a:p>
            <a:pPr lvl="1"/>
            <a:r>
              <a:rPr lang="fr-FR" sz="2400" dirty="0" smtClean="0">
                <a:latin typeface="Calibri" panose="020F0502020204030204" pitchFamily="34" charset="0"/>
                <a:cs typeface="Calibri" panose="020F0502020204030204" pitchFamily="34" charset="0"/>
              </a:rPr>
              <a:t>tout objet souillé par (ou contenant) du sang ou un autre liquide biologique</a:t>
            </a:r>
            <a:r>
              <a:rPr lang="fr-FR" sz="1800" dirty="0" smtClean="0">
                <a:latin typeface="Calibri" panose="020F0502020204030204" pitchFamily="34" charset="0"/>
                <a:cs typeface="Calibri" panose="020F0502020204030204" pitchFamily="34" charset="0"/>
              </a:rPr>
              <a:t> </a:t>
            </a:r>
            <a:endParaRPr lang="fr-FR" dirty="0" smtClean="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14</a:t>
            </a:fld>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
            </a:r>
            <a:r>
              <a:rPr lang="fr-FR" dirty="0" smtClean="0"/>
              <a:t>échets concernés (2/3) </a:t>
            </a:r>
            <a:endParaRPr lang="fr-FR" dirty="0"/>
          </a:p>
        </p:txBody>
      </p:sp>
      <p:sp>
        <p:nvSpPr>
          <p:cNvPr id="3" name="Espace réservé du contenu 2"/>
          <p:cNvSpPr>
            <a:spLocks noGrp="1"/>
          </p:cNvSpPr>
          <p:nvPr>
            <p:ph idx="1"/>
          </p:nvPr>
        </p:nvSpPr>
        <p:spPr>
          <a:xfrm>
            <a:off x="446088" y="1412776"/>
            <a:ext cx="8229600" cy="5040560"/>
          </a:xfrm>
        </p:spPr>
        <p:txBody>
          <a:bodyPr/>
          <a:lstStyle/>
          <a:p>
            <a:pPr lvl="0"/>
            <a:r>
              <a:rPr lang="fr-FR" sz="2400" dirty="0">
                <a:latin typeface="Calibri" panose="020F0502020204030204" pitchFamily="34" charset="0"/>
                <a:cs typeface="Calibri" panose="020F0502020204030204" pitchFamily="34" charset="0"/>
              </a:rPr>
              <a:t>Excréta </a:t>
            </a:r>
            <a:r>
              <a:rPr lang="fr-FR" sz="2400" dirty="0" smtClean="0">
                <a:latin typeface="Calibri" panose="020F0502020204030204" pitchFamily="34" charset="0"/>
                <a:cs typeface="Calibri" panose="020F0502020204030204" pitchFamily="34" charset="0"/>
              </a:rPr>
              <a:t>et </a:t>
            </a:r>
            <a:r>
              <a:rPr lang="fr-FR" sz="2400" dirty="0">
                <a:latin typeface="Calibri" panose="020F0502020204030204" pitchFamily="34" charset="0"/>
                <a:cs typeface="Calibri" panose="020F0502020204030204" pitchFamily="34" charset="0"/>
              </a:rPr>
              <a:t>fluides biologiques issus du patient</a:t>
            </a:r>
          </a:p>
          <a:p>
            <a:pPr lvl="1"/>
            <a:r>
              <a:rPr lang="fr-FR" sz="1800" dirty="0" smtClean="0">
                <a:latin typeface="Calibri" panose="020F0502020204030204" pitchFamily="34" charset="0"/>
                <a:cs typeface="Calibri" panose="020F0502020204030204" pitchFamily="34" charset="0"/>
              </a:rPr>
              <a:t>Ex : selles</a:t>
            </a:r>
            <a:r>
              <a:rPr lang="fr-FR" sz="1800" dirty="0">
                <a:latin typeface="Calibri" panose="020F0502020204030204" pitchFamily="34" charset="0"/>
                <a:cs typeface="Calibri" panose="020F0502020204030204" pitchFamily="34" charset="0"/>
              </a:rPr>
              <a:t>, urines et </a:t>
            </a:r>
            <a:r>
              <a:rPr lang="fr-FR" sz="1800" dirty="0" smtClean="0">
                <a:latin typeface="Calibri" panose="020F0502020204030204" pitchFamily="34" charset="0"/>
                <a:cs typeface="Calibri" panose="020F0502020204030204" pitchFamily="34" charset="0"/>
              </a:rPr>
              <a:t>vomissures…</a:t>
            </a:r>
          </a:p>
          <a:p>
            <a:pPr marL="436563" lvl="1" indent="0">
              <a:buNone/>
            </a:pPr>
            <a:endParaRPr lang="fr-FR" sz="1800" dirty="0" smtClean="0">
              <a:latin typeface="Calibri" panose="020F0502020204030204" pitchFamily="34" charset="0"/>
              <a:cs typeface="Calibri" panose="020F0502020204030204" pitchFamily="34" charset="0"/>
            </a:endParaRPr>
          </a:p>
          <a:p>
            <a:pPr lvl="0"/>
            <a:r>
              <a:rPr lang="fr-FR" sz="2400" dirty="0">
                <a:latin typeface="Calibri" panose="020F0502020204030204" pitchFamily="34" charset="0"/>
                <a:cs typeface="Calibri" panose="020F0502020204030204" pitchFamily="34" charset="0"/>
              </a:rPr>
              <a:t>Déchets solides </a:t>
            </a:r>
          </a:p>
          <a:p>
            <a:pPr lvl="1"/>
            <a:r>
              <a:rPr lang="fr-FR" sz="2000" dirty="0" smtClean="0">
                <a:latin typeface="Calibri" panose="020F0502020204030204" pitchFamily="34" charset="0"/>
                <a:cs typeface="Calibri" panose="020F0502020204030204" pitchFamily="34" charset="0"/>
              </a:rPr>
              <a:t>Tout EPI (équipement de protection individuelle) utilisé pour la prise en charge du patient </a:t>
            </a:r>
          </a:p>
          <a:p>
            <a:pPr lvl="1"/>
            <a:r>
              <a:rPr lang="fr-FR" sz="2000" dirty="0" smtClean="0">
                <a:latin typeface="Calibri" panose="020F0502020204030204" pitchFamily="34" charset="0"/>
                <a:cs typeface="Calibri" panose="020F0502020204030204" pitchFamily="34" charset="0"/>
              </a:rPr>
              <a:t>Collecteur pour OPCT (Objets Piquants Coupants </a:t>
            </a:r>
            <a:r>
              <a:rPr lang="fr-FR" sz="2000" dirty="0">
                <a:latin typeface="Calibri" panose="020F0502020204030204" pitchFamily="34" charset="0"/>
                <a:cs typeface="Calibri" panose="020F0502020204030204" pitchFamily="34" charset="0"/>
              </a:rPr>
              <a:t>T</a:t>
            </a:r>
            <a:r>
              <a:rPr lang="fr-FR" sz="2000" dirty="0" smtClean="0">
                <a:latin typeface="Calibri" panose="020F0502020204030204" pitchFamily="34" charset="0"/>
                <a:cs typeface="Calibri" panose="020F0502020204030204" pitchFamily="34" charset="0"/>
              </a:rPr>
              <a:t>ranchants)</a:t>
            </a:r>
          </a:p>
          <a:p>
            <a:pPr lvl="1"/>
            <a:r>
              <a:rPr lang="fr-FR" sz="2000" b="1" dirty="0" smtClean="0">
                <a:latin typeface="Calibri" panose="020F0502020204030204" pitchFamily="34" charset="0"/>
                <a:cs typeface="Calibri" panose="020F0502020204030204" pitchFamily="34" charset="0"/>
              </a:rPr>
              <a:t>Autr</a:t>
            </a:r>
            <a:r>
              <a:rPr lang="fr-FR" sz="2000" dirty="0" smtClean="0">
                <a:latin typeface="Calibri" panose="020F0502020204030204" pitchFamily="34" charset="0"/>
                <a:cs typeface="Calibri" panose="020F0502020204030204" pitchFamily="34" charset="0"/>
              </a:rPr>
              <a:t>e</a:t>
            </a:r>
            <a:r>
              <a:rPr lang="fr-FR" sz="2000" b="1" dirty="0" smtClean="0">
                <a:latin typeface="Calibri" panose="020F0502020204030204" pitchFamily="34" charset="0"/>
                <a:cs typeface="Calibri" panose="020F0502020204030204" pitchFamily="34" charset="0"/>
              </a:rPr>
              <a:t>s objets habituellement classés en DAOM </a:t>
            </a:r>
            <a:r>
              <a:rPr lang="fr-FR" sz="2000" dirty="0" smtClean="0">
                <a:latin typeface="Calibri" panose="020F0502020204030204" pitchFamily="34" charset="0"/>
                <a:cs typeface="Calibri" panose="020F0502020204030204" pitchFamily="34" charset="0"/>
              </a:rPr>
              <a:t>(déchets </a:t>
            </a:r>
            <a:r>
              <a:rPr lang="fr-FR" sz="2000" dirty="0">
                <a:latin typeface="Calibri" panose="020F0502020204030204" pitchFamily="34" charset="0"/>
                <a:cs typeface="Calibri" panose="020F0502020204030204" pitchFamily="34" charset="0"/>
              </a:rPr>
              <a:t>assimilables aux ordures </a:t>
            </a:r>
            <a:r>
              <a:rPr lang="fr-FR" sz="2000" dirty="0" smtClean="0">
                <a:latin typeface="Calibri" panose="020F0502020204030204" pitchFamily="34" charset="0"/>
                <a:cs typeface="Calibri" panose="020F0502020204030204" pitchFamily="34" charset="0"/>
              </a:rPr>
              <a:t>ménagères)</a:t>
            </a:r>
          </a:p>
          <a:p>
            <a:pPr lvl="2" algn="just"/>
            <a:r>
              <a:rPr lang="fr-FR" sz="2000" dirty="0" smtClean="0">
                <a:latin typeface="Calibri" panose="020F0502020204030204" pitchFamily="34" charset="0"/>
                <a:cs typeface="Calibri" panose="020F0502020204030204" pitchFamily="34" charset="0"/>
              </a:rPr>
              <a:t>effets </a:t>
            </a:r>
            <a:r>
              <a:rPr lang="fr-FR" sz="2000" dirty="0">
                <a:latin typeface="Calibri" panose="020F0502020204030204" pitchFamily="34" charset="0"/>
                <a:cs typeface="Calibri" panose="020F0502020204030204" pitchFamily="34" charset="0"/>
              </a:rPr>
              <a:t>personnels du patient, </a:t>
            </a:r>
            <a:r>
              <a:rPr lang="fr-FR" sz="2000" dirty="0" smtClean="0">
                <a:latin typeface="Calibri" panose="020F0502020204030204" pitchFamily="34" charset="0"/>
                <a:cs typeface="Calibri" panose="020F0502020204030204" pitchFamily="34" charset="0"/>
              </a:rPr>
              <a:t>linge, literie souillés </a:t>
            </a:r>
            <a:r>
              <a:rPr lang="fr-FR" sz="2000" dirty="0">
                <a:latin typeface="Calibri" panose="020F0502020204030204" pitchFamily="34" charset="0"/>
                <a:cs typeface="Calibri" panose="020F0502020204030204" pitchFamily="34" charset="0"/>
              </a:rPr>
              <a:t>ou potentiellement contaminés au sein de la chambre ne pouvant pas être décontaminés </a:t>
            </a:r>
          </a:p>
          <a:p>
            <a:pPr marL="873125" lvl="2" indent="0">
              <a:buNone/>
            </a:pPr>
            <a:endParaRPr lang="fr-FR" sz="18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15</a:t>
            </a:fld>
            <a:endParaRPr lang="fr-FR"/>
          </a:p>
        </p:txBody>
      </p:sp>
    </p:spTree>
    <p:extLst>
      <p:ext uri="{BB962C8B-B14F-4D97-AF65-F5344CB8AC3E}">
        <p14:creationId xmlns:p14="http://schemas.microsoft.com/office/powerpoint/2010/main" val="2421505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a:t>
            </a:r>
            <a:r>
              <a:rPr lang="fr-FR" dirty="0" smtClean="0"/>
              <a:t>échets concernés (3/3) </a:t>
            </a:r>
            <a:endParaRPr lang="fr-FR" dirty="0"/>
          </a:p>
        </p:txBody>
      </p:sp>
      <p:sp>
        <p:nvSpPr>
          <p:cNvPr id="3" name="Espace réservé du contenu 2"/>
          <p:cNvSpPr>
            <a:spLocks noGrp="1"/>
          </p:cNvSpPr>
          <p:nvPr>
            <p:ph idx="1"/>
          </p:nvPr>
        </p:nvSpPr>
        <p:spPr>
          <a:xfrm>
            <a:off x="446088" y="1412776"/>
            <a:ext cx="8229600" cy="5040560"/>
          </a:xfrm>
        </p:spPr>
        <p:txBody>
          <a:bodyPr/>
          <a:lstStyle/>
          <a:p>
            <a:pPr lvl="0"/>
            <a:r>
              <a:rPr lang="fr-FR" sz="2400" dirty="0" smtClean="0">
                <a:latin typeface="Calibri" panose="020F0502020204030204" pitchFamily="34" charset="0"/>
                <a:cs typeface="Calibri" panose="020F0502020204030204" pitchFamily="34" charset="0"/>
              </a:rPr>
              <a:t>Pour les laboratoires</a:t>
            </a:r>
            <a:endParaRPr lang="fr-FR" sz="2400" dirty="0">
              <a:latin typeface="Calibri" panose="020F0502020204030204" pitchFamily="34" charset="0"/>
              <a:cs typeface="Calibri" panose="020F0502020204030204" pitchFamily="34" charset="0"/>
            </a:endParaRPr>
          </a:p>
          <a:p>
            <a:pPr lvl="1"/>
            <a:r>
              <a:rPr lang="fr-FR" sz="2000" b="1" dirty="0">
                <a:latin typeface="Calibri" panose="020F0502020204030204" pitchFamily="34" charset="0"/>
                <a:cs typeface="Calibri" panose="020F0502020204030204" pitchFamily="34" charset="0"/>
              </a:rPr>
              <a:t>gestion des déchets de laboratoire </a:t>
            </a:r>
            <a:r>
              <a:rPr lang="fr-FR" sz="2000" dirty="0">
                <a:latin typeface="Calibri" panose="020F0502020204030204" pitchFamily="34" charset="0"/>
                <a:cs typeface="Calibri" panose="020F0502020204030204" pitchFamily="34" charset="0"/>
              </a:rPr>
              <a:t>(milieux de culture, prélèvements…) se référer aux procédures de gestion en vigueur dans les laboratoires de niveau de sécurité biologique (NSB) 3, </a:t>
            </a:r>
            <a:r>
              <a:rPr lang="fr-FR" sz="2000" dirty="0">
                <a:latin typeface="Calibri" panose="020F0502020204030204" pitchFamily="34" charset="0"/>
                <a:cs typeface="Calibri" panose="020F0502020204030204" pitchFamily="34" charset="0"/>
                <a:hlinkClick r:id="rId2"/>
              </a:rPr>
              <a:t>arrêté « laboratoire » de </a:t>
            </a:r>
            <a:r>
              <a:rPr lang="fr-FR" sz="2000" dirty="0" smtClean="0">
                <a:latin typeface="Calibri" panose="020F0502020204030204" pitchFamily="34" charset="0"/>
                <a:cs typeface="Calibri" panose="020F0502020204030204" pitchFamily="34" charset="0"/>
                <a:hlinkClick r:id="rId2"/>
              </a:rPr>
              <a:t>2007</a:t>
            </a:r>
            <a:endParaRPr lang="fr-FR" sz="2000" dirty="0" smtClean="0">
              <a:latin typeface="Calibri" panose="020F0502020204030204" pitchFamily="34" charset="0"/>
              <a:cs typeface="Calibri" panose="020F0502020204030204" pitchFamily="34" charset="0"/>
            </a:endParaRPr>
          </a:p>
          <a:p>
            <a:pPr marL="436563" lvl="1" indent="0">
              <a:buNone/>
            </a:pPr>
            <a:endParaRPr lang="fr-FR" sz="2500" dirty="0" smtClean="0">
              <a:latin typeface="Calibri" panose="020F0502020204030204" pitchFamily="34" charset="0"/>
              <a:cs typeface="Calibri" panose="020F0502020204030204" pitchFamily="34" charset="0"/>
            </a:endParaRPr>
          </a:p>
          <a:p>
            <a:r>
              <a:rPr lang="fr-FR" sz="2400" dirty="0" smtClean="0">
                <a:latin typeface="Calibri" panose="020F0502020204030204" pitchFamily="34" charset="0"/>
                <a:cs typeface="Calibri" panose="020F0502020204030204" pitchFamily="34" charset="0"/>
              </a:rPr>
              <a:t>Pour les déchets pré-hospitaliers</a:t>
            </a:r>
          </a:p>
          <a:p>
            <a:pPr lvl="1"/>
            <a:r>
              <a:rPr lang="fr-FR" sz="2000" dirty="0" smtClean="0">
                <a:latin typeface="Calibri" panose="020F0502020204030204" pitchFamily="34" charset="0"/>
                <a:cs typeface="Calibri" panose="020F0502020204030204" pitchFamily="34" charset="0"/>
              </a:rPr>
              <a:t>recommandation en cours </a:t>
            </a:r>
            <a:endParaRPr lang="fr-FR" sz="2400" dirty="0" smtClean="0"/>
          </a:p>
          <a:p>
            <a:pPr marL="0" indent="0">
              <a:buNone/>
            </a:pP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16</a:t>
            </a:fld>
            <a:endParaRPr lang="fr-FR"/>
          </a:p>
        </p:txBody>
      </p:sp>
    </p:spTree>
    <p:extLst>
      <p:ext uri="{BB962C8B-B14F-4D97-AF65-F5344CB8AC3E}">
        <p14:creationId xmlns:p14="http://schemas.microsoft.com/office/powerpoint/2010/main" val="4074483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différentes étapes de gestion des déchets</a:t>
            </a:r>
            <a:endParaRPr lang="fr-FR" dirty="0"/>
          </a:p>
        </p:txBody>
      </p:sp>
      <p:sp>
        <p:nvSpPr>
          <p:cNvPr id="3" name="Espace réservé du numéro de diapositive 2"/>
          <p:cNvSpPr>
            <a:spLocks noGrp="1"/>
          </p:cNvSpPr>
          <p:nvPr>
            <p:ph type="sldNum" sz="quarter" idx="10"/>
          </p:nvPr>
        </p:nvSpPr>
        <p:spPr/>
        <p:txBody>
          <a:bodyPr/>
          <a:lstStyle/>
          <a:p>
            <a:pPr>
              <a:defRPr/>
            </a:pPr>
            <a:fld id="{EDF38C10-8322-403E-973D-017D78A883AB}" type="slidenum">
              <a:rPr lang="fr-FR" smtClean="0"/>
              <a:pPr>
                <a:defRPr/>
              </a:pPr>
              <a:t>17</a:t>
            </a:fld>
            <a:endParaRPr lang="fr-FR"/>
          </a:p>
        </p:txBody>
      </p:sp>
      <p:cxnSp>
        <p:nvCxnSpPr>
          <p:cNvPr id="7" name="Connecteur droit 6"/>
          <p:cNvCxnSpPr/>
          <p:nvPr/>
        </p:nvCxnSpPr>
        <p:spPr bwMode="auto">
          <a:xfrm>
            <a:off x="107504" y="4646720"/>
            <a:ext cx="8784976" cy="6416"/>
          </a:xfrm>
          <a:prstGeom prst="line">
            <a:avLst/>
          </a:prstGeom>
          <a:solidFill>
            <a:schemeClr val="accent1"/>
          </a:solidFill>
          <a:ln w="25400" cap="flat" cmpd="sng" algn="ctr">
            <a:solidFill>
              <a:srgbClr val="0070C0"/>
            </a:solidFill>
            <a:prstDash val="dash"/>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7"/>
          <p:cNvSpPr/>
          <p:nvPr/>
        </p:nvSpPr>
        <p:spPr>
          <a:xfrm>
            <a:off x="1447190" y="1484784"/>
            <a:ext cx="6336704" cy="415498"/>
          </a:xfrm>
          <a:prstGeom prst="rect">
            <a:avLst/>
          </a:prstGeom>
        </p:spPr>
        <p:txBody>
          <a:bodyPr wrap="square">
            <a:spAutoFit/>
          </a:bodyPr>
          <a:lstStyle/>
          <a:p>
            <a:pPr marL="457200" indent="-457200" algn="ctr">
              <a:buFont typeface="+mj-lt"/>
              <a:buAutoNum type="arabicPeriod"/>
            </a:pPr>
            <a:r>
              <a:rPr lang="fr-FR" b="1" dirty="0" smtClean="0">
                <a:solidFill>
                  <a:srgbClr val="0070C0"/>
                </a:solidFill>
              </a:rPr>
              <a:t>cas « suspect », « possible » et </a:t>
            </a:r>
            <a:r>
              <a:rPr lang="fr-FR" b="1" dirty="0" smtClean="0">
                <a:solidFill>
                  <a:srgbClr val="FF0000"/>
                </a:solidFill>
              </a:rPr>
              <a:t>« confirmé »</a:t>
            </a:r>
            <a:endParaRPr lang="fr-FR" dirty="0">
              <a:solidFill>
                <a:srgbClr val="FF0000"/>
              </a:solidFill>
            </a:endParaRPr>
          </a:p>
        </p:txBody>
      </p:sp>
      <p:sp>
        <p:nvSpPr>
          <p:cNvPr id="9" name="Rectangle 8"/>
          <p:cNvSpPr/>
          <p:nvPr/>
        </p:nvSpPr>
        <p:spPr>
          <a:xfrm>
            <a:off x="2296210" y="4597678"/>
            <a:ext cx="4572000" cy="415498"/>
          </a:xfrm>
          <a:prstGeom prst="rect">
            <a:avLst/>
          </a:prstGeom>
        </p:spPr>
        <p:txBody>
          <a:bodyPr>
            <a:spAutoFit/>
          </a:bodyPr>
          <a:lstStyle/>
          <a:p>
            <a:pPr marL="457200" indent="-457200" algn="ctr">
              <a:buFont typeface="+mj-lt"/>
              <a:buAutoNum type="arabicPeriod" startAt="2"/>
            </a:pPr>
            <a:r>
              <a:rPr lang="fr-FR" b="1" dirty="0">
                <a:solidFill>
                  <a:srgbClr val="FF0000"/>
                </a:solidFill>
              </a:rPr>
              <a:t>cas </a:t>
            </a:r>
            <a:r>
              <a:rPr lang="fr-FR" b="1" dirty="0" smtClean="0">
                <a:solidFill>
                  <a:srgbClr val="FF0000"/>
                </a:solidFill>
              </a:rPr>
              <a:t>«</a:t>
            </a:r>
            <a:r>
              <a:rPr lang="fr-FR" b="1" dirty="0">
                <a:solidFill>
                  <a:srgbClr val="FF0000"/>
                </a:solidFill>
              </a:rPr>
              <a:t> confirmé</a:t>
            </a:r>
            <a:r>
              <a:rPr lang="fr-FR" b="1" dirty="0"/>
              <a:t> </a:t>
            </a:r>
            <a:r>
              <a:rPr lang="fr-FR" b="1" dirty="0">
                <a:solidFill>
                  <a:srgbClr val="FF0000"/>
                </a:solidFill>
              </a:rPr>
              <a:t>»</a:t>
            </a:r>
            <a:endParaRPr lang="fr-FR" dirty="0">
              <a:solidFill>
                <a:srgbClr val="FF0000"/>
              </a:solidFill>
            </a:endParaRPr>
          </a:p>
        </p:txBody>
      </p:sp>
      <p:pic>
        <p:nvPicPr>
          <p:cNvPr id="2061"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817564"/>
            <a:ext cx="86772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3"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5013176"/>
            <a:ext cx="9134475"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176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en cours de classement (1/2) </a:t>
            </a:r>
            <a:endParaRPr lang="fr-FR" dirty="0"/>
          </a:p>
        </p:txBody>
      </p:sp>
      <p:sp>
        <p:nvSpPr>
          <p:cNvPr id="3" name="Espace réservé du contenu 2"/>
          <p:cNvSpPr>
            <a:spLocks noGrp="1"/>
          </p:cNvSpPr>
          <p:nvPr>
            <p:ph idx="1"/>
          </p:nvPr>
        </p:nvSpPr>
        <p:spPr>
          <a:xfrm>
            <a:off x="446088" y="4221088"/>
            <a:ext cx="8229600" cy="1774900"/>
          </a:xfrm>
        </p:spPr>
        <p:txBody>
          <a:bodyPr/>
          <a:lstStyle/>
          <a:p>
            <a:pPr lvl="1"/>
            <a:r>
              <a:rPr lang="fr-FR" sz="2400" b="1" dirty="0">
                <a:latin typeface="Calibri" panose="020F0502020204030204" pitchFamily="34" charset="0"/>
                <a:cs typeface="Calibri" panose="020F0502020204030204" pitchFamily="34" charset="0"/>
              </a:rPr>
              <a:t>S’ils restent confinés </a:t>
            </a:r>
            <a:r>
              <a:rPr lang="fr-FR" sz="2400" dirty="0">
                <a:latin typeface="Calibri" panose="020F0502020204030204" pitchFamily="34" charset="0"/>
                <a:cs typeface="Calibri" panose="020F0502020204030204" pitchFamily="34" charset="0"/>
              </a:rPr>
              <a:t>dans </a:t>
            </a:r>
            <a:r>
              <a:rPr lang="fr-FR" sz="2400" dirty="0" smtClean="0">
                <a:latin typeface="Calibri" panose="020F0502020204030204" pitchFamily="34" charset="0"/>
                <a:cs typeface="Calibri" panose="020F0502020204030204" pitchFamily="34" charset="0"/>
              </a:rPr>
              <a:t>un local identifié fermé à clé</a:t>
            </a:r>
          </a:p>
          <a:p>
            <a:pPr lvl="1"/>
            <a:r>
              <a:rPr lang="fr-FR" sz="2400" dirty="0" smtClean="0">
                <a:latin typeface="Calibri" panose="020F0502020204030204" pitchFamily="34" charset="0"/>
                <a:cs typeface="Calibri" panose="020F0502020204030204" pitchFamily="34" charset="0"/>
              </a:rPr>
              <a:t>Les déchets solides peuvent </a:t>
            </a:r>
            <a:r>
              <a:rPr lang="fr-FR" sz="2400" b="1" dirty="0" smtClean="0">
                <a:solidFill>
                  <a:srgbClr val="0070C0"/>
                </a:solidFill>
                <a:latin typeface="Calibri" panose="020F0502020204030204" pitchFamily="34" charset="0"/>
                <a:cs typeface="Calibri" panose="020F0502020204030204" pitchFamily="34" charset="0"/>
              </a:rPr>
              <a:t>attendre le </a:t>
            </a:r>
            <a:r>
              <a:rPr lang="fr-FR" sz="2400" u="sng" dirty="0" smtClean="0">
                <a:latin typeface="Calibri" panose="020F0502020204030204" pitchFamily="34" charset="0"/>
                <a:cs typeface="Calibri" panose="020F0502020204030204" pitchFamily="34" charset="0"/>
              </a:rPr>
              <a:t>résultat</a:t>
            </a:r>
            <a:r>
              <a:rPr lang="fr-FR" sz="2400" dirty="0" smtClean="0">
                <a:latin typeface="Calibri" panose="020F0502020204030204" pitchFamily="34" charset="0"/>
                <a:cs typeface="Calibri" panose="020F0502020204030204" pitchFamily="34" charset="0"/>
              </a:rPr>
              <a:t> du </a:t>
            </a:r>
            <a:r>
              <a:rPr lang="fr-FR" sz="2400" b="1" dirty="0" smtClean="0">
                <a:solidFill>
                  <a:srgbClr val="0070C0"/>
                </a:solidFill>
                <a:latin typeface="Calibri" panose="020F0502020204030204" pitchFamily="34" charset="0"/>
                <a:cs typeface="Calibri" panose="020F0502020204030204" pitchFamily="34" charset="0"/>
              </a:rPr>
              <a:t>classement du cas </a:t>
            </a:r>
            <a:r>
              <a:rPr lang="fr-FR" sz="2400" dirty="0" smtClean="0">
                <a:latin typeface="Calibri" panose="020F0502020204030204" pitchFamily="34" charset="0"/>
                <a:cs typeface="Calibri" panose="020F0502020204030204" pitchFamily="34" charset="0"/>
              </a:rPr>
              <a:t>(exclu ou confirmé)</a:t>
            </a: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18</a:t>
            </a:fld>
            <a:endParaRPr lang="fr-FR"/>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3" y="1817564"/>
            <a:ext cx="8677275"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Cas en cours de classement (2/2)</a:t>
            </a:r>
            <a:endParaRPr lang="fr-FR" dirty="0"/>
          </a:p>
        </p:txBody>
      </p:sp>
      <p:sp>
        <p:nvSpPr>
          <p:cNvPr id="3" name="Espace réservé du contenu 2"/>
          <p:cNvSpPr>
            <a:spLocks noGrp="1"/>
          </p:cNvSpPr>
          <p:nvPr>
            <p:ph idx="1"/>
          </p:nvPr>
        </p:nvSpPr>
        <p:spPr>
          <a:xfrm>
            <a:off x="417060" y="1730375"/>
            <a:ext cx="8697912" cy="4434929"/>
          </a:xfrm>
        </p:spPr>
        <p:txBody>
          <a:bodyPr/>
          <a:lstStyle/>
          <a:p>
            <a:r>
              <a:rPr lang="fr-FR" sz="2800" dirty="0" smtClean="0">
                <a:latin typeface="Calibri" panose="020F0502020204030204" pitchFamily="34" charset="0"/>
                <a:cs typeface="Calibri" panose="020F0502020204030204" pitchFamily="34" charset="0"/>
              </a:rPr>
              <a:t>Jusqu’</a:t>
            </a:r>
            <a:r>
              <a:rPr lang="fr-FR" sz="2800" dirty="0">
                <a:latin typeface="Calibri" panose="020F0502020204030204" pitchFamily="34" charset="0"/>
                <a:cs typeface="Calibri" panose="020F0502020204030204" pitchFamily="34" charset="0"/>
              </a:rPr>
              <a:t>au</a:t>
            </a:r>
            <a:r>
              <a:rPr lang="fr-FR" sz="2800" dirty="0" smtClean="0">
                <a:latin typeface="Calibri" panose="020F0502020204030204" pitchFamily="34" charset="0"/>
                <a:cs typeface="Calibri" panose="020F0502020204030204" pitchFamily="34" charset="0"/>
              </a:rPr>
              <a:t> classement définitif du cas</a:t>
            </a:r>
            <a:r>
              <a:rPr lang="fr-FR" sz="2800" dirty="0">
                <a:latin typeface="Calibri" panose="020F0502020204030204" pitchFamily="34" charset="0"/>
                <a:cs typeface="Calibri" panose="020F0502020204030204" pitchFamily="34" charset="0"/>
              </a:rPr>
              <a:t>, tous les </a:t>
            </a:r>
            <a:r>
              <a:rPr lang="fr-FR" sz="2800" dirty="0" smtClean="0">
                <a:latin typeface="Calibri" panose="020F0502020204030204" pitchFamily="34" charset="0"/>
                <a:cs typeface="Calibri" panose="020F0502020204030204" pitchFamily="34" charset="0"/>
              </a:rPr>
              <a:t>déchets sont traités comme </a:t>
            </a:r>
            <a:r>
              <a:rPr lang="fr-FR" sz="2800" dirty="0">
                <a:latin typeface="Calibri" panose="020F0502020204030204" pitchFamily="34" charset="0"/>
                <a:cs typeface="Calibri" panose="020F0502020204030204" pitchFamily="34" charset="0"/>
              </a:rPr>
              <a:t>déchets « Ebola » </a:t>
            </a:r>
            <a:r>
              <a:rPr lang="fr-FR" sz="2800" dirty="0" smtClean="0">
                <a:latin typeface="Calibri" panose="020F0502020204030204" pitchFamily="34" charset="0"/>
                <a:cs typeface="Calibri" panose="020F0502020204030204" pitchFamily="34" charset="0"/>
              </a:rPr>
              <a:t>:</a:t>
            </a:r>
          </a:p>
          <a:p>
            <a:pPr lvl="1"/>
            <a:r>
              <a:rPr lang="fr-FR" sz="2400" dirty="0" smtClean="0">
                <a:latin typeface="Calibri" panose="020F0502020204030204" pitchFamily="34" charset="0"/>
                <a:cs typeface="Calibri" panose="020F0502020204030204" pitchFamily="34" charset="0"/>
              </a:rPr>
              <a:t>excréta relèvent d’un traitement </a:t>
            </a:r>
            <a:r>
              <a:rPr lang="fr-FR" sz="2400" dirty="0">
                <a:latin typeface="Calibri" panose="020F0502020204030204" pitchFamily="34" charset="0"/>
                <a:cs typeface="Calibri" panose="020F0502020204030204" pitchFamily="34" charset="0"/>
              </a:rPr>
              <a:t>rapide </a:t>
            </a:r>
            <a:endParaRPr lang="fr-FR" sz="2400" dirty="0" smtClean="0">
              <a:latin typeface="Calibri" panose="020F0502020204030204" pitchFamily="34" charset="0"/>
              <a:cs typeface="Calibri" panose="020F0502020204030204" pitchFamily="34" charset="0"/>
            </a:endParaRPr>
          </a:p>
          <a:p>
            <a:pPr lvl="1"/>
            <a:r>
              <a:rPr lang="fr-FR" sz="2400" dirty="0" smtClean="0">
                <a:latin typeface="Calibri" panose="020F0502020204030204" pitchFamily="34" charset="0"/>
                <a:cs typeface="Calibri" panose="020F0502020204030204" pitchFamily="34" charset="0"/>
              </a:rPr>
              <a:t>S’ils restent confinés, les déchets solides </a:t>
            </a:r>
            <a:r>
              <a:rPr lang="fr-FR" sz="2400" b="1" dirty="0" smtClean="0">
                <a:latin typeface="Calibri" panose="020F0502020204030204" pitchFamily="34" charset="0"/>
                <a:cs typeface="Calibri" panose="020F0502020204030204" pitchFamily="34" charset="0"/>
              </a:rPr>
              <a:t>peuvent attendre </a:t>
            </a:r>
            <a:r>
              <a:rPr lang="fr-FR" sz="2400" dirty="0" smtClean="0">
                <a:latin typeface="Calibri" panose="020F0502020204030204" pitchFamily="34" charset="0"/>
                <a:cs typeface="Calibri" panose="020F0502020204030204" pitchFamily="34" charset="0"/>
              </a:rPr>
              <a:t>le </a:t>
            </a:r>
            <a:r>
              <a:rPr lang="fr-FR" sz="2400" u="sng" dirty="0" smtClean="0">
                <a:latin typeface="Calibri" panose="020F0502020204030204" pitchFamily="34" charset="0"/>
                <a:cs typeface="Calibri" panose="020F0502020204030204" pitchFamily="34" charset="0"/>
              </a:rPr>
              <a:t>résultat</a:t>
            </a:r>
            <a:r>
              <a:rPr lang="fr-FR" sz="2400" dirty="0" smtClean="0">
                <a:latin typeface="Calibri" panose="020F0502020204030204" pitchFamily="34" charset="0"/>
                <a:cs typeface="Calibri" panose="020F0502020204030204" pitchFamily="34" charset="0"/>
              </a:rPr>
              <a:t> du </a:t>
            </a:r>
            <a:r>
              <a:rPr lang="fr-FR" sz="2400" b="1" dirty="0" smtClean="0">
                <a:latin typeface="Calibri" panose="020F0502020204030204" pitchFamily="34" charset="0"/>
                <a:cs typeface="Calibri" panose="020F0502020204030204" pitchFamily="34" charset="0"/>
              </a:rPr>
              <a:t>classement </a:t>
            </a:r>
            <a:r>
              <a:rPr lang="fr-FR" sz="2400" b="1" dirty="0">
                <a:latin typeface="Calibri" panose="020F0502020204030204" pitchFamily="34" charset="0"/>
                <a:cs typeface="Calibri" panose="020F0502020204030204" pitchFamily="34" charset="0"/>
              </a:rPr>
              <a:t>du </a:t>
            </a:r>
            <a:r>
              <a:rPr lang="fr-FR" sz="2400" b="1" dirty="0" smtClean="0">
                <a:latin typeface="Calibri" panose="020F0502020204030204" pitchFamily="34" charset="0"/>
                <a:cs typeface="Calibri" panose="020F0502020204030204" pitchFamily="34" charset="0"/>
              </a:rPr>
              <a:t>cas </a:t>
            </a:r>
            <a:r>
              <a:rPr lang="fr-FR" sz="2400" dirty="0" smtClean="0">
                <a:latin typeface="Calibri" panose="020F0502020204030204" pitchFamily="34" charset="0"/>
                <a:cs typeface="Calibri" panose="020F0502020204030204" pitchFamily="34" charset="0"/>
              </a:rPr>
              <a:t>(</a:t>
            </a:r>
            <a:r>
              <a:rPr lang="fr-FR" sz="2400" dirty="0">
                <a:latin typeface="Calibri" panose="020F0502020204030204" pitchFamily="34" charset="0"/>
                <a:cs typeface="Calibri" panose="020F0502020204030204" pitchFamily="34" charset="0"/>
              </a:rPr>
              <a:t>exclu ou confirmé</a:t>
            </a:r>
            <a:r>
              <a:rPr lang="fr-FR" sz="2400" dirty="0" smtClean="0">
                <a:latin typeface="Calibri" panose="020F0502020204030204" pitchFamily="34" charset="0"/>
                <a:cs typeface="Calibri" panose="020F0502020204030204" pitchFamily="34" charset="0"/>
              </a:rPr>
              <a:t>)</a:t>
            </a:r>
            <a:endParaRPr lang="fr-FR" b="1" dirty="0">
              <a:cs typeface="Calibri" panose="020F0502020204030204" pitchFamily="34" charset="0"/>
            </a:endParaRPr>
          </a:p>
          <a:p>
            <a:pPr lvl="1"/>
            <a:r>
              <a:rPr lang="fr-FR" sz="2400" dirty="0" smtClean="0">
                <a:latin typeface="Calibri" panose="020F0502020204030204" pitchFamily="34" charset="0"/>
                <a:cs typeface="Calibri" panose="020F0502020204030204" pitchFamily="34" charset="0"/>
              </a:rPr>
              <a:t>Le confinement peut se faire selon le type de prise en charge</a:t>
            </a:r>
          </a:p>
          <a:p>
            <a:pPr lvl="2"/>
            <a:r>
              <a:rPr lang="fr-FR" sz="2000" dirty="0">
                <a:latin typeface="Calibri" panose="020F0502020204030204" pitchFamily="34" charset="0"/>
                <a:cs typeface="Calibri" panose="020F0502020204030204" pitchFamily="34" charset="0"/>
              </a:rPr>
              <a:t>hors ESR </a:t>
            </a:r>
            <a:endParaRPr lang="fr-FR" sz="2000" dirty="0" smtClean="0">
              <a:latin typeface="Calibri" panose="020F0502020204030204" pitchFamily="34" charset="0"/>
              <a:cs typeface="Calibri" panose="020F0502020204030204" pitchFamily="34" charset="0"/>
            </a:endParaRPr>
          </a:p>
          <a:p>
            <a:pPr lvl="3"/>
            <a:r>
              <a:rPr lang="fr-FR" sz="2000" dirty="0" smtClean="0">
                <a:latin typeface="Calibri" panose="020F0502020204030204" pitchFamily="34" charset="0"/>
                <a:cs typeface="Calibri" panose="020F0502020204030204" pitchFamily="34" charset="0"/>
              </a:rPr>
              <a:t>dans le box identifié tant qu’il n’est pas classé possible</a:t>
            </a:r>
          </a:p>
          <a:p>
            <a:pPr lvl="3"/>
            <a:r>
              <a:rPr lang="fr-FR" sz="2000" dirty="0" smtClean="0">
                <a:latin typeface="Calibri" panose="020F0502020204030204" pitchFamily="34" charset="0"/>
                <a:cs typeface="Calibri" panose="020F0502020204030204" pitchFamily="34" charset="0"/>
              </a:rPr>
              <a:t>dans un </a:t>
            </a:r>
            <a:r>
              <a:rPr lang="fr-FR" sz="2000" dirty="0">
                <a:latin typeface="Calibri" panose="020F0502020204030204" pitchFamily="34" charset="0"/>
                <a:cs typeface="Calibri" panose="020F0502020204030204" pitchFamily="34" charset="0"/>
              </a:rPr>
              <a:t>local identifié et fermé à </a:t>
            </a:r>
            <a:r>
              <a:rPr lang="fr-FR" sz="2000" dirty="0" smtClean="0">
                <a:latin typeface="Calibri" panose="020F0502020204030204" pitchFamily="34" charset="0"/>
                <a:cs typeface="Calibri" panose="020F0502020204030204" pitchFamily="34" charset="0"/>
              </a:rPr>
              <a:t>clé (une fois le patient transféré en ESR)</a:t>
            </a:r>
          </a:p>
          <a:p>
            <a:pPr lvl="2"/>
            <a:r>
              <a:rPr lang="fr-FR" sz="2000" dirty="0">
                <a:latin typeface="Calibri" panose="020F0502020204030204" pitchFamily="34" charset="0"/>
                <a:cs typeface="Calibri" panose="020F0502020204030204" pitchFamily="34" charset="0"/>
              </a:rPr>
              <a:t>en </a:t>
            </a:r>
            <a:r>
              <a:rPr lang="fr-FR" sz="2000" dirty="0" smtClean="0">
                <a:latin typeface="Calibri" panose="020F0502020204030204" pitchFamily="34" charset="0"/>
                <a:cs typeface="Calibri" panose="020F0502020204030204" pitchFamily="34" charset="0"/>
              </a:rPr>
              <a:t>ESR = dans la chambre du patient </a:t>
            </a:r>
            <a:endParaRPr lang="fr-FR" sz="2400" dirty="0" smtClean="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19</a:t>
            </a:fld>
            <a:endParaRPr lang="fr-FR"/>
          </a:p>
        </p:txBody>
      </p:sp>
    </p:spTree>
    <p:extLst>
      <p:ext uri="{BB962C8B-B14F-4D97-AF65-F5344CB8AC3E}">
        <p14:creationId xmlns:p14="http://schemas.microsoft.com/office/powerpoint/2010/main" val="18885034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ChangeArrowheads="1"/>
          </p:cNvSpPr>
          <p:nvPr>
            <p:ph type="ctrTitle"/>
          </p:nvPr>
        </p:nvSpPr>
        <p:spPr>
          <a:xfrm>
            <a:off x="323850" y="906464"/>
            <a:ext cx="8820150" cy="2665412"/>
          </a:xfrm>
        </p:spPr>
        <p:txBody>
          <a:bodyPr/>
          <a:lstStyle/>
          <a:p>
            <a:pPr algn="ctr" eaLnBrk="1" hangingPunct="1"/>
            <a:r>
              <a:rPr lang="fr-FR" sz="2800" dirty="0" smtClean="0">
                <a:cs typeface="ＭＳ Ｐゴシック"/>
              </a:rPr>
              <a:t>Fièvre EBOLA</a:t>
            </a:r>
            <a:r>
              <a:rPr lang="fr-FR" sz="3600" dirty="0" smtClean="0">
                <a:cs typeface="ＭＳ Ｐゴシック"/>
              </a:rPr>
              <a:t/>
            </a:r>
            <a:br>
              <a:rPr lang="fr-FR" sz="3600" dirty="0" smtClean="0">
                <a:cs typeface="ＭＳ Ｐゴシック"/>
              </a:rPr>
            </a:br>
            <a:r>
              <a:rPr lang="fr-FR" sz="2500" dirty="0" smtClean="0">
                <a:cs typeface="ＭＳ Ｐゴシック"/>
              </a:rPr>
              <a:t>Gestion des DASRI, excréta, fluides biologiques et autres déchets </a:t>
            </a:r>
            <a:r>
              <a:rPr lang="fr-FR" sz="2500" dirty="0">
                <a:cs typeface="ＭＳ Ｐゴシック"/>
              </a:rPr>
              <a:t>produits lors de la prise en charge d’un </a:t>
            </a:r>
            <a:r>
              <a:rPr lang="fr-FR" sz="2500" dirty="0" smtClean="0">
                <a:cs typeface="ＭＳ Ｐゴシック"/>
              </a:rPr>
              <a:t>patient au sein d’un établissement de santé</a:t>
            </a:r>
            <a:r>
              <a:rPr lang="fr-FR" sz="4800" dirty="0" smtClean="0">
                <a:cs typeface="ＭＳ Ｐゴシック"/>
              </a:rPr>
              <a:t/>
            </a:r>
            <a:br>
              <a:rPr lang="fr-FR" sz="4800" dirty="0" smtClean="0">
                <a:cs typeface="ＭＳ Ｐゴシック"/>
              </a:rPr>
            </a:br>
            <a:r>
              <a:rPr lang="fr-FR" sz="4800" dirty="0" smtClean="0">
                <a:cs typeface="ＭＳ Ｐゴシック"/>
              </a:rPr>
              <a:t> </a:t>
            </a:r>
            <a:endParaRPr lang="fr-FR" sz="4800" dirty="0" smtClean="0">
              <a:latin typeface="Calibri" pitchFamily="34" charset="0"/>
              <a:cs typeface="ＭＳ Ｐゴシック"/>
            </a:endParaRPr>
          </a:p>
        </p:txBody>
      </p:sp>
      <p:pic>
        <p:nvPicPr>
          <p:cNvPr id="8194" name="Picture 2">
            <a:hlinkClick r:id="rId3"/>
          </p:cNvPr>
          <p:cNvPicPr>
            <a:picLocks noChangeAspect="1" noChangeArrowheads="1"/>
          </p:cNvPicPr>
          <p:nvPr/>
        </p:nvPicPr>
        <p:blipFill>
          <a:blip r:embed="rId4"/>
          <a:srcRect/>
          <a:stretch>
            <a:fillRect/>
          </a:stretch>
        </p:blipFill>
        <p:spPr bwMode="auto">
          <a:xfrm>
            <a:off x="12700" y="7938"/>
            <a:ext cx="1981200" cy="1476375"/>
          </a:xfrm>
          <a:prstGeom prst="rect">
            <a:avLst/>
          </a:prstGeom>
          <a:noFill/>
          <a:ln w="9525">
            <a:noFill/>
            <a:miter lim="800000"/>
            <a:headEnd/>
            <a:tailEnd/>
          </a:ln>
        </p:spPr>
      </p:pic>
      <p:pic>
        <p:nvPicPr>
          <p:cNvPr id="8195" name="Picture 2"/>
          <p:cNvPicPr>
            <a:picLocks noChangeAspect="1" noChangeArrowheads="1"/>
          </p:cNvPicPr>
          <p:nvPr/>
        </p:nvPicPr>
        <p:blipFill>
          <a:blip r:embed="rId5"/>
          <a:srcRect/>
          <a:stretch>
            <a:fillRect/>
          </a:stretch>
        </p:blipFill>
        <p:spPr bwMode="auto">
          <a:xfrm>
            <a:off x="2571736" y="3000372"/>
            <a:ext cx="3924300" cy="3584575"/>
          </a:xfrm>
          <a:prstGeom prst="rect">
            <a:avLst/>
          </a:prstGeom>
          <a:noFill/>
          <a:ln w="9525">
            <a:noFill/>
            <a:miter lim="800000"/>
            <a:headEnd/>
            <a:tailEnd/>
          </a:ln>
        </p:spPr>
      </p:pic>
      <p:sp>
        <p:nvSpPr>
          <p:cNvPr id="6" name="Text Box 7"/>
          <p:cNvSpPr txBox="1">
            <a:spLocks noChangeArrowheads="1"/>
          </p:cNvSpPr>
          <p:nvPr/>
        </p:nvSpPr>
        <p:spPr bwMode="auto">
          <a:xfrm>
            <a:off x="636588" y="3716338"/>
            <a:ext cx="7920037" cy="1625600"/>
          </a:xfrm>
          <a:prstGeom prst="rect">
            <a:avLst/>
          </a:prstGeom>
          <a:solidFill>
            <a:schemeClr val="bg1"/>
          </a:solidFill>
          <a:ln w="9525">
            <a:solidFill>
              <a:srgbClr val="0000FF"/>
            </a:solidFill>
            <a:miter lim="800000"/>
            <a:headEnd/>
            <a:tailEnd/>
          </a:ln>
        </p:spPr>
        <p:txBody>
          <a:bodyPr>
            <a:spAutoFit/>
          </a:bodyPr>
          <a:lstStyle/>
          <a:p>
            <a:pPr algn="ctr"/>
            <a:r>
              <a:rPr lang="fr-FR" sz="2000" b="1">
                <a:solidFill>
                  <a:srgbClr val="FF0000"/>
                </a:solidFill>
              </a:rPr>
              <a:t>Attention : les recommandations contenues dans ce document sont susceptibles d’être modifiées à tout moment en fonction des données scientifiques et de la publication de nouveaux avis du HCSP – pensez à consulter régulièrement le site du ministère et le site CClin Arlin</a:t>
            </a:r>
          </a:p>
        </p:txBody>
      </p:sp>
    </p:spTree>
    <p:extLst>
      <p:ext uri="{BB962C8B-B14F-4D97-AF65-F5344CB8AC3E}">
        <p14:creationId xmlns:p14="http://schemas.microsoft.com/office/powerpoint/2010/main" val="474634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686800" cy="1143000"/>
          </a:xfrm>
        </p:spPr>
        <p:txBody>
          <a:bodyPr/>
          <a:lstStyle/>
          <a:p>
            <a:pPr>
              <a:defRPr/>
            </a:pPr>
            <a:r>
              <a:rPr lang="fr-FR" dirty="0" smtClean="0"/>
              <a:t>Cas</a:t>
            </a:r>
            <a:r>
              <a:rPr lang="fr-FR" dirty="0" smtClean="0">
                <a:solidFill>
                  <a:srgbClr val="92D050"/>
                </a:solidFill>
              </a:rPr>
              <a:t> </a:t>
            </a:r>
            <a:r>
              <a:rPr lang="fr-FR" dirty="0" smtClean="0"/>
              <a:t>possible et confirmé</a:t>
            </a:r>
            <a:endParaRPr lang="fr-FR" dirty="0"/>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672424170"/>
              </p:ext>
            </p:extLst>
          </p:nvPr>
        </p:nvGraphicFramePr>
        <p:xfrm>
          <a:off x="228672" y="1741995"/>
          <a:ext cx="8892480" cy="47113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Espace réservé du numéro de diapositive 3"/>
          <p:cNvSpPr>
            <a:spLocks noGrp="1"/>
          </p:cNvSpPr>
          <p:nvPr>
            <p:ph type="sldNum" sz="quarter" idx="4294967295"/>
          </p:nvPr>
        </p:nvSpPr>
        <p:spPr bwMode="auto">
          <a:xfrm>
            <a:off x="7885113" y="6423025"/>
            <a:ext cx="755650" cy="298450"/>
          </a:xfrm>
          <a:prstGeom prst="rect">
            <a:avLst/>
          </a:prstGeom>
          <a:noFill/>
          <a:ln>
            <a:miter lim="800000"/>
            <a:headEnd/>
            <a:tailEnd/>
          </a:ln>
        </p:spPr>
        <p:txBody>
          <a:bodyPr/>
          <a:lstStyle/>
          <a:p>
            <a:fld id="{157335DF-EC25-4A7C-9940-8A758DB8EFDC}" type="slidenum">
              <a:rPr lang="fr-FR" altLang="fr-FR"/>
              <a:pPr/>
              <a:t>20</a:t>
            </a:fld>
            <a:endParaRPr lang="fr-FR" altLang="fr-FR"/>
          </a:p>
        </p:txBody>
      </p:sp>
      <p:sp>
        <p:nvSpPr>
          <p:cNvPr id="12" name="Arrondir un rectangle avec un coin du même côté 4"/>
          <p:cNvSpPr/>
          <p:nvPr/>
        </p:nvSpPr>
        <p:spPr>
          <a:xfrm>
            <a:off x="3851275" y="1947863"/>
            <a:ext cx="5616575" cy="9810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70688" tIns="15240" rIns="15240" bIns="15240" spcCol="1270" anchor="ctr"/>
          <a:lstStyle/>
          <a:p>
            <a:pPr marL="228600" lvl="1" indent="-228600" defTabSz="1066800">
              <a:lnSpc>
                <a:spcPct val="90000"/>
              </a:lnSpc>
              <a:spcAft>
                <a:spcPct val="15000"/>
              </a:spcAft>
              <a:buFontTx/>
              <a:buChar char="••"/>
              <a:defRPr/>
            </a:pPr>
            <a:r>
              <a:rPr lang="fr-FR" sz="2000" b="1" dirty="0">
                <a:latin typeface="Calibri" panose="020F0502020204030204" pitchFamily="34" charset="0"/>
                <a:cs typeface="Calibri" panose="020F0502020204030204" pitchFamily="34" charset="0"/>
              </a:rPr>
              <a:t>déchets liquides </a:t>
            </a:r>
            <a:r>
              <a:rPr lang="fr-FR" sz="2000" dirty="0">
                <a:latin typeface="Calibri" panose="020F0502020204030204" pitchFamily="34" charset="0"/>
                <a:cs typeface="Calibri" panose="020F0502020204030204" pitchFamily="34" charset="0"/>
              </a:rPr>
              <a:t>excréta et fluides biologiques</a:t>
            </a:r>
          </a:p>
          <a:p>
            <a:pPr marL="685800" lvl="2" indent="-228600" defTabSz="1066800">
              <a:lnSpc>
                <a:spcPct val="90000"/>
              </a:lnSpc>
              <a:spcAft>
                <a:spcPct val="15000"/>
              </a:spcAft>
              <a:buFontTx/>
              <a:buChar char="••"/>
              <a:defRPr/>
            </a:pPr>
            <a:r>
              <a:rPr lang="fr-FR" sz="1800" dirty="0">
                <a:latin typeface="Calibri" panose="020F0502020204030204" pitchFamily="34" charset="0"/>
                <a:cs typeface="Calibri" panose="020F0502020204030204" pitchFamily="34" charset="0"/>
              </a:rPr>
              <a:t>chimique + gélification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74638"/>
            <a:ext cx="8867328" cy="1143000"/>
          </a:xfrm>
        </p:spPr>
        <p:txBody>
          <a:bodyPr/>
          <a:lstStyle/>
          <a:p>
            <a:r>
              <a:rPr lang="fr-FR" dirty="0" smtClean="0"/>
              <a:t>Cas exclu </a:t>
            </a:r>
            <a:r>
              <a:rPr lang="fr-FR" dirty="0"/>
              <a:t>(par l’InVS ou après PCR)</a:t>
            </a:r>
          </a:p>
        </p:txBody>
      </p:sp>
      <p:sp>
        <p:nvSpPr>
          <p:cNvPr id="3" name="Espace réservé du contenu 2"/>
          <p:cNvSpPr>
            <a:spLocks noGrp="1"/>
          </p:cNvSpPr>
          <p:nvPr>
            <p:ph idx="1"/>
          </p:nvPr>
        </p:nvSpPr>
        <p:spPr/>
        <p:txBody>
          <a:bodyPr/>
          <a:lstStyle/>
          <a:p>
            <a:pPr lvl="0" algn="just"/>
            <a:r>
              <a:rPr lang="fr-FR" sz="2800" dirty="0" smtClean="0">
                <a:latin typeface="Calibri" panose="020F0502020204030204" pitchFamily="34" charset="0"/>
                <a:cs typeface="Calibri" panose="020F0502020204030204" pitchFamily="34" charset="0"/>
              </a:rPr>
              <a:t>Tous les déchets préalablement inactivés et conditionnés sont</a:t>
            </a:r>
            <a:r>
              <a:rPr lang="fr-FR" sz="2800" dirty="0" smtClean="0">
                <a:solidFill>
                  <a:srgbClr val="92D050"/>
                </a:solidFill>
                <a:latin typeface="Calibri" panose="020F0502020204030204" pitchFamily="34" charset="0"/>
                <a:cs typeface="Calibri" panose="020F0502020204030204" pitchFamily="34" charset="0"/>
              </a:rPr>
              <a:t> </a:t>
            </a:r>
            <a:r>
              <a:rPr lang="fr-FR" sz="2800" dirty="0" smtClean="0">
                <a:latin typeface="Calibri" panose="020F0502020204030204" pitchFamily="34" charset="0"/>
                <a:cs typeface="Calibri" panose="020F0502020204030204" pitchFamily="34" charset="0"/>
              </a:rPr>
              <a:t>transportés et éliminés selon la réglementation en vigueur relative aux DASRI </a:t>
            </a:r>
          </a:p>
          <a:p>
            <a:pPr marL="0" lvl="0" indent="0">
              <a:buNone/>
            </a:pPr>
            <a:r>
              <a:rPr lang="fr-FR" sz="2800" dirty="0" smtClean="0">
                <a:latin typeface="Calibri" panose="020F0502020204030204" pitchFamily="34" charset="0"/>
                <a:cs typeface="Calibri" panose="020F0502020204030204" pitchFamily="34" charset="0"/>
              </a:rPr>
              <a:t>(incinération ou prétraitement )</a:t>
            </a:r>
          </a:p>
          <a:p>
            <a:pPr lvl="0">
              <a:buNone/>
            </a:pPr>
            <a:r>
              <a:rPr lang="fr-FR" sz="2400" dirty="0" smtClean="0">
                <a:solidFill>
                  <a:srgbClr val="00B050"/>
                </a:solidFill>
                <a:latin typeface="Calibri" panose="020F0502020204030204" pitchFamily="34" charset="0"/>
                <a:cs typeface="Calibri" panose="020F0502020204030204" pitchFamily="34" charset="0"/>
              </a:rPr>
              <a:t>	</a:t>
            </a:r>
            <a:r>
              <a:rPr lang="fr-FR" sz="2000" dirty="0" smtClean="0">
                <a:latin typeface="Calibri" panose="020F0502020204030204" pitchFamily="34" charset="0"/>
                <a:cs typeface="Calibri" panose="020F0502020204030204" pitchFamily="34" charset="0"/>
              </a:rPr>
              <a:t>Pour le prétraitement voir </a:t>
            </a:r>
            <a:r>
              <a:rPr lang="fr-FR" sz="2000" dirty="0">
                <a:latin typeface="Calibri" panose="020F0502020204030204" pitchFamily="34" charset="0"/>
                <a:cs typeface="Calibri" panose="020F0502020204030204" pitchFamily="34" charset="0"/>
              </a:rPr>
              <a:t>la remarque </a:t>
            </a:r>
            <a:r>
              <a:rPr lang="fr-FR" sz="2000" dirty="0" smtClean="0">
                <a:latin typeface="Calibri" panose="020F0502020204030204" pitchFamily="34" charset="0"/>
                <a:cs typeface="Calibri" panose="020F0502020204030204" pitchFamily="34" charset="0"/>
              </a:rPr>
              <a:t>ci-dessous …</a:t>
            </a:r>
            <a:endParaRPr lang="fr-FR" dirty="0" smtClean="0"/>
          </a:p>
          <a:p>
            <a:pPr algn="just">
              <a:buNone/>
            </a:pPr>
            <a:r>
              <a:rPr lang="fr-FR" dirty="0" smtClean="0"/>
              <a:t>	</a:t>
            </a:r>
            <a:r>
              <a:rPr lang="fr-FR" u="sng" dirty="0" smtClean="0">
                <a:latin typeface="Calibri" panose="020F0502020204030204" pitchFamily="34" charset="0"/>
                <a:cs typeface="Calibri" panose="020F0502020204030204" pitchFamily="34" charset="0"/>
              </a:rPr>
              <a:t>Nota bene</a:t>
            </a:r>
            <a:r>
              <a:rPr lang="fr-FR" dirty="0" smtClean="0">
                <a:latin typeface="Calibri" panose="020F0502020204030204" pitchFamily="34" charset="0"/>
                <a:cs typeface="Calibri" panose="020F0502020204030204" pitchFamily="34" charset="0"/>
              </a:rPr>
              <a:t> : </a:t>
            </a:r>
            <a:r>
              <a:rPr lang="fr-FR" i="1" dirty="0" smtClean="0">
                <a:latin typeface="Calibri" panose="020F0502020204030204" pitchFamily="34" charset="0"/>
                <a:cs typeface="Calibri" panose="020F0502020204030204" pitchFamily="34" charset="0"/>
              </a:rPr>
              <a:t>élimination des déchets via un appareil de prétraitement par désinfection, le producteur de déchets s’assurera au préalable auprès de son prestataire que l’appareil est en capacité de traiter des déchets inactivés à l’eau de Javel à 0,5 % et lui signalera le risque chimique potentiel pour son personnel</a:t>
            </a:r>
          </a:p>
          <a:p>
            <a:pPr algn="just">
              <a:buNone/>
            </a:pPr>
            <a:r>
              <a:rPr lang="fr-FR" i="1" dirty="0" smtClean="0">
                <a:latin typeface="Calibri" panose="020F0502020204030204" pitchFamily="34" charset="0"/>
                <a:cs typeface="Calibri" panose="020F0502020204030204" pitchFamily="34" charset="0"/>
              </a:rPr>
              <a:t>	</a:t>
            </a: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21</a:t>
            </a:fld>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6088" y="2043707"/>
            <a:ext cx="8229600" cy="4265613"/>
          </a:xfrm>
        </p:spPr>
        <p:txBody>
          <a:bodyPr/>
          <a:lstStyle/>
          <a:p>
            <a:r>
              <a:rPr lang="fr-FR" sz="2000" dirty="0" smtClean="0"/>
              <a:t> </a:t>
            </a:r>
            <a:r>
              <a:rPr lang="fr-FR" sz="2800" dirty="0" smtClean="0">
                <a:latin typeface="Calibri" panose="020F0502020204030204" pitchFamily="34" charset="0"/>
                <a:cs typeface="Calibri" panose="020F0502020204030204" pitchFamily="34" charset="0"/>
              </a:rPr>
              <a:t>Eau de Javel à 0,5 % de chlore </a:t>
            </a:r>
            <a:r>
              <a:rPr lang="fr-FR" sz="2400" dirty="0" smtClean="0">
                <a:latin typeface="Calibri" panose="020F0502020204030204" pitchFamily="34" charset="0"/>
                <a:cs typeface="Calibri" panose="020F0502020204030204" pitchFamily="34" charset="0"/>
              </a:rPr>
              <a:t>:</a:t>
            </a:r>
          </a:p>
          <a:p>
            <a:pPr lvl="1"/>
            <a:r>
              <a:rPr lang="fr-FR" sz="2400" dirty="0" smtClean="0">
                <a:latin typeface="Calibri" panose="020F0502020204030204" pitchFamily="34" charset="0"/>
                <a:cs typeface="Calibri" panose="020F0502020204030204" pitchFamily="34" charset="0"/>
              </a:rPr>
              <a:t>temps de contact de 15 minutes </a:t>
            </a:r>
          </a:p>
          <a:p>
            <a:pPr lvl="2"/>
            <a:endParaRPr lang="fr-FR" b="1" dirty="0" smtClean="0">
              <a:solidFill>
                <a:srgbClr val="FF0000"/>
              </a:solidFill>
              <a:latin typeface="Calibri" panose="020F0502020204030204" pitchFamily="34" charset="0"/>
              <a:cs typeface="Calibri" panose="020F0502020204030204" pitchFamily="34" charset="0"/>
            </a:endParaRPr>
          </a:p>
          <a:p>
            <a:pPr lvl="2"/>
            <a:r>
              <a:rPr lang="fr-FR" sz="2400" dirty="0" smtClean="0">
                <a:latin typeface="Calibri" panose="020F0502020204030204" pitchFamily="34" charset="0"/>
                <a:cs typeface="Calibri" panose="020F0502020204030204" pitchFamily="34" charset="0"/>
              </a:rPr>
              <a:t>étape particulièrement importante pour les déchets liquides qui sont ceux contenant le plus de virions </a:t>
            </a:r>
          </a:p>
          <a:p>
            <a:pPr lvl="2"/>
            <a:r>
              <a:rPr lang="fr-FR" sz="2400" b="1" dirty="0" smtClean="0">
                <a:solidFill>
                  <a:srgbClr val="FF0000"/>
                </a:solidFill>
                <a:latin typeface="Calibri" panose="020F0502020204030204" pitchFamily="34" charset="0"/>
                <a:cs typeface="Calibri" panose="020F0502020204030204" pitchFamily="34" charset="0"/>
              </a:rPr>
              <a:t>recours à une inactivation chimique interdit le passage en autoclave</a:t>
            </a:r>
            <a:endParaRPr lang="fr-FR" sz="2400" dirty="0" smtClean="0">
              <a:latin typeface="Calibri" panose="020F0502020204030204" pitchFamily="34" charset="0"/>
              <a:cs typeface="Calibri" panose="020F0502020204030204" pitchFamily="34" charset="0"/>
            </a:endParaRPr>
          </a:p>
          <a:p>
            <a:pPr>
              <a:buNone/>
            </a:pPr>
            <a:endParaRPr lang="fr-FR" dirty="0" smtClean="0"/>
          </a:p>
          <a:p>
            <a:pPr marL="0" indent="0">
              <a:buNone/>
            </a:pP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22</a:t>
            </a:fld>
            <a:endParaRPr lang="fr-FR"/>
          </a:p>
        </p:txBody>
      </p:sp>
      <p:sp>
        <p:nvSpPr>
          <p:cNvPr id="5" name="Titre 1"/>
          <p:cNvSpPr txBox="1">
            <a:spLocks/>
          </p:cNvSpPr>
          <p:nvPr/>
        </p:nvSpPr>
        <p:spPr bwMode="auto">
          <a:xfrm>
            <a:off x="609600" y="427038"/>
            <a:ext cx="8229600" cy="1143000"/>
          </a:xfrm>
          <a:prstGeom prst="rect">
            <a:avLst/>
          </a:prstGeom>
          <a:noFill/>
          <a:ln w="9525">
            <a:noFill/>
            <a:miter lim="800000"/>
            <a:headEnd/>
            <a:tailEnd/>
          </a:ln>
        </p:spPr>
        <p:txBody>
          <a:bodyPr vert="horz" wrap="square" lIns="87272" tIns="43637" rIns="87272" bIns="43637" numCol="1" anchor="ctr" anchorCtr="0" compatLnSpc="1">
            <a:prstTxWarp prst="textNoShape">
              <a:avLst/>
            </a:prstTxWarp>
          </a:bodyPr>
          <a:lstStyle/>
          <a:p>
            <a:pPr marL="0" marR="0" lvl="0" indent="0" algn="l" defTabSz="873125" rtl="0" eaLnBrk="0" fontAlgn="base" latinLnBrk="0" hangingPunct="0">
              <a:lnSpc>
                <a:spcPct val="100000"/>
              </a:lnSpc>
              <a:spcBef>
                <a:spcPct val="0"/>
              </a:spcBef>
              <a:spcAft>
                <a:spcPct val="0"/>
              </a:spcAft>
              <a:buClrTx/>
              <a:buSzTx/>
              <a:buFontTx/>
              <a:buNone/>
              <a:tabLst/>
              <a:defRPr/>
            </a:pPr>
            <a:r>
              <a:rPr lang="fr-FR" sz="4000" b="1" dirty="0">
                <a:solidFill>
                  <a:srgbClr val="000090"/>
                </a:solidFill>
                <a:latin typeface="+mj-lt"/>
                <a:ea typeface="+mj-ea"/>
                <a:cs typeface="ＭＳ Ｐゴシック" charset="0"/>
              </a:rPr>
              <a:t>Etape 1:</a:t>
            </a:r>
            <a:r>
              <a:rPr kumimoji="0" lang="fr-FR" sz="4000" b="1" i="0" u="none" strike="noStrike" kern="0" cap="none" spc="0" normalizeH="0" baseline="0" noProof="0" dirty="0" smtClean="0">
                <a:ln>
                  <a:noFill/>
                </a:ln>
                <a:solidFill>
                  <a:srgbClr val="0047B6"/>
                </a:solidFill>
                <a:effectLst/>
                <a:uLnTx/>
                <a:uFillTx/>
                <a:latin typeface="+mj-lt"/>
                <a:ea typeface="+mj-ea"/>
                <a:cs typeface="ＭＳ Ｐゴシック" charset="0"/>
              </a:rPr>
              <a:t/>
            </a:r>
            <a:br>
              <a:rPr kumimoji="0" lang="fr-FR" sz="4000" b="1" i="0" u="none" strike="noStrike" kern="0" cap="none" spc="0" normalizeH="0" baseline="0" noProof="0" dirty="0" smtClean="0">
                <a:ln>
                  <a:noFill/>
                </a:ln>
                <a:solidFill>
                  <a:srgbClr val="0047B6"/>
                </a:solidFill>
                <a:effectLst/>
                <a:uLnTx/>
                <a:uFillTx/>
                <a:latin typeface="+mj-lt"/>
                <a:ea typeface="+mj-ea"/>
                <a:cs typeface="ＭＳ Ｐゴシック" charset="0"/>
              </a:rPr>
            </a:br>
            <a:r>
              <a:rPr kumimoji="0" lang="fr-FR" sz="2400" b="1" i="0" u="none" strike="noStrike" kern="0" cap="none" spc="0" normalizeH="0" baseline="0" noProof="0" dirty="0" smtClean="0">
                <a:ln>
                  <a:noFill/>
                </a:ln>
                <a:solidFill>
                  <a:srgbClr val="0047B6"/>
                </a:solidFill>
                <a:effectLst/>
                <a:uLnTx/>
                <a:uFillTx/>
                <a:latin typeface="+mj-lt"/>
                <a:ea typeface="+mj-ea"/>
                <a:cs typeface="ＭＳ Ｐゴシック" charset="0"/>
              </a:rPr>
              <a:t>inactivation chimique des déchets solides et liquides </a:t>
            </a:r>
            <a:br>
              <a:rPr kumimoji="0" lang="fr-FR" sz="2400" b="1" i="0" u="none" strike="noStrike" kern="0" cap="none" spc="0" normalizeH="0" baseline="0" noProof="0" dirty="0" smtClean="0">
                <a:ln>
                  <a:noFill/>
                </a:ln>
                <a:solidFill>
                  <a:srgbClr val="0047B6"/>
                </a:solidFill>
                <a:effectLst/>
                <a:uLnTx/>
                <a:uFillTx/>
                <a:latin typeface="+mj-lt"/>
                <a:ea typeface="+mj-ea"/>
                <a:cs typeface="ＭＳ Ｐゴシック" charset="0"/>
              </a:rPr>
            </a:br>
            <a:endParaRPr kumimoji="0" lang="fr-FR" sz="2400" b="1" i="0" u="none" strike="noStrike" kern="0" cap="none" spc="0" normalizeH="0" baseline="0" noProof="0" dirty="0">
              <a:ln>
                <a:noFill/>
              </a:ln>
              <a:solidFill>
                <a:srgbClr val="0047B6"/>
              </a:solidFill>
              <a:effectLst/>
              <a:uLnTx/>
              <a:uFillTx/>
              <a:latin typeface="+mj-lt"/>
              <a:ea typeface="+mj-ea"/>
              <a:cs typeface="ＭＳ Ｐゴシック"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1090" y="116632"/>
            <a:ext cx="8501390" cy="1143000"/>
          </a:xfrm>
        </p:spPr>
        <p:txBody>
          <a:bodyPr/>
          <a:lstStyle/>
          <a:p>
            <a:r>
              <a:rPr lang="fr-FR" dirty="0" err="1">
                <a:solidFill>
                  <a:srgbClr val="000090"/>
                </a:solidFill>
              </a:rPr>
              <a:t>Etape</a:t>
            </a:r>
            <a:r>
              <a:rPr lang="fr-FR" dirty="0">
                <a:solidFill>
                  <a:srgbClr val="000090"/>
                </a:solidFill>
              </a:rPr>
              <a:t> 1:</a:t>
            </a:r>
            <a:r>
              <a:rPr lang="fr-FR" dirty="0" smtClean="0"/>
              <a:t/>
            </a:r>
            <a:br>
              <a:rPr lang="fr-FR" dirty="0" smtClean="0"/>
            </a:br>
            <a:r>
              <a:rPr lang="fr-FR" sz="2400" dirty="0"/>
              <a:t>c</a:t>
            </a:r>
            <a:r>
              <a:rPr lang="fr-FR" sz="2400" dirty="0" smtClean="0"/>
              <a:t>as des déchets liquides et excréta</a:t>
            </a:r>
            <a:endParaRPr lang="fr-FR" sz="2400" dirty="0"/>
          </a:p>
        </p:txBody>
      </p:sp>
      <p:sp>
        <p:nvSpPr>
          <p:cNvPr id="3" name="Espace réservé du contenu 2"/>
          <p:cNvSpPr>
            <a:spLocks noGrp="1"/>
          </p:cNvSpPr>
          <p:nvPr>
            <p:ph idx="1"/>
          </p:nvPr>
        </p:nvSpPr>
        <p:spPr>
          <a:xfrm>
            <a:off x="-563" y="1412776"/>
            <a:ext cx="8511557" cy="4968552"/>
          </a:xfrm>
        </p:spPr>
        <p:txBody>
          <a:bodyPr/>
          <a:lstStyle/>
          <a:p>
            <a:r>
              <a:rPr lang="fr-FR" sz="2800" dirty="0">
                <a:latin typeface="Calibri" panose="020F0502020204030204" pitchFamily="34" charset="0"/>
                <a:cs typeface="Calibri" panose="020F0502020204030204" pitchFamily="34" charset="0"/>
              </a:rPr>
              <a:t>Chambre(s) </a:t>
            </a:r>
            <a:r>
              <a:rPr lang="fr-FR" sz="2800" dirty="0" smtClean="0">
                <a:latin typeface="Calibri" panose="020F0502020204030204" pitchFamily="34" charset="0"/>
                <a:cs typeface="Calibri" panose="020F0502020204030204" pitchFamily="34" charset="0"/>
              </a:rPr>
              <a:t>sans cuve de rétention :</a:t>
            </a:r>
          </a:p>
          <a:p>
            <a:pPr lvl="1"/>
            <a:r>
              <a:rPr lang="fr-FR" sz="2400" dirty="0">
                <a:latin typeface="Calibri" panose="020F0502020204030204" pitchFamily="34" charset="0"/>
                <a:cs typeface="Calibri" panose="020F0502020204030204" pitchFamily="34" charset="0"/>
              </a:rPr>
              <a:t>c</a:t>
            </a:r>
            <a:r>
              <a:rPr lang="fr-FR" sz="2400" dirty="0" smtClean="0">
                <a:latin typeface="Calibri" panose="020F0502020204030204" pitchFamily="34" charset="0"/>
                <a:cs typeface="Calibri" panose="020F0502020204030204" pitchFamily="34" charset="0"/>
              </a:rPr>
              <a:t>ondamner la douche et les toilettes, tant que le patient excrète du virus Ebola</a:t>
            </a:r>
          </a:p>
          <a:p>
            <a:pPr lvl="1"/>
            <a:r>
              <a:rPr lang="fr-FR" sz="2400" dirty="0" smtClean="0">
                <a:latin typeface="Calibri" panose="020F0502020204030204" pitchFamily="34" charset="0"/>
                <a:cs typeface="Calibri" panose="020F0502020204030204" pitchFamily="34" charset="0"/>
              </a:rPr>
              <a:t>recueillir les urines, selles ou vomissures dans un sac contenant du gélifiant </a:t>
            </a:r>
            <a:r>
              <a:rPr lang="fr-FR" sz="2400" u="sng" dirty="0" smtClean="0">
                <a:latin typeface="Calibri" panose="020F0502020204030204" pitchFamily="34" charset="0"/>
                <a:cs typeface="Calibri" panose="020F0502020204030204" pitchFamily="34" charset="0"/>
              </a:rPr>
              <a:t>et</a:t>
            </a:r>
            <a:r>
              <a:rPr lang="fr-FR" sz="2400" dirty="0" smtClean="0">
                <a:latin typeface="Calibri" panose="020F0502020204030204" pitchFamily="34" charset="0"/>
                <a:cs typeface="Calibri" panose="020F0502020204030204" pitchFamily="34" charset="0"/>
              </a:rPr>
              <a:t> inactiver en rajoutant</a:t>
            </a:r>
            <a:r>
              <a:rPr lang="fr-FR" sz="2000" dirty="0" smtClean="0">
                <a:latin typeface="Calibri" panose="020F0502020204030204" pitchFamily="34" charset="0"/>
                <a:cs typeface="Calibri" panose="020F0502020204030204" pitchFamily="34" charset="0"/>
              </a:rPr>
              <a:t>*</a:t>
            </a:r>
            <a:r>
              <a:rPr lang="fr-FR" sz="2400" dirty="0" smtClean="0">
                <a:latin typeface="Calibri" panose="020F0502020204030204" pitchFamily="34" charset="0"/>
                <a:cs typeface="Calibri" panose="020F0502020204030204" pitchFamily="34" charset="0"/>
              </a:rPr>
              <a:t> une solution d’eau de Javel à 0,5 % de chlore </a:t>
            </a:r>
            <a:r>
              <a:rPr lang="fr-FR" sz="2400" u="sng" dirty="0" smtClean="0">
                <a:latin typeface="Calibri" panose="020F0502020204030204" pitchFamily="34" charset="0"/>
                <a:cs typeface="Calibri" panose="020F0502020204030204" pitchFamily="34" charset="0"/>
              </a:rPr>
              <a:t>avant</a:t>
            </a:r>
            <a:r>
              <a:rPr lang="fr-FR" sz="2400" dirty="0" smtClean="0">
                <a:latin typeface="Calibri" panose="020F0502020204030204" pitchFamily="34" charset="0"/>
                <a:cs typeface="Calibri" panose="020F0502020204030204" pitchFamily="34" charset="0"/>
              </a:rPr>
              <a:t> fermeture du sac</a:t>
            </a:r>
          </a:p>
          <a:p>
            <a:pPr marL="436563" lvl="1" indent="0">
              <a:buNone/>
            </a:pPr>
            <a:r>
              <a:rPr lang="fr-FR" sz="2400" dirty="0">
                <a:latin typeface="Calibri" panose="020F0502020204030204" pitchFamily="34" charset="0"/>
                <a:cs typeface="Calibri" panose="020F0502020204030204" pitchFamily="34" charset="0"/>
              </a:rPr>
              <a:t>	</a:t>
            </a:r>
            <a:r>
              <a:rPr lang="fr-FR" sz="2000" dirty="0" smtClean="0">
                <a:latin typeface="Calibri" panose="020F0502020204030204" pitchFamily="34" charset="0"/>
                <a:cs typeface="Calibri" panose="020F0502020204030204" pitchFamily="34" charset="0"/>
              </a:rPr>
              <a:t>*</a:t>
            </a:r>
            <a:r>
              <a:rPr lang="fr-FR" sz="2000" dirty="0">
                <a:latin typeface="Calibri" panose="020F0502020204030204" pitchFamily="34" charset="0"/>
                <a:cs typeface="Calibri" panose="020F0502020204030204" pitchFamily="34" charset="0"/>
              </a:rPr>
              <a:t>Rajouter l’équivalent </a:t>
            </a:r>
            <a:r>
              <a:rPr lang="fr-FR" sz="2000" dirty="0" smtClean="0">
                <a:latin typeface="Calibri" panose="020F0502020204030204" pitchFamily="34" charset="0"/>
                <a:cs typeface="Calibri" panose="020F0502020204030204" pitchFamily="34" charset="0"/>
              </a:rPr>
              <a:t>de 100 ml = 1 pot à coproculture</a:t>
            </a:r>
          </a:p>
          <a:p>
            <a:pPr lvl="1"/>
            <a:r>
              <a:rPr lang="fr-FR" sz="2400" dirty="0">
                <a:latin typeface="Calibri" panose="020F0502020204030204" pitchFamily="34" charset="0"/>
                <a:cs typeface="Calibri" panose="020F0502020204030204" pitchFamily="34" charset="0"/>
              </a:rPr>
              <a:t>i</a:t>
            </a:r>
            <a:r>
              <a:rPr lang="fr-FR" sz="2400" dirty="0" smtClean="0">
                <a:latin typeface="Calibri" panose="020F0502020204030204" pitchFamily="34" charset="0"/>
                <a:cs typeface="Calibri" panose="020F0502020204030204" pitchFamily="34" charset="0"/>
              </a:rPr>
              <a:t>nactiver </a:t>
            </a:r>
            <a:r>
              <a:rPr lang="fr-FR" sz="2400" dirty="0">
                <a:latin typeface="Calibri" panose="020F0502020204030204" pitchFamily="34" charset="0"/>
                <a:cs typeface="Calibri" panose="020F0502020204030204" pitchFamily="34" charset="0"/>
              </a:rPr>
              <a:t>les liquides dans un contenant (pot à diurèse, poche d’aspiration…) par la solution d’eau de Javel à 0,5 % de chlore pendant 15 minutes </a:t>
            </a:r>
            <a:r>
              <a:rPr lang="fr-FR" sz="2400" u="sng" dirty="0">
                <a:latin typeface="Calibri" panose="020F0502020204030204" pitchFamily="34" charset="0"/>
                <a:cs typeface="Calibri" panose="020F0502020204030204" pitchFamily="34" charset="0"/>
              </a:rPr>
              <a:t>puis</a:t>
            </a:r>
            <a:r>
              <a:rPr lang="fr-FR" sz="2400" dirty="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gélifier*</a:t>
            </a:r>
            <a:endParaRPr lang="fr-FR" sz="2400" dirty="0">
              <a:latin typeface="Calibri" panose="020F0502020204030204" pitchFamily="34" charset="0"/>
              <a:cs typeface="Calibri" panose="020F0502020204030204" pitchFamily="34" charset="0"/>
            </a:endParaRPr>
          </a:p>
          <a:p>
            <a:pPr marL="873125" lvl="2" indent="0" algn="ctr">
              <a:buNone/>
            </a:pPr>
            <a:r>
              <a:rPr lang="fr-FR" sz="2000" dirty="0" smtClean="0">
                <a:solidFill>
                  <a:srgbClr val="FF0000"/>
                </a:solidFill>
                <a:latin typeface="Calibri" panose="020F0502020204030204" pitchFamily="34" charset="0"/>
                <a:cs typeface="Calibri" panose="020F0502020204030204" pitchFamily="34" charset="0"/>
              </a:rPr>
              <a:t>(s’assurer auprès du fournisseur du maintien des propriétés gélifiantes en présence de chlore)</a:t>
            </a: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23</a:t>
            </a:fld>
            <a:endParaRPr lang="fr-FR"/>
          </a:p>
        </p:txBody>
      </p:sp>
      <p:pic>
        <p:nvPicPr>
          <p:cNvPr id="5" name="Espace réservé du contenu 8" descr="IMG_1880-01.JPG"/>
          <p:cNvPicPr>
            <a:picLocks noChangeAspect="1"/>
          </p:cNvPicPr>
          <p:nvPr/>
        </p:nvPicPr>
        <p:blipFill>
          <a:blip r:embed="rId2"/>
          <a:stretch>
            <a:fillRect/>
          </a:stretch>
        </p:blipFill>
        <p:spPr bwMode="auto">
          <a:xfrm rot="5400000">
            <a:off x="8214439" y="2881534"/>
            <a:ext cx="1081493" cy="733525"/>
          </a:xfrm>
          <a:prstGeom prst="rect">
            <a:avLst/>
          </a:prstGeom>
          <a:noFill/>
          <a:ln w="9525">
            <a:noFill/>
            <a:miter lim="800000"/>
            <a:headEnd/>
            <a:tailEnd/>
          </a:ln>
        </p:spPr>
      </p:pic>
      <p:pic>
        <p:nvPicPr>
          <p:cNvPr id="1026" name="Picture 2" descr="E:\EBOLA\CClinS\Dechets\photo3\IMG_1874.JPG"/>
          <p:cNvPicPr>
            <a:picLocks noChangeAspect="1" noChangeArrowheads="1"/>
          </p:cNvPicPr>
          <p:nvPr/>
        </p:nvPicPr>
        <p:blipFill rotWithShape="1">
          <a:blip r:embed="rId3">
            <a:extLst>
              <a:ext uri="{28A0092B-C50C-407E-A947-70E740481C1C}">
                <a14:useLocalDpi xmlns:a14="http://schemas.microsoft.com/office/drawing/2010/main" val="0"/>
              </a:ext>
            </a:extLst>
          </a:blip>
          <a:srcRect r="18594"/>
          <a:stretch/>
        </p:blipFill>
        <p:spPr bwMode="auto">
          <a:xfrm rot="5400000">
            <a:off x="8347580" y="4468277"/>
            <a:ext cx="792088" cy="7297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EBOLA\CClinS\Dechets\photos\IMG_188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2588" y="1628800"/>
            <a:ext cx="1216815" cy="9126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16632"/>
            <a:ext cx="8424936" cy="1143000"/>
          </a:xfrm>
        </p:spPr>
        <p:txBody>
          <a:bodyPr/>
          <a:lstStyle/>
          <a:p>
            <a:r>
              <a:rPr lang="fr-FR" dirty="0" err="1">
                <a:solidFill>
                  <a:srgbClr val="000090"/>
                </a:solidFill>
              </a:rPr>
              <a:t>Etape</a:t>
            </a:r>
            <a:r>
              <a:rPr lang="fr-FR" dirty="0">
                <a:solidFill>
                  <a:srgbClr val="000090"/>
                </a:solidFill>
              </a:rPr>
              <a:t> 1:</a:t>
            </a:r>
            <a:r>
              <a:rPr lang="fr-FR" dirty="0" smtClean="0"/>
              <a:t/>
            </a:r>
            <a:br>
              <a:rPr lang="fr-FR" dirty="0" smtClean="0"/>
            </a:br>
            <a:r>
              <a:rPr lang="fr-FR" sz="2400" dirty="0"/>
              <a:t>c</a:t>
            </a:r>
            <a:r>
              <a:rPr lang="fr-FR" sz="2400" dirty="0" smtClean="0"/>
              <a:t>as des déchets liquides et excréta</a:t>
            </a:r>
            <a:endParaRPr lang="fr-FR" sz="2400" dirty="0"/>
          </a:p>
        </p:txBody>
      </p:sp>
      <p:sp>
        <p:nvSpPr>
          <p:cNvPr id="3" name="Espace réservé du contenu 2"/>
          <p:cNvSpPr>
            <a:spLocks noGrp="1"/>
          </p:cNvSpPr>
          <p:nvPr>
            <p:ph idx="1"/>
          </p:nvPr>
        </p:nvSpPr>
        <p:spPr/>
        <p:txBody>
          <a:bodyPr/>
          <a:lstStyle/>
          <a:p>
            <a:r>
              <a:rPr lang="fr-FR" sz="2800" dirty="0" smtClean="0">
                <a:latin typeface="Calibri" panose="020F0502020204030204" pitchFamily="34" charset="0"/>
                <a:cs typeface="Calibri" panose="020F0502020204030204" pitchFamily="34" charset="0"/>
              </a:rPr>
              <a:t>Chambre équipée de cuves de rétention :</a:t>
            </a:r>
          </a:p>
          <a:p>
            <a:pPr lvl="1"/>
            <a:r>
              <a:rPr lang="fr-FR" dirty="0" smtClean="0">
                <a:latin typeface="Calibri" panose="020F0502020204030204" pitchFamily="34" charset="0"/>
                <a:cs typeface="Calibri" panose="020F0502020204030204" pitchFamily="34" charset="0"/>
              </a:rPr>
              <a:t> </a:t>
            </a:r>
            <a:r>
              <a:rPr lang="fr-FR" sz="2400" dirty="0" smtClean="0">
                <a:latin typeface="Calibri" panose="020F0502020204030204" pitchFamily="34" charset="0"/>
                <a:cs typeface="Calibri" panose="020F0502020204030204" pitchFamily="34" charset="0"/>
              </a:rPr>
              <a:t>récupération des eaux vannes (douches, WC) </a:t>
            </a:r>
          </a:p>
          <a:p>
            <a:pPr marL="436563" lvl="1" indent="0">
              <a:buNone/>
            </a:pPr>
            <a:endParaRPr lang="fr-FR" sz="2400" dirty="0" smtClean="0">
              <a:latin typeface="Calibri" panose="020F0502020204030204" pitchFamily="34" charset="0"/>
              <a:cs typeface="Calibri" panose="020F0502020204030204" pitchFamily="34" charset="0"/>
            </a:endParaRPr>
          </a:p>
          <a:p>
            <a:pPr lvl="2"/>
            <a:r>
              <a:rPr lang="fr-FR" sz="2400" dirty="0" smtClean="0">
                <a:latin typeface="Calibri" panose="020F0502020204030204" pitchFamily="34" charset="0"/>
                <a:cs typeface="Calibri" panose="020F0502020204030204" pitchFamily="34" charset="0"/>
              </a:rPr>
              <a:t>eaux et cuve désinfectées selon les procédures habituelles en vigueur dans l’établissement avant rejet</a:t>
            </a:r>
            <a:r>
              <a:rPr lang="fr-FR" sz="2400" dirty="0" smtClean="0"/>
              <a:t> </a:t>
            </a:r>
          </a:p>
          <a:p>
            <a:pPr>
              <a:buNone/>
            </a:pPr>
            <a:endParaRPr lang="fr-FR" sz="2800"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24</a:t>
            </a:fld>
            <a:endParaRPr lang="fr-FR"/>
          </a:p>
        </p:txBody>
      </p:sp>
    </p:spTree>
    <p:extLst>
      <p:ext uri="{BB962C8B-B14F-4D97-AF65-F5344CB8AC3E}">
        <p14:creationId xmlns:p14="http://schemas.microsoft.com/office/powerpoint/2010/main" val="1207225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a:solidFill>
                  <a:srgbClr val="000090"/>
                </a:solidFill>
              </a:rPr>
              <a:t>Etape</a:t>
            </a:r>
            <a:r>
              <a:rPr lang="fr-FR" dirty="0">
                <a:solidFill>
                  <a:srgbClr val="000090"/>
                </a:solidFill>
              </a:rPr>
              <a:t> 1 : </a:t>
            </a:r>
            <a:r>
              <a:rPr lang="fr-FR" dirty="0" smtClean="0"/>
              <a:t/>
            </a:r>
            <a:br>
              <a:rPr lang="fr-FR" dirty="0" smtClean="0"/>
            </a:br>
            <a:r>
              <a:rPr lang="fr-FR" sz="2400" dirty="0"/>
              <a:t>g</a:t>
            </a:r>
            <a:r>
              <a:rPr lang="fr-FR" sz="2400" dirty="0" smtClean="0"/>
              <a:t>élifiants </a:t>
            </a:r>
            <a:endParaRPr lang="fr-FR" sz="2400" dirty="0"/>
          </a:p>
        </p:txBody>
      </p:sp>
      <p:sp>
        <p:nvSpPr>
          <p:cNvPr id="3" name="Espace réservé du contenu 2"/>
          <p:cNvSpPr>
            <a:spLocks noGrp="1"/>
          </p:cNvSpPr>
          <p:nvPr>
            <p:ph idx="1"/>
          </p:nvPr>
        </p:nvSpPr>
        <p:spPr/>
        <p:txBody>
          <a:bodyPr/>
          <a:lstStyle/>
          <a:p>
            <a:r>
              <a:rPr lang="fr-FR" sz="2800" dirty="0">
                <a:latin typeface="Calibri" panose="020F0502020204030204" pitchFamily="34" charset="0"/>
                <a:cs typeface="Calibri" panose="020F0502020204030204" pitchFamily="34" charset="0"/>
              </a:rPr>
              <a:t>Prérequis :</a:t>
            </a:r>
          </a:p>
          <a:p>
            <a:pPr lvl="1"/>
            <a:r>
              <a:rPr lang="fr-FR" sz="2400" dirty="0" smtClean="0">
                <a:latin typeface="Calibri" panose="020F0502020204030204" pitchFamily="34" charset="0"/>
                <a:cs typeface="Calibri" panose="020F0502020204030204" pitchFamily="34" charset="0"/>
              </a:rPr>
              <a:t>compatible avec l’eau de Javel</a:t>
            </a:r>
          </a:p>
          <a:p>
            <a:pPr marL="436563" lvl="1" indent="0">
              <a:buNone/>
            </a:pPr>
            <a:endParaRPr lang="fr-FR" sz="2400" dirty="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Composition :</a:t>
            </a:r>
          </a:p>
          <a:p>
            <a:pPr lvl="1"/>
            <a:r>
              <a:rPr lang="fr-FR" sz="2400" dirty="0">
                <a:latin typeface="Calibri" panose="020F0502020204030204" pitchFamily="34" charset="0"/>
                <a:cs typeface="Calibri" panose="020F0502020204030204" pitchFamily="34" charset="0"/>
              </a:rPr>
              <a:t>c</a:t>
            </a:r>
            <a:r>
              <a:rPr lang="fr-FR" sz="2400" dirty="0" smtClean="0">
                <a:latin typeface="Calibri" panose="020F0502020204030204" pitchFamily="34" charset="0"/>
                <a:cs typeface="Calibri" panose="020F0502020204030204" pitchFamily="34" charset="0"/>
              </a:rPr>
              <a:t>opolymères à base d’acrylate de sodium</a:t>
            </a:r>
          </a:p>
          <a:p>
            <a:pPr marL="436563" lvl="1" indent="0">
              <a:buNone/>
            </a:pPr>
            <a:endParaRPr lang="fr-FR" sz="2400" dirty="0" smtClean="0">
              <a:latin typeface="Calibri" panose="020F0502020204030204" pitchFamily="34" charset="0"/>
              <a:cs typeface="Calibri" panose="020F0502020204030204" pitchFamily="34" charset="0"/>
            </a:endParaRPr>
          </a:p>
          <a:p>
            <a:r>
              <a:rPr lang="fr-FR" sz="2800" dirty="0">
                <a:latin typeface="Calibri" panose="020F0502020204030204" pitchFamily="34" charset="0"/>
                <a:cs typeface="Calibri" panose="020F0502020204030204" pitchFamily="34" charset="0"/>
              </a:rPr>
              <a:t>Préparation :</a:t>
            </a:r>
          </a:p>
          <a:p>
            <a:pPr lvl="1"/>
            <a:r>
              <a:rPr lang="fr-FR" sz="2400" dirty="0">
                <a:latin typeface="Calibri" panose="020F0502020204030204" pitchFamily="34" charset="0"/>
                <a:cs typeface="Calibri" panose="020F0502020204030204" pitchFamily="34" charset="0"/>
              </a:rPr>
              <a:t>p</a:t>
            </a:r>
            <a:r>
              <a:rPr lang="fr-FR" sz="2400" dirty="0" smtClean="0">
                <a:latin typeface="Calibri" panose="020F0502020204030204" pitchFamily="34" charset="0"/>
                <a:cs typeface="Calibri" panose="020F0502020204030204" pitchFamily="34" charset="0"/>
              </a:rPr>
              <a:t>résentation </a:t>
            </a:r>
            <a:r>
              <a:rPr lang="fr-FR" sz="2400" dirty="0">
                <a:latin typeface="Calibri" panose="020F0502020204030204" pitchFamily="34" charset="0"/>
                <a:cs typeface="Calibri" panose="020F0502020204030204" pitchFamily="34" charset="0"/>
              </a:rPr>
              <a:t>en poudre blanche</a:t>
            </a:r>
          </a:p>
          <a:p>
            <a:pPr lvl="1"/>
            <a:r>
              <a:rPr lang="fr-FR" sz="2400" dirty="0">
                <a:latin typeface="Calibri" panose="020F0502020204030204" pitchFamily="34" charset="0"/>
                <a:cs typeface="Calibri" panose="020F0502020204030204" pitchFamily="34" charset="0"/>
              </a:rPr>
              <a:t>q</a:t>
            </a:r>
            <a:r>
              <a:rPr lang="fr-FR" sz="2400" dirty="0" smtClean="0">
                <a:latin typeface="Calibri" panose="020F0502020204030204" pitchFamily="34" charset="0"/>
                <a:cs typeface="Calibri" panose="020F0502020204030204" pitchFamily="34" charset="0"/>
              </a:rPr>
              <a:t>uantité </a:t>
            </a:r>
            <a:r>
              <a:rPr lang="fr-FR" sz="2400" dirty="0">
                <a:latin typeface="Calibri" panose="020F0502020204030204" pitchFamily="34" charset="0"/>
                <a:cs typeface="Calibri" panose="020F0502020204030204" pitchFamily="34" charset="0"/>
              </a:rPr>
              <a:t>à adapter selon les recommandations du fabricant </a:t>
            </a:r>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25</a:t>
            </a:fld>
            <a:endParaRPr lang="fr-FR"/>
          </a:p>
        </p:txBody>
      </p:sp>
      <p:pic>
        <p:nvPicPr>
          <p:cNvPr id="2050" name="Picture 2" descr="E:\EBOLA\CClinS\Dechets\photos\IMG_1878-01.JPG"/>
          <p:cNvPicPr>
            <a:picLocks noChangeAspect="1" noChangeArrowheads="1"/>
          </p:cNvPicPr>
          <p:nvPr/>
        </p:nvPicPr>
        <p:blipFill rotWithShape="1">
          <a:blip r:embed="rId2">
            <a:extLst>
              <a:ext uri="{28A0092B-C50C-407E-A947-70E740481C1C}">
                <a14:useLocalDpi xmlns:a14="http://schemas.microsoft.com/office/drawing/2010/main" val="0"/>
              </a:ext>
            </a:extLst>
          </a:blip>
          <a:srcRect l="33958" t="41631" r="6324" b="7861"/>
          <a:stretch/>
        </p:blipFill>
        <p:spPr bwMode="auto">
          <a:xfrm rot="5400000">
            <a:off x="6591392" y="1992008"/>
            <a:ext cx="2639703" cy="167444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8295944" y="2509918"/>
            <a:ext cx="281208" cy="153888"/>
          </a:xfrm>
          <a:prstGeom prst="rect">
            <a:avLst/>
          </a:prstGeom>
          <a:solidFill>
            <a:schemeClr val="accent2">
              <a:lumMod val="20000"/>
              <a:lumOff val="80000"/>
            </a:schemeClr>
          </a:solidFill>
        </p:spPr>
        <p:txBody>
          <a:bodyPr wrap="square" rtlCol="0">
            <a:spAutoFit/>
          </a:bodyPr>
          <a:lstStyle/>
          <a:p>
            <a:endParaRPr lang="fr-FR" sz="400" dirty="0"/>
          </a:p>
        </p:txBody>
      </p:sp>
      <p:sp>
        <p:nvSpPr>
          <p:cNvPr id="7" name="ZoneTexte 6"/>
          <p:cNvSpPr txBox="1"/>
          <p:nvPr/>
        </p:nvSpPr>
        <p:spPr>
          <a:xfrm rot="21403156">
            <a:off x="7743930" y="2662893"/>
            <a:ext cx="822633" cy="184666"/>
          </a:xfrm>
          <a:prstGeom prst="rect">
            <a:avLst/>
          </a:prstGeom>
          <a:solidFill>
            <a:schemeClr val="accent2">
              <a:lumMod val="20000"/>
              <a:lumOff val="80000"/>
            </a:schemeClr>
          </a:solidFill>
        </p:spPr>
        <p:txBody>
          <a:bodyPr wrap="square" rtlCol="0">
            <a:spAutoFit/>
          </a:bodyPr>
          <a:lstStyle/>
          <a:p>
            <a:endParaRPr lang="fr-FR" sz="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0090"/>
                </a:solidFill>
              </a:rPr>
              <a:t>Etape 1 : </a:t>
            </a:r>
            <a:r>
              <a:rPr lang="fr-FR" dirty="0" err="1"/>
              <a:t>pré-requis</a:t>
            </a:r>
            <a:r>
              <a:rPr lang="fr-FR" dirty="0" smtClean="0"/>
              <a:t/>
            </a:r>
            <a:br>
              <a:rPr lang="fr-FR" dirty="0" smtClean="0"/>
            </a:br>
            <a:r>
              <a:rPr lang="fr-FR" sz="2400" dirty="0"/>
              <a:t>d</a:t>
            </a:r>
            <a:r>
              <a:rPr lang="fr-FR" sz="2400" dirty="0" smtClean="0"/>
              <a:t>échets solides (1/3)</a:t>
            </a:r>
            <a:endParaRPr lang="fr-FR" sz="2400" dirty="0"/>
          </a:p>
        </p:txBody>
      </p:sp>
      <p:sp>
        <p:nvSpPr>
          <p:cNvPr id="3" name="Espace réservé du contenu 2"/>
          <p:cNvSpPr>
            <a:spLocks noGrp="1"/>
          </p:cNvSpPr>
          <p:nvPr>
            <p:ph idx="1"/>
          </p:nvPr>
        </p:nvSpPr>
        <p:spPr>
          <a:xfrm>
            <a:off x="323528" y="1556792"/>
            <a:ext cx="8229600" cy="4536504"/>
          </a:xfrm>
        </p:spPr>
        <p:txBody>
          <a:bodyPr/>
          <a:lstStyle/>
          <a:p>
            <a:r>
              <a:rPr lang="fr-FR" sz="2800" dirty="0" smtClean="0">
                <a:latin typeface="Calibri" panose="020F0502020204030204" pitchFamily="34" charset="0"/>
                <a:cs typeface="Calibri" panose="020F0502020204030204" pitchFamily="34" charset="0"/>
              </a:rPr>
              <a:t>Installation dans le sas :</a:t>
            </a:r>
          </a:p>
          <a:p>
            <a:pPr lvl="1"/>
            <a:r>
              <a:rPr lang="fr-FR" sz="2400" dirty="0">
                <a:latin typeface="Calibri" panose="020F0502020204030204" pitchFamily="34" charset="0"/>
                <a:cs typeface="Calibri" panose="020F0502020204030204" pitchFamily="34" charset="0"/>
              </a:rPr>
              <a:t>p</a:t>
            </a:r>
            <a:r>
              <a:rPr lang="fr-FR" sz="2400" dirty="0" smtClean="0">
                <a:latin typeface="Calibri" panose="020F0502020204030204" pitchFamily="34" charset="0"/>
                <a:cs typeface="Calibri" panose="020F0502020204030204" pitchFamily="34" charset="0"/>
              </a:rPr>
              <a:t>ositionner des lingettes imbibées d’eau de javel au sol</a:t>
            </a:r>
          </a:p>
          <a:p>
            <a:r>
              <a:rPr lang="fr-FR" sz="2800" dirty="0" smtClean="0">
                <a:latin typeface="Calibri" panose="020F0502020204030204" pitchFamily="34" charset="0"/>
                <a:cs typeface="Calibri" panose="020F0502020204030204" pitchFamily="34" charset="0"/>
              </a:rPr>
              <a:t>Avoir une tenue </a:t>
            </a:r>
            <a:r>
              <a:rPr lang="fr-FR" sz="2800" dirty="0">
                <a:latin typeface="Calibri" panose="020F0502020204030204" pitchFamily="34" charset="0"/>
                <a:cs typeface="Calibri" panose="020F0502020204030204" pitchFamily="34" charset="0"/>
              </a:rPr>
              <a:t>de protection </a:t>
            </a:r>
            <a:r>
              <a:rPr lang="fr-FR" sz="2800" dirty="0" smtClean="0">
                <a:latin typeface="Calibri" panose="020F0502020204030204" pitchFamily="34" charset="0"/>
                <a:cs typeface="Calibri" panose="020F0502020204030204" pitchFamily="34" charset="0"/>
              </a:rPr>
              <a:t>complète </a:t>
            </a:r>
            <a:r>
              <a:rPr lang="fr-FR" sz="2800" dirty="0">
                <a:latin typeface="Calibri" panose="020F0502020204030204" pitchFamily="34" charset="0"/>
                <a:cs typeface="Calibri" panose="020F0502020204030204" pitchFamily="34" charset="0"/>
              </a:rPr>
              <a:t>pour manipuler les DASRI jusqu’à leur mise en </a:t>
            </a:r>
            <a:r>
              <a:rPr lang="fr-FR" sz="2800" dirty="0" smtClean="0">
                <a:latin typeface="Calibri" panose="020F0502020204030204" pitchFamily="34" charset="0"/>
                <a:cs typeface="Calibri" panose="020F0502020204030204" pitchFamily="34" charset="0"/>
              </a:rPr>
              <a:t>GRV/GE*</a:t>
            </a:r>
          </a:p>
          <a:p>
            <a:pPr marL="0" indent="0">
              <a:buNone/>
            </a:pPr>
            <a:r>
              <a:rPr lang="fr-FR" sz="2800" dirty="0">
                <a:latin typeface="Calibri" panose="020F0502020204030204" pitchFamily="34" charset="0"/>
                <a:cs typeface="Calibri" panose="020F0502020204030204" pitchFamily="34" charset="0"/>
              </a:rPr>
              <a:t>	</a:t>
            </a:r>
            <a:r>
              <a:rPr lang="fr-FR" sz="2000" dirty="0" smtClean="0">
                <a:latin typeface="Calibri" panose="020F0502020204030204" pitchFamily="34" charset="0"/>
                <a:cs typeface="Calibri" panose="020F0502020204030204" pitchFamily="34" charset="0"/>
              </a:rPr>
              <a:t>*définition : voir diapo 13</a:t>
            </a:r>
            <a:endParaRPr lang="fr-FR" sz="1800" dirty="0">
              <a:latin typeface="Calibri" panose="020F0502020204030204" pitchFamily="34" charset="0"/>
              <a:cs typeface="Calibri" panose="020F0502020204030204" pitchFamily="34" charset="0"/>
            </a:endParaRPr>
          </a:p>
          <a:p>
            <a:r>
              <a:rPr lang="fr-FR" sz="2800" dirty="0">
                <a:latin typeface="Calibri" panose="020F0502020204030204" pitchFamily="34" charset="0"/>
                <a:cs typeface="Calibri" panose="020F0502020204030204" pitchFamily="34" charset="0"/>
              </a:rPr>
              <a:t>GRV/GE placé immédiatement </a:t>
            </a:r>
            <a:r>
              <a:rPr lang="fr-FR" sz="2800" dirty="0" smtClean="0">
                <a:latin typeface="Calibri" panose="020F0502020204030204" pitchFamily="34" charset="0"/>
                <a:cs typeface="Calibri" panose="020F0502020204030204" pitchFamily="34" charset="0"/>
              </a:rPr>
              <a:t>à l’extérieur du                  sas</a:t>
            </a:r>
            <a:endParaRPr lang="fr-FR" sz="2300" dirty="0" smtClean="0">
              <a:latin typeface="Calibri" panose="020F0502020204030204" pitchFamily="34" charset="0"/>
              <a:cs typeface="Calibri" panose="020F0502020204030204" pitchFamily="34" charset="0"/>
            </a:endParaRPr>
          </a:p>
          <a:p>
            <a:pPr lvl="1"/>
            <a:r>
              <a:rPr lang="fr-FR" sz="2400" dirty="0">
                <a:latin typeface="Calibri" panose="020F0502020204030204" pitchFamily="34" charset="0"/>
                <a:cs typeface="Calibri" panose="020F0502020204030204" pitchFamily="34" charset="0"/>
              </a:rPr>
              <a:t>e</a:t>
            </a:r>
            <a:r>
              <a:rPr lang="fr-FR" sz="2400" dirty="0" smtClean="0">
                <a:latin typeface="Calibri" panose="020F0502020204030204" pitchFamily="34" charset="0"/>
                <a:cs typeface="Calibri" panose="020F0502020204030204" pitchFamily="34" charset="0"/>
              </a:rPr>
              <a:t>n </a:t>
            </a:r>
            <a:r>
              <a:rPr lang="fr-FR" sz="2400" dirty="0">
                <a:latin typeface="Calibri" panose="020F0502020204030204" pitchFamily="34" charset="0"/>
                <a:cs typeface="Calibri" panose="020F0502020204030204" pitchFamily="34" charset="0"/>
              </a:rPr>
              <a:t>l’absence de sas </a:t>
            </a:r>
            <a:r>
              <a:rPr lang="fr-FR" sz="2400" dirty="0" smtClean="0">
                <a:latin typeface="Calibri" panose="020F0502020204030204" pitchFamily="34" charset="0"/>
                <a:cs typeface="Calibri" panose="020F0502020204030204" pitchFamily="34" charset="0"/>
              </a:rPr>
              <a:t>:</a:t>
            </a:r>
          </a:p>
          <a:p>
            <a:pPr lvl="2"/>
            <a:r>
              <a:rPr lang="fr-FR" sz="2000" dirty="0">
                <a:latin typeface="Calibri" panose="020F0502020204030204" pitchFamily="34" charset="0"/>
                <a:cs typeface="Calibri" panose="020F0502020204030204" pitchFamily="34" charset="0"/>
              </a:rPr>
              <a:t>o</a:t>
            </a:r>
            <a:r>
              <a:rPr lang="fr-FR" sz="2000" dirty="0" smtClean="0">
                <a:latin typeface="Calibri" panose="020F0502020204030204" pitchFamily="34" charset="0"/>
                <a:cs typeface="Calibri" panose="020F0502020204030204" pitchFamily="34" charset="0"/>
              </a:rPr>
              <a:t>rganiser une zone équivalente à proximité immédiate                   de la chambre du patient</a:t>
            </a:r>
            <a:endParaRPr lang="fr-FR" sz="20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26</a:t>
            </a:fld>
            <a:endParaRPr lang="fr-FR"/>
          </a:p>
        </p:txBody>
      </p:sp>
      <p:pic>
        <p:nvPicPr>
          <p:cNvPr id="12" name="Picture 2"/>
          <p:cNvPicPr>
            <a:picLocks noChangeAspect="1" noChangeArrowheads="1"/>
          </p:cNvPicPr>
          <p:nvPr/>
        </p:nvPicPr>
        <p:blipFill>
          <a:blip r:embed="rId2"/>
          <a:srcRect/>
          <a:stretch>
            <a:fillRect/>
          </a:stretch>
        </p:blipFill>
        <p:spPr bwMode="auto">
          <a:xfrm>
            <a:off x="7606442" y="3356992"/>
            <a:ext cx="1286038" cy="3168352"/>
          </a:xfrm>
          <a:prstGeom prst="rect">
            <a:avLst/>
          </a:prstGeom>
          <a:noFill/>
          <a:ln w="9525">
            <a:noFill/>
            <a:miter lim="800000"/>
            <a:headEnd/>
            <a:tailEnd/>
          </a:ln>
          <a:effectLst/>
        </p:spPr>
      </p:pic>
      <p:sp>
        <p:nvSpPr>
          <p:cNvPr id="5" name="ZoneTexte 4"/>
          <p:cNvSpPr txBox="1"/>
          <p:nvPr/>
        </p:nvSpPr>
        <p:spPr>
          <a:xfrm>
            <a:off x="6732240" y="6505599"/>
            <a:ext cx="2520280" cy="307777"/>
          </a:xfrm>
          <a:prstGeom prst="rect">
            <a:avLst/>
          </a:prstGeom>
          <a:noFill/>
        </p:spPr>
        <p:txBody>
          <a:bodyPr wrap="square" rtlCol="0">
            <a:spAutoFit/>
          </a:bodyPr>
          <a:lstStyle/>
          <a:p>
            <a:r>
              <a:rPr lang="fr-FR" sz="1400" dirty="0"/>
              <a:t>t</a:t>
            </a:r>
            <a:r>
              <a:rPr lang="fr-FR" sz="1400" dirty="0" smtClean="0"/>
              <a:t>enue de protection complète</a:t>
            </a:r>
            <a:endParaRPr lang="fr-FR" sz="1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avec flèche 5"/>
          <p:cNvCxnSpPr/>
          <p:nvPr/>
        </p:nvCxnSpPr>
        <p:spPr>
          <a:xfrm flipV="1">
            <a:off x="179512" y="3408724"/>
            <a:ext cx="8469132" cy="71169"/>
          </a:xfrm>
          <a:prstGeom prst="straightConnector1">
            <a:avLst/>
          </a:prstGeom>
          <a:ln w="31750" cmpd="sng">
            <a:tailEnd type="stealth" w="lg" len="lg"/>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1621548" y="1429141"/>
            <a:ext cx="0" cy="190950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213559" y="1457018"/>
            <a:ext cx="1812" cy="185854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79512" y="1394101"/>
            <a:ext cx="1395386"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1- Préparer deux fûts </a:t>
            </a:r>
          </a:p>
          <a:p>
            <a:r>
              <a:rPr lang="fr-FR" sz="1100" dirty="0" smtClean="0">
                <a:latin typeface="Calibri" panose="020F0502020204030204" pitchFamily="34" charset="0"/>
                <a:cs typeface="Calibri" panose="020F0502020204030204" pitchFamily="34" charset="0"/>
              </a:rPr>
              <a:t>Contenant un sac</a:t>
            </a:r>
          </a:p>
        </p:txBody>
      </p:sp>
      <p:sp>
        <p:nvSpPr>
          <p:cNvPr id="12" name="ZoneTexte 11"/>
          <p:cNvSpPr txBox="1"/>
          <p:nvPr/>
        </p:nvSpPr>
        <p:spPr>
          <a:xfrm>
            <a:off x="1621548" y="1403804"/>
            <a:ext cx="1582300"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2- Déposer les déchets dans le fût 1</a:t>
            </a:r>
            <a:endParaRPr lang="fr-FR" sz="1100" dirty="0">
              <a:latin typeface="Calibri" panose="020F0502020204030204" pitchFamily="34" charset="0"/>
              <a:cs typeface="Calibri" panose="020F0502020204030204" pitchFamily="34" charset="0"/>
            </a:endParaRPr>
          </a:p>
        </p:txBody>
      </p:sp>
      <p:sp>
        <p:nvSpPr>
          <p:cNvPr id="15" name="ZoneTexte 14"/>
          <p:cNvSpPr txBox="1"/>
          <p:nvPr/>
        </p:nvSpPr>
        <p:spPr>
          <a:xfrm>
            <a:off x="3269584" y="1403804"/>
            <a:ext cx="2022495"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3- Verser </a:t>
            </a:r>
            <a:r>
              <a:rPr lang="fr-FR" sz="1100" b="1" dirty="0">
                <a:solidFill>
                  <a:srgbClr val="FF0000"/>
                </a:solidFill>
                <a:latin typeface="Calibri" panose="020F0502020204030204" pitchFamily="34" charset="0"/>
                <a:cs typeface="Calibri" panose="020F0502020204030204" pitchFamily="34" charset="0"/>
              </a:rPr>
              <a:t>pour imprégner </a:t>
            </a:r>
            <a:r>
              <a:rPr lang="fr-FR" sz="1100" dirty="0">
                <a:latin typeface="Calibri" panose="020F0502020204030204" pitchFamily="34" charset="0"/>
                <a:cs typeface="Calibri" panose="020F0502020204030204" pitchFamily="34" charset="0"/>
              </a:rPr>
              <a:t>200 à </a:t>
            </a:r>
            <a:r>
              <a:rPr lang="fr-FR" sz="1100" dirty="0" smtClean="0">
                <a:latin typeface="Calibri" panose="020F0502020204030204" pitchFamily="34" charset="0"/>
                <a:cs typeface="Calibri" panose="020F0502020204030204" pitchFamily="34" charset="0"/>
              </a:rPr>
              <a:t>500ml d’eau </a:t>
            </a:r>
            <a:r>
              <a:rPr lang="fr-FR" sz="1100" dirty="0">
                <a:latin typeface="Calibri" panose="020F0502020204030204" pitchFamily="34" charset="0"/>
                <a:cs typeface="Calibri" panose="020F0502020204030204" pitchFamily="34" charset="0"/>
              </a:rPr>
              <a:t>de Javel 0,5% dans le fût 1, en fonction de la quantité de </a:t>
            </a:r>
            <a:r>
              <a:rPr lang="fr-FR" sz="1100" dirty="0" smtClean="0">
                <a:latin typeface="Calibri" panose="020F0502020204030204" pitchFamily="34" charset="0"/>
                <a:cs typeface="Calibri" panose="020F0502020204030204" pitchFamily="34" charset="0"/>
              </a:rPr>
              <a:t>déchets</a:t>
            </a:r>
            <a:endParaRPr lang="fr-FR" sz="1100" dirty="0">
              <a:latin typeface="Calibri" panose="020F0502020204030204" pitchFamily="34" charset="0"/>
              <a:cs typeface="Calibri" panose="020F0502020204030204" pitchFamily="34" charset="0"/>
            </a:endParaRPr>
          </a:p>
        </p:txBody>
      </p:sp>
      <p:cxnSp>
        <p:nvCxnSpPr>
          <p:cNvPr id="16" name="Connecteur droit avec flèche 15"/>
          <p:cNvCxnSpPr/>
          <p:nvPr/>
        </p:nvCxnSpPr>
        <p:spPr>
          <a:xfrm>
            <a:off x="5346768" y="1468137"/>
            <a:ext cx="0" cy="185854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424024" y="1421007"/>
            <a:ext cx="1308786"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4- Fermer </a:t>
            </a:r>
            <a:r>
              <a:rPr lang="fr-FR" sz="1100" dirty="0">
                <a:latin typeface="Calibri" panose="020F0502020204030204" pitchFamily="34" charset="0"/>
                <a:cs typeface="Calibri" panose="020F0502020204030204" pitchFamily="34" charset="0"/>
              </a:rPr>
              <a:t>le sac par lien coulissant ou </a:t>
            </a:r>
            <a:r>
              <a:rPr lang="fr-FR" sz="1100" dirty="0" smtClean="0">
                <a:latin typeface="Calibri" panose="020F0502020204030204" pitchFamily="34" charset="0"/>
                <a:cs typeface="Calibri" panose="020F0502020204030204" pitchFamily="34" charset="0"/>
              </a:rPr>
              <a:t>collier</a:t>
            </a:r>
          </a:p>
          <a:p>
            <a:endParaRPr lang="fr-FR" sz="1100" dirty="0">
              <a:latin typeface="Calibri" panose="020F0502020204030204" pitchFamily="34" charset="0"/>
              <a:cs typeface="Calibri" panose="020F0502020204030204" pitchFamily="34" charset="0"/>
            </a:endParaRPr>
          </a:p>
        </p:txBody>
      </p:sp>
      <p:cxnSp>
        <p:nvCxnSpPr>
          <p:cNvPr id="18" name="Connecteur droit avec flèche 17"/>
          <p:cNvCxnSpPr/>
          <p:nvPr/>
        </p:nvCxnSpPr>
        <p:spPr>
          <a:xfrm>
            <a:off x="6803124" y="1411723"/>
            <a:ext cx="0" cy="185854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6865232" y="1457018"/>
            <a:ext cx="1725685"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5- Fermer </a:t>
            </a:r>
            <a:r>
              <a:rPr lang="fr-FR" sz="1100" dirty="0">
                <a:latin typeface="Calibri" panose="020F0502020204030204" pitchFamily="34" charset="0"/>
                <a:cs typeface="Calibri" panose="020F0502020204030204" pitchFamily="34" charset="0"/>
              </a:rPr>
              <a:t>le fût avec son </a:t>
            </a:r>
            <a:r>
              <a:rPr lang="fr-FR" sz="1100" dirty="0" smtClean="0">
                <a:latin typeface="Calibri" panose="020F0502020204030204" pitchFamily="34" charset="0"/>
                <a:cs typeface="Calibri" panose="020F0502020204030204" pitchFamily="34" charset="0"/>
              </a:rPr>
              <a:t>couvercle</a:t>
            </a:r>
          </a:p>
          <a:p>
            <a:endParaRPr lang="fr-FR" sz="1100" dirty="0">
              <a:latin typeface="Calibri" panose="020F0502020204030204" pitchFamily="34" charset="0"/>
              <a:cs typeface="Calibri" panose="020F0502020204030204" pitchFamily="34" charset="0"/>
            </a:endParaRPr>
          </a:p>
          <a:p>
            <a:endParaRPr lang="fr-FR" sz="1100" dirty="0">
              <a:latin typeface="Calibri" panose="020F0502020204030204" pitchFamily="34" charset="0"/>
              <a:cs typeface="Calibri" panose="020F0502020204030204" pitchFamily="34" charset="0"/>
            </a:endParaRPr>
          </a:p>
        </p:txBody>
      </p:sp>
      <p:graphicFrame>
        <p:nvGraphicFramePr>
          <p:cNvPr id="22" name="Diagramme 21"/>
          <p:cNvGraphicFramePr/>
          <p:nvPr>
            <p:extLst>
              <p:ext uri="{D42A27DB-BD31-4B8C-83A1-F6EECF244321}">
                <p14:modId xmlns:p14="http://schemas.microsoft.com/office/powerpoint/2010/main" val="3258033001"/>
              </p:ext>
            </p:extLst>
          </p:nvPr>
        </p:nvGraphicFramePr>
        <p:xfrm>
          <a:off x="-168215" y="692696"/>
          <a:ext cx="9073008"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Chevron 24"/>
          <p:cNvSpPr/>
          <p:nvPr/>
        </p:nvSpPr>
        <p:spPr>
          <a:xfrm>
            <a:off x="258688" y="864008"/>
            <a:ext cx="8633792" cy="50405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Calibri" panose="020F0502020204030204" pitchFamily="34" charset="0"/>
                <a:cs typeface="Calibri" panose="020F0502020204030204" pitchFamily="34" charset="0"/>
              </a:rPr>
              <a:t>d</a:t>
            </a:r>
            <a:r>
              <a:rPr lang="fr-FR" sz="2800" b="1" dirty="0" smtClean="0">
                <a:solidFill>
                  <a:srgbClr val="FF0000"/>
                </a:solidFill>
                <a:latin typeface="Calibri" panose="020F0502020204030204" pitchFamily="34" charset="0"/>
                <a:cs typeface="Calibri" panose="020F0502020204030204" pitchFamily="34" charset="0"/>
              </a:rPr>
              <a:t>ans la chambre</a:t>
            </a:r>
            <a:endParaRPr lang="fr-FR" sz="2800" b="1" dirty="0">
              <a:solidFill>
                <a:srgbClr val="FF0000"/>
              </a:solidFill>
              <a:latin typeface="Calibri" panose="020F0502020204030204" pitchFamily="34" charset="0"/>
              <a:cs typeface="Calibri" panose="020F0502020204030204" pitchFamily="34" charset="0"/>
            </a:endParaRPr>
          </a:p>
        </p:txBody>
      </p:sp>
      <p:cxnSp>
        <p:nvCxnSpPr>
          <p:cNvPr id="31" name="Connecteur droit avec flèche 30"/>
          <p:cNvCxnSpPr/>
          <p:nvPr/>
        </p:nvCxnSpPr>
        <p:spPr>
          <a:xfrm>
            <a:off x="1665090" y="3514240"/>
            <a:ext cx="0" cy="1233121"/>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H="1">
            <a:off x="3174820" y="3427684"/>
            <a:ext cx="19137" cy="1319677"/>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5" name="Connecteur droit avec flèche 34"/>
          <p:cNvCxnSpPr/>
          <p:nvPr/>
        </p:nvCxnSpPr>
        <p:spPr>
          <a:xfrm flipH="1">
            <a:off x="6821690" y="3510898"/>
            <a:ext cx="11024" cy="1236463"/>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37" name="Connecteur droit avec flèche 36"/>
          <p:cNvCxnSpPr/>
          <p:nvPr/>
        </p:nvCxnSpPr>
        <p:spPr>
          <a:xfrm flipH="1">
            <a:off x="8642926" y="1412776"/>
            <a:ext cx="4502" cy="210119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39" name="Rectangle avec flèche vers le haut 38"/>
          <p:cNvSpPr/>
          <p:nvPr/>
        </p:nvSpPr>
        <p:spPr>
          <a:xfrm>
            <a:off x="222799" y="4307048"/>
            <a:ext cx="8527771" cy="131758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latin typeface="Calibri" panose="020F0502020204030204" pitchFamily="34" charset="0"/>
                <a:cs typeface="Calibri" panose="020F0502020204030204" pitchFamily="34" charset="0"/>
              </a:rPr>
              <a:t>Tenue de protection</a:t>
            </a:r>
            <a:r>
              <a:rPr lang="fr-FR" sz="2000" dirty="0">
                <a:solidFill>
                  <a:schemeClr val="tx1"/>
                </a:solidFill>
                <a:latin typeface="Calibri" panose="020F0502020204030204" pitchFamily="34" charset="0"/>
                <a:cs typeface="Calibri" panose="020F0502020204030204" pitchFamily="34" charset="0"/>
              </a:rPr>
              <a:t> </a:t>
            </a:r>
            <a:r>
              <a:rPr lang="fr-FR" sz="2000" dirty="0" smtClean="0">
                <a:solidFill>
                  <a:schemeClr val="tx1"/>
                </a:solidFill>
                <a:latin typeface="Calibri" panose="020F0502020204030204" pitchFamily="34" charset="0"/>
                <a:cs typeface="Calibri" panose="020F0502020204030204" pitchFamily="34" charset="0"/>
              </a:rPr>
              <a:t>complète : </a:t>
            </a:r>
          </a:p>
          <a:p>
            <a:pPr algn="ctr"/>
            <a:r>
              <a:rPr lang="fr-FR" sz="2000" dirty="0" smtClean="0">
                <a:solidFill>
                  <a:schemeClr val="tx1"/>
                </a:solidFill>
                <a:latin typeface="Calibri" panose="020F0502020204030204" pitchFamily="34" charset="0"/>
                <a:cs typeface="Calibri" panose="020F0502020204030204" pitchFamily="34" charset="0"/>
              </a:rPr>
              <a:t>casaque longue   ou combinaison intégrale </a:t>
            </a:r>
          </a:p>
          <a:p>
            <a:pPr algn="ctr"/>
            <a:r>
              <a:rPr lang="fr-FR" sz="2000" dirty="0" smtClean="0">
                <a:solidFill>
                  <a:schemeClr val="tx1"/>
                </a:solidFill>
                <a:latin typeface="Calibri" panose="020F0502020204030204" pitchFamily="34" charset="0"/>
                <a:cs typeface="Calibri" panose="020F0502020204030204" pitchFamily="34" charset="0"/>
              </a:rPr>
              <a:t> T 3B ou 4B</a:t>
            </a:r>
            <a:endParaRPr lang="fr-FR" sz="2000" dirty="0">
              <a:solidFill>
                <a:schemeClr val="tx1"/>
              </a:solidFill>
              <a:latin typeface="Calibri" panose="020F0502020204030204" pitchFamily="34" charset="0"/>
              <a:cs typeface="Calibri" panose="020F0502020204030204" pitchFamily="34" charset="0"/>
            </a:endParaRPr>
          </a:p>
        </p:txBody>
      </p:sp>
      <p:sp>
        <p:nvSpPr>
          <p:cNvPr id="45" name="ZoneTexte 44"/>
          <p:cNvSpPr txBox="1"/>
          <p:nvPr/>
        </p:nvSpPr>
        <p:spPr>
          <a:xfrm>
            <a:off x="1673536" y="2157132"/>
            <a:ext cx="1376304" cy="553998"/>
          </a:xfrm>
          <a:prstGeom prst="rect">
            <a:avLst/>
          </a:prstGeom>
          <a:noFill/>
        </p:spPr>
        <p:txBody>
          <a:bodyPr wrap="square" rtlCol="0">
            <a:spAutoFit/>
          </a:bodyPr>
          <a:lstStyle/>
          <a:p>
            <a:r>
              <a:rPr lang="fr-FR" sz="1000" dirty="0" smtClean="0"/>
              <a:t>déchets concernés (diapositives précédentes)</a:t>
            </a:r>
            <a:endParaRPr lang="fr-FR" sz="1000" dirty="0"/>
          </a:p>
        </p:txBody>
      </p:sp>
      <p:sp>
        <p:nvSpPr>
          <p:cNvPr id="49" name="Titre 48"/>
          <p:cNvSpPr>
            <a:spLocks noGrp="1"/>
          </p:cNvSpPr>
          <p:nvPr>
            <p:ph type="title"/>
          </p:nvPr>
        </p:nvSpPr>
        <p:spPr>
          <a:xfrm>
            <a:off x="227788" y="-166377"/>
            <a:ext cx="8229600" cy="1147105"/>
          </a:xfrm>
        </p:spPr>
        <p:txBody>
          <a:bodyPr>
            <a:noAutofit/>
          </a:bodyPr>
          <a:lstStyle/>
          <a:p>
            <a:r>
              <a:rPr lang="fr-FR" b="1" dirty="0" smtClean="0">
                <a:solidFill>
                  <a:srgbClr val="000090"/>
                </a:solidFill>
              </a:rPr>
              <a:t>Etape 1 : </a:t>
            </a:r>
            <a:r>
              <a:rPr lang="fr-FR" dirty="0"/>
              <a:t>en pratique</a:t>
            </a:r>
            <a:r>
              <a:rPr lang="fr-FR" b="1" dirty="0" smtClean="0">
                <a:solidFill>
                  <a:srgbClr val="000090"/>
                </a:solidFill>
              </a:rPr>
              <a:t/>
            </a:r>
            <a:br>
              <a:rPr lang="fr-FR" b="1" dirty="0" smtClean="0">
                <a:solidFill>
                  <a:srgbClr val="000090"/>
                </a:solidFill>
              </a:rPr>
            </a:br>
            <a:r>
              <a:rPr lang="fr-FR" sz="2400" dirty="0"/>
              <a:t>déchets </a:t>
            </a:r>
            <a:r>
              <a:rPr lang="fr-FR" sz="2400" dirty="0" smtClean="0"/>
              <a:t>solides (</a:t>
            </a:r>
            <a:r>
              <a:rPr lang="fr-FR" sz="2400" dirty="0"/>
              <a:t>2</a:t>
            </a:r>
            <a:r>
              <a:rPr lang="fr-FR" sz="2400" dirty="0" smtClean="0"/>
              <a:t>/3)</a:t>
            </a:r>
            <a:endParaRPr lang="fr-FR" sz="2400" dirty="0"/>
          </a:p>
        </p:txBody>
      </p:sp>
      <p:sp>
        <p:nvSpPr>
          <p:cNvPr id="51" name="ZoneTexte 50"/>
          <p:cNvSpPr txBox="1"/>
          <p:nvPr/>
        </p:nvSpPr>
        <p:spPr>
          <a:xfrm>
            <a:off x="174184" y="5689714"/>
            <a:ext cx="8576387"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dirty="0" smtClean="0">
                <a:solidFill>
                  <a:srgbClr val="FF0000"/>
                </a:solidFill>
                <a:latin typeface="Calibri" panose="020F0502020204030204" pitchFamily="34" charset="0"/>
                <a:cs typeface="Calibri" panose="020F0502020204030204" pitchFamily="34" charset="0"/>
              </a:rPr>
              <a:t>Formation obligatoire</a:t>
            </a:r>
            <a:r>
              <a:rPr lang="fr-FR" sz="2000" b="1" dirty="0">
                <a:solidFill>
                  <a:srgbClr val="FF0000"/>
                </a:solidFill>
                <a:latin typeface="Calibri" panose="020F0502020204030204" pitchFamily="34" charset="0"/>
                <a:cs typeface="Calibri" panose="020F0502020204030204" pitchFamily="34" charset="0"/>
              </a:rPr>
              <a:t> </a:t>
            </a:r>
            <a:r>
              <a:rPr lang="fr-FR" sz="2000" b="1" dirty="0" smtClean="0">
                <a:solidFill>
                  <a:srgbClr val="FF0000"/>
                </a:solidFill>
                <a:latin typeface="Calibri" panose="020F0502020204030204" pitchFamily="34" charset="0"/>
                <a:cs typeface="Calibri" panose="020F0502020204030204" pitchFamily="34" charset="0"/>
              </a:rPr>
              <a:t>et répétée aux bonnes pratiques </a:t>
            </a:r>
          </a:p>
        </p:txBody>
      </p:sp>
      <p:pic>
        <p:nvPicPr>
          <p:cNvPr id="50" name="Espace réservé du contenu 4" descr="IMG_1873.JPG"/>
          <p:cNvPicPr>
            <a:picLocks noChangeAspect="1"/>
          </p:cNvPicPr>
          <p:nvPr/>
        </p:nvPicPr>
        <p:blipFill rotWithShape="1">
          <a:blip r:embed="rId8"/>
          <a:srcRect l="22869"/>
          <a:stretch/>
        </p:blipFill>
        <p:spPr bwMode="auto">
          <a:xfrm rot="5400000">
            <a:off x="552405" y="1931276"/>
            <a:ext cx="1045700" cy="1016813"/>
          </a:xfrm>
          <a:prstGeom prst="rect">
            <a:avLst/>
          </a:prstGeom>
          <a:noFill/>
          <a:ln w="9525">
            <a:noFill/>
            <a:miter lim="800000"/>
            <a:headEnd/>
            <a:tailEnd/>
          </a:ln>
        </p:spPr>
      </p:pic>
      <p:pic>
        <p:nvPicPr>
          <p:cNvPr id="52" name="Espace réservé du contenu 4" descr="IMG_1873.JPG"/>
          <p:cNvPicPr>
            <a:picLocks noChangeAspect="1"/>
          </p:cNvPicPr>
          <p:nvPr/>
        </p:nvPicPr>
        <p:blipFill rotWithShape="1">
          <a:blip r:embed="rId8"/>
          <a:srcRect l="22869"/>
          <a:stretch/>
        </p:blipFill>
        <p:spPr bwMode="auto">
          <a:xfrm rot="5400000">
            <a:off x="178459" y="2367241"/>
            <a:ext cx="1045700" cy="1016813"/>
          </a:xfrm>
          <a:prstGeom prst="rect">
            <a:avLst/>
          </a:prstGeom>
          <a:noFill/>
          <a:ln w="9525">
            <a:noFill/>
            <a:miter lim="800000"/>
            <a:headEnd/>
            <a:tailEnd/>
          </a:ln>
        </p:spPr>
      </p:pic>
      <p:sp>
        <p:nvSpPr>
          <p:cNvPr id="2" name="ZoneTexte 1"/>
          <p:cNvSpPr txBox="1"/>
          <p:nvPr/>
        </p:nvSpPr>
        <p:spPr>
          <a:xfrm>
            <a:off x="174184" y="2291386"/>
            <a:ext cx="349730" cy="307777"/>
          </a:xfrm>
          <a:prstGeom prst="rect">
            <a:avLst/>
          </a:prstGeom>
          <a:noFill/>
        </p:spPr>
        <p:txBody>
          <a:bodyPr wrap="square" rtlCol="0">
            <a:spAutoFit/>
          </a:bodyPr>
          <a:lstStyle/>
          <a:p>
            <a:r>
              <a:rPr lang="fr-FR" sz="1400" b="1" dirty="0" smtClean="0"/>
              <a:t>1</a:t>
            </a:r>
            <a:endParaRPr lang="fr-FR" sz="1400" b="1" dirty="0"/>
          </a:p>
        </p:txBody>
      </p:sp>
      <p:sp>
        <p:nvSpPr>
          <p:cNvPr id="53" name="ZoneTexte 52"/>
          <p:cNvSpPr txBox="1"/>
          <p:nvPr/>
        </p:nvSpPr>
        <p:spPr>
          <a:xfrm>
            <a:off x="549862" y="1844824"/>
            <a:ext cx="349730" cy="307777"/>
          </a:xfrm>
          <a:prstGeom prst="rect">
            <a:avLst/>
          </a:prstGeom>
          <a:noFill/>
        </p:spPr>
        <p:txBody>
          <a:bodyPr wrap="square" rtlCol="0">
            <a:spAutoFit/>
          </a:bodyPr>
          <a:lstStyle/>
          <a:p>
            <a:r>
              <a:rPr lang="fr-FR" sz="1400" b="1" dirty="0"/>
              <a:t>2</a:t>
            </a:r>
          </a:p>
        </p:txBody>
      </p:sp>
      <p:sp>
        <p:nvSpPr>
          <p:cNvPr id="54" name="ZoneTexte 53"/>
          <p:cNvSpPr txBox="1"/>
          <p:nvPr/>
        </p:nvSpPr>
        <p:spPr>
          <a:xfrm>
            <a:off x="135970" y="3501008"/>
            <a:ext cx="1494024"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6- Éliminer </a:t>
            </a:r>
            <a:r>
              <a:rPr lang="fr-FR" sz="1100" dirty="0">
                <a:latin typeface="Calibri" panose="020F0502020204030204" pitchFamily="34" charset="0"/>
                <a:cs typeface="Calibri" panose="020F0502020204030204" pitchFamily="34" charset="0"/>
              </a:rPr>
              <a:t>les gants de dessus dans le fût </a:t>
            </a:r>
            <a:r>
              <a:rPr lang="fr-FR" sz="1100" dirty="0" smtClean="0">
                <a:latin typeface="Calibri" panose="020F0502020204030204" pitchFamily="34" charset="0"/>
                <a:cs typeface="Calibri" panose="020F0502020204030204" pitchFamily="34" charset="0"/>
              </a:rPr>
              <a:t>2</a:t>
            </a:r>
          </a:p>
        </p:txBody>
      </p:sp>
      <p:sp>
        <p:nvSpPr>
          <p:cNvPr id="56" name="ZoneTexte 55"/>
          <p:cNvSpPr txBox="1"/>
          <p:nvPr/>
        </p:nvSpPr>
        <p:spPr>
          <a:xfrm>
            <a:off x="1745214" y="3501008"/>
            <a:ext cx="1386626" cy="6001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7- Mettre </a:t>
            </a:r>
            <a:r>
              <a:rPr lang="fr-FR" sz="1100" dirty="0">
                <a:latin typeface="Calibri" panose="020F0502020204030204" pitchFamily="34" charset="0"/>
                <a:cs typeface="Calibri" panose="020F0502020204030204" pitchFamily="34" charset="0"/>
              </a:rPr>
              <a:t>une nouvelle paire de gants de </a:t>
            </a:r>
            <a:r>
              <a:rPr lang="fr-FR" sz="1100" dirty="0" smtClean="0">
                <a:latin typeface="Calibri" panose="020F0502020204030204" pitchFamily="34" charset="0"/>
                <a:cs typeface="Calibri" panose="020F0502020204030204" pitchFamily="34" charset="0"/>
              </a:rPr>
              <a:t>dessus</a:t>
            </a:r>
            <a:endParaRPr lang="fr-FR" sz="1100" dirty="0">
              <a:latin typeface="Calibri" panose="020F0502020204030204" pitchFamily="34" charset="0"/>
              <a:cs typeface="Calibri" panose="020F0502020204030204" pitchFamily="34" charset="0"/>
            </a:endParaRPr>
          </a:p>
        </p:txBody>
      </p:sp>
      <p:sp>
        <p:nvSpPr>
          <p:cNvPr id="57" name="ZoneTexte 56"/>
          <p:cNvSpPr txBox="1"/>
          <p:nvPr/>
        </p:nvSpPr>
        <p:spPr>
          <a:xfrm>
            <a:off x="3234820" y="3501008"/>
            <a:ext cx="3541532" cy="6001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8- Désinfecter </a:t>
            </a:r>
            <a:r>
              <a:rPr lang="fr-FR" sz="1100" dirty="0">
                <a:latin typeface="Calibri" panose="020F0502020204030204" pitchFamily="34" charset="0"/>
                <a:cs typeface="Calibri" panose="020F0502020204030204" pitchFamily="34" charset="0"/>
              </a:rPr>
              <a:t>l’extérieur du </a:t>
            </a:r>
            <a:r>
              <a:rPr lang="fr-FR" sz="1100" dirty="0" smtClean="0">
                <a:latin typeface="Calibri" panose="020F0502020204030204" pitchFamily="34" charset="0"/>
                <a:cs typeface="Calibri" panose="020F0502020204030204" pitchFamily="34" charset="0"/>
              </a:rPr>
              <a:t>fût : parois </a:t>
            </a:r>
            <a:r>
              <a:rPr lang="fr-FR" sz="1100" dirty="0">
                <a:latin typeface="Calibri" panose="020F0502020204030204" pitchFamily="34" charset="0"/>
                <a:cs typeface="Calibri" panose="020F0502020204030204" pitchFamily="34" charset="0"/>
              </a:rPr>
              <a:t>verticales et </a:t>
            </a:r>
            <a:r>
              <a:rPr lang="fr-FR" sz="1100" dirty="0" smtClean="0">
                <a:latin typeface="Calibri" panose="020F0502020204030204" pitchFamily="34" charset="0"/>
                <a:cs typeface="Calibri" panose="020F0502020204030204" pitchFamily="34" charset="0"/>
              </a:rPr>
              <a:t>couvercle avec </a:t>
            </a:r>
            <a:r>
              <a:rPr lang="fr-FR" sz="1100" dirty="0">
                <a:latin typeface="Calibri" panose="020F0502020204030204" pitchFamily="34" charset="0"/>
                <a:cs typeface="Calibri" panose="020F0502020204030204" pitchFamily="34" charset="0"/>
              </a:rPr>
              <a:t>eau de Javel 0,5%</a:t>
            </a:r>
          </a:p>
          <a:p>
            <a:r>
              <a:rPr lang="fr-FR" sz="1100" b="1" dirty="0">
                <a:solidFill>
                  <a:srgbClr val="FF0000"/>
                </a:solidFill>
                <a:latin typeface="Calibri" panose="020F0502020204030204" pitchFamily="34" charset="0"/>
                <a:cs typeface="Calibri" panose="020F0502020204030204" pitchFamily="34" charset="0"/>
              </a:rPr>
              <a:t>Laisser sécher</a:t>
            </a:r>
          </a:p>
        </p:txBody>
      </p:sp>
      <p:sp>
        <p:nvSpPr>
          <p:cNvPr id="58" name="ZoneTexte 57"/>
          <p:cNvSpPr txBox="1"/>
          <p:nvPr/>
        </p:nvSpPr>
        <p:spPr>
          <a:xfrm>
            <a:off x="7018578" y="3501009"/>
            <a:ext cx="1412264" cy="6001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9- Sortir </a:t>
            </a:r>
            <a:r>
              <a:rPr lang="fr-FR" sz="1100" dirty="0">
                <a:latin typeface="Calibri" panose="020F0502020204030204" pitchFamily="34" charset="0"/>
                <a:cs typeface="Calibri" panose="020F0502020204030204" pitchFamily="34" charset="0"/>
              </a:rPr>
              <a:t>le fût de la chambre du patient </a:t>
            </a:r>
            <a:endParaRPr lang="fr-FR" sz="1100" dirty="0" smtClean="0">
              <a:latin typeface="Calibri" panose="020F0502020204030204" pitchFamily="34" charset="0"/>
              <a:cs typeface="Calibri" panose="020F0502020204030204" pitchFamily="34" charset="0"/>
            </a:endParaRPr>
          </a:p>
          <a:p>
            <a:endParaRPr lang="fr-FR" sz="11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9968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Connecteur droit avec flèche 7"/>
          <p:cNvCxnSpPr/>
          <p:nvPr/>
        </p:nvCxnSpPr>
        <p:spPr>
          <a:xfrm>
            <a:off x="1374620" y="1556792"/>
            <a:ext cx="0" cy="190950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a:off x="3031366" y="1628800"/>
            <a:ext cx="1812" cy="185854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79512" y="1700808"/>
            <a:ext cx="1152128" cy="9387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10- Placer </a:t>
            </a:r>
            <a:r>
              <a:rPr lang="fr-FR" sz="1100" dirty="0">
                <a:latin typeface="Calibri" panose="020F0502020204030204" pitchFamily="34" charset="0"/>
                <a:cs typeface="Calibri" panose="020F0502020204030204" pitchFamily="34" charset="0"/>
              </a:rPr>
              <a:t>le fût </a:t>
            </a:r>
            <a:r>
              <a:rPr lang="fr-FR" sz="1100" dirty="0" smtClean="0">
                <a:latin typeface="Calibri" panose="020F0502020204030204" pitchFamily="34" charset="0"/>
                <a:cs typeface="Calibri" panose="020F0502020204030204" pitchFamily="34" charset="0"/>
              </a:rPr>
              <a:t>sur </a:t>
            </a:r>
            <a:r>
              <a:rPr lang="fr-FR" sz="1100" dirty="0">
                <a:latin typeface="Calibri" panose="020F0502020204030204" pitchFamily="34" charset="0"/>
                <a:cs typeface="Calibri" panose="020F0502020204030204" pitchFamily="34" charset="0"/>
              </a:rPr>
              <a:t>des lingettes imbibées d’eau de Javel 0,5</a:t>
            </a:r>
            <a:r>
              <a:rPr lang="fr-FR" sz="1100" dirty="0" smtClean="0">
                <a:latin typeface="Calibri" panose="020F0502020204030204" pitchFamily="34" charset="0"/>
                <a:cs typeface="Calibri" panose="020F0502020204030204" pitchFamily="34" charset="0"/>
              </a:rPr>
              <a:t>%</a:t>
            </a:r>
          </a:p>
          <a:p>
            <a:endParaRPr lang="fr-FR" sz="1100" dirty="0">
              <a:latin typeface="Calibri" panose="020F0502020204030204" pitchFamily="34" charset="0"/>
              <a:cs typeface="Calibri" panose="020F0502020204030204" pitchFamily="34" charset="0"/>
            </a:endParaRPr>
          </a:p>
        </p:txBody>
      </p:sp>
      <p:sp>
        <p:nvSpPr>
          <p:cNvPr id="12" name="ZoneTexte 11"/>
          <p:cNvSpPr txBox="1"/>
          <p:nvPr/>
        </p:nvSpPr>
        <p:spPr>
          <a:xfrm>
            <a:off x="1403648" y="1700808"/>
            <a:ext cx="1582300" cy="93871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11- Désinfecter </a:t>
            </a:r>
            <a:r>
              <a:rPr lang="fr-FR" sz="1100" dirty="0">
                <a:latin typeface="Calibri" panose="020F0502020204030204" pitchFamily="34" charset="0"/>
                <a:cs typeface="Calibri" panose="020F0502020204030204" pitchFamily="34" charset="0"/>
              </a:rPr>
              <a:t>l’extérieur du fût p</a:t>
            </a:r>
            <a:r>
              <a:rPr lang="fr-FR" sz="1100" dirty="0" smtClean="0">
                <a:latin typeface="Calibri" panose="020F0502020204030204" pitchFamily="34" charset="0"/>
                <a:cs typeface="Calibri" panose="020F0502020204030204" pitchFamily="34" charset="0"/>
              </a:rPr>
              <a:t>arois </a:t>
            </a:r>
            <a:r>
              <a:rPr lang="fr-FR" sz="1100" dirty="0">
                <a:latin typeface="Calibri" panose="020F0502020204030204" pitchFamily="34" charset="0"/>
                <a:cs typeface="Calibri" panose="020F0502020204030204" pitchFamily="34" charset="0"/>
              </a:rPr>
              <a:t>verticales et </a:t>
            </a:r>
            <a:r>
              <a:rPr lang="fr-FR" sz="1100" dirty="0" smtClean="0">
                <a:latin typeface="Calibri" panose="020F0502020204030204" pitchFamily="34" charset="0"/>
                <a:cs typeface="Calibri" panose="020F0502020204030204" pitchFamily="34" charset="0"/>
              </a:rPr>
              <a:t>couvercle </a:t>
            </a:r>
            <a:r>
              <a:rPr lang="fr-FR" sz="1100" dirty="0">
                <a:latin typeface="Calibri" panose="020F0502020204030204" pitchFamily="34" charset="0"/>
                <a:cs typeface="Calibri" panose="020F0502020204030204" pitchFamily="34" charset="0"/>
              </a:rPr>
              <a:t>avec eau de Javel 0,5%</a:t>
            </a:r>
          </a:p>
          <a:p>
            <a:r>
              <a:rPr lang="fr-FR" sz="1100" b="1" dirty="0">
                <a:solidFill>
                  <a:srgbClr val="FF0000"/>
                </a:solidFill>
                <a:latin typeface="Calibri" panose="020F0502020204030204" pitchFamily="34" charset="0"/>
                <a:cs typeface="Calibri" panose="020F0502020204030204" pitchFamily="34" charset="0"/>
              </a:rPr>
              <a:t>Laisser </a:t>
            </a:r>
            <a:r>
              <a:rPr lang="fr-FR" sz="1100" b="1" dirty="0" smtClean="0">
                <a:solidFill>
                  <a:srgbClr val="FF0000"/>
                </a:solidFill>
                <a:latin typeface="Calibri" panose="020F0502020204030204" pitchFamily="34" charset="0"/>
                <a:cs typeface="Calibri" panose="020F0502020204030204" pitchFamily="34" charset="0"/>
              </a:rPr>
              <a:t>sécher</a:t>
            </a:r>
            <a:endParaRPr lang="fr-FR" sz="1100" b="1" dirty="0">
              <a:solidFill>
                <a:srgbClr val="FF0000"/>
              </a:solidFill>
              <a:latin typeface="Calibri" panose="020F0502020204030204" pitchFamily="34" charset="0"/>
              <a:cs typeface="Calibri" panose="020F0502020204030204" pitchFamily="34" charset="0"/>
            </a:endParaRPr>
          </a:p>
        </p:txBody>
      </p:sp>
      <p:sp>
        <p:nvSpPr>
          <p:cNvPr id="15" name="ZoneTexte 14"/>
          <p:cNvSpPr txBox="1"/>
          <p:nvPr/>
        </p:nvSpPr>
        <p:spPr>
          <a:xfrm>
            <a:off x="3109931" y="1714760"/>
            <a:ext cx="1806471"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12- Transférer </a:t>
            </a:r>
            <a:r>
              <a:rPr lang="fr-FR" sz="1100" dirty="0">
                <a:latin typeface="Calibri" panose="020F0502020204030204" pitchFamily="34" charset="0"/>
                <a:cs typeface="Calibri" panose="020F0502020204030204" pitchFamily="34" charset="0"/>
              </a:rPr>
              <a:t>le fût dans un sacs DASRI 110L</a:t>
            </a:r>
            <a:endParaRPr lang="fr-FR" sz="1100" dirty="0">
              <a:solidFill>
                <a:srgbClr val="FF0000"/>
              </a:solidFill>
              <a:latin typeface="Calibri" panose="020F0502020204030204" pitchFamily="34" charset="0"/>
              <a:cs typeface="Calibri" panose="020F0502020204030204" pitchFamily="34" charset="0"/>
            </a:endParaRPr>
          </a:p>
        </p:txBody>
      </p:sp>
      <p:cxnSp>
        <p:nvCxnSpPr>
          <p:cNvPr id="16" name="Connecteur droit avec flèche 15"/>
          <p:cNvCxnSpPr/>
          <p:nvPr/>
        </p:nvCxnSpPr>
        <p:spPr>
          <a:xfrm>
            <a:off x="4961068" y="1556792"/>
            <a:ext cx="0" cy="185854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5003486" y="1728150"/>
            <a:ext cx="2218296" cy="43088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13- Remonter </a:t>
            </a:r>
            <a:r>
              <a:rPr lang="fr-FR" sz="1100" dirty="0">
                <a:latin typeface="Calibri" panose="020F0502020204030204" pitchFamily="34" charset="0"/>
                <a:cs typeface="Calibri" panose="020F0502020204030204" pitchFamily="34" charset="0"/>
              </a:rPr>
              <a:t>le sac le long du fût et le fermer avec un collier</a:t>
            </a:r>
            <a:endParaRPr lang="fr-FR" sz="1100" dirty="0">
              <a:solidFill>
                <a:srgbClr val="FF0000"/>
              </a:solidFill>
              <a:latin typeface="Calibri" panose="020F0502020204030204" pitchFamily="34" charset="0"/>
              <a:cs typeface="Calibri" panose="020F0502020204030204" pitchFamily="34" charset="0"/>
            </a:endParaRPr>
          </a:p>
        </p:txBody>
      </p:sp>
      <p:graphicFrame>
        <p:nvGraphicFramePr>
          <p:cNvPr id="22" name="Diagramme 21"/>
          <p:cNvGraphicFramePr/>
          <p:nvPr>
            <p:extLst>
              <p:ext uri="{D42A27DB-BD31-4B8C-83A1-F6EECF244321}">
                <p14:modId xmlns:p14="http://schemas.microsoft.com/office/powerpoint/2010/main" val="2185861340"/>
              </p:ext>
            </p:extLst>
          </p:nvPr>
        </p:nvGraphicFramePr>
        <p:xfrm>
          <a:off x="-168215" y="692696"/>
          <a:ext cx="9073008" cy="5760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Chevron 24"/>
          <p:cNvSpPr/>
          <p:nvPr/>
        </p:nvSpPr>
        <p:spPr>
          <a:xfrm>
            <a:off x="35496" y="938310"/>
            <a:ext cx="7560840" cy="7055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a:solidFill>
                  <a:srgbClr val="FF0000"/>
                </a:solidFill>
                <a:latin typeface="Calibri" panose="020F0502020204030204" pitchFamily="34" charset="0"/>
                <a:cs typeface="Calibri" panose="020F0502020204030204" pitchFamily="34" charset="0"/>
              </a:rPr>
              <a:t>d</a:t>
            </a:r>
            <a:r>
              <a:rPr lang="fr-FR" sz="2800" b="1" dirty="0" smtClean="0">
                <a:solidFill>
                  <a:srgbClr val="FF0000"/>
                </a:solidFill>
                <a:latin typeface="Calibri" panose="020F0502020204030204" pitchFamily="34" charset="0"/>
                <a:cs typeface="Calibri" panose="020F0502020204030204" pitchFamily="34" charset="0"/>
              </a:rPr>
              <a:t>ans le sas</a:t>
            </a:r>
            <a:endParaRPr lang="fr-FR" sz="2800" b="1" dirty="0">
              <a:solidFill>
                <a:srgbClr val="FF0000"/>
              </a:solidFill>
              <a:latin typeface="Calibri" panose="020F0502020204030204" pitchFamily="34" charset="0"/>
              <a:cs typeface="Calibri" panose="020F0502020204030204" pitchFamily="34" charset="0"/>
            </a:endParaRPr>
          </a:p>
        </p:txBody>
      </p:sp>
      <p:sp>
        <p:nvSpPr>
          <p:cNvPr id="39" name="Rectangle avec flèche vers le haut 38"/>
          <p:cNvSpPr/>
          <p:nvPr/>
        </p:nvSpPr>
        <p:spPr>
          <a:xfrm>
            <a:off x="121201" y="4941168"/>
            <a:ext cx="4795201" cy="77813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smtClean="0">
                <a:solidFill>
                  <a:schemeClr val="tx1"/>
                </a:solidFill>
                <a:latin typeface="Calibri" panose="020F0502020204030204" pitchFamily="34" charset="0"/>
                <a:cs typeface="Calibri" panose="020F0502020204030204" pitchFamily="34" charset="0"/>
              </a:rPr>
              <a:t>Tenue de protection</a:t>
            </a:r>
            <a:r>
              <a:rPr lang="fr-FR" sz="1600" dirty="0">
                <a:solidFill>
                  <a:schemeClr val="tx1"/>
                </a:solidFill>
                <a:latin typeface="Calibri" panose="020F0502020204030204" pitchFamily="34" charset="0"/>
                <a:cs typeface="Calibri" panose="020F0502020204030204" pitchFamily="34" charset="0"/>
              </a:rPr>
              <a:t> </a:t>
            </a:r>
            <a:r>
              <a:rPr lang="fr-FR" sz="1600" dirty="0" smtClean="0">
                <a:solidFill>
                  <a:schemeClr val="tx1"/>
                </a:solidFill>
                <a:latin typeface="Calibri" panose="020F0502020204030204" pitchFamily="34" charset="0"/>
                <a:cs typeface="Calibri" panose="020F0502020204030204" pitchFamily="34" charset="0"/>
              </a:rPr>
              <a:t>complète : </a:t>
            </a:r>
          </a:p>
          <a:p>
            <a:pPr algn="ctr"/>
            <a:r>
              <a:rPr lang="fr-FR" sz="1600" dirty="0" smtClean="0">
                <a:solidFill>
                  <a:schemeClr val="tx1"/>
                </a:solidFill>
                <a:latin typeface="Calibri" panose="020F0502020204030204" pitchFamily="34" charset="0"/>
                <a:cs typeface="Calibri" panose="020F0502020204030204" pitchFamily="34" charset="0"/>
              </a:rPr>
              <a:t>casaque longue   ou combinaison intégrale T 3B ou 4B</a:t>
            </a:r>
            <a:endParaRPr lang="fr-FR" sz="1600" dirty="0">
              <a:solidFill>
                <a:schemeClr val="tx1"/>
              </a:solidFill>
              <a:latin typeface="Calibri" panose="020F0502020204030204" pitchFamily="34" charset="0"/>
              <a:cs typeface="Calibri" panose="020F0502020204030204" pitchFamily="34" charset="0"/>
            </a:endParaRPr>
          </a:p>
        </p:txBody>
      </p:sp>
      <p:sp>
        <p:nvSpPr>
          <p:cNvPr id="49" name="Titre 48"/>
          <p:cNvSpPr>
            <a:spLocks noGrp="1"/>
          </p:cNvSpPr>
          <p:nvPr>
            <p:ph type="title"/>
          </p:nvPr>
        </p:nvSpPr>
        <p:spPr>
          <a:xfrm>
            <a:off x="227788" y="-166377"/>
            <a:ext cx="8229600" cy="1147105"/>
          </a:xfrm>
        </p:spPr>
        <p:txBody>
          <a:bodyPr>
            <a:noAutofit/>
          </a:bodyPr>
          <a:lstStyle/>
          <a:p>
            <a:r>
              <a:rPr lang="fr-FR" b="1" dirty="0" smtClean="0">
                <a:solidFill>
                  <a:srgbClr val="000090"/>
                </a:solidFill>
              </a:rPr>
              <a:t>Etape 1 :</a:t>
            </a:r>
            <a:r>
              <a:rPr lang="fr-FR" dirty="0">
                <a:solidFill>
                  <a:srgbClr val="00B050"/>
                </a:solidFill>
              </a:rPr>
              <a:t> </a:t>
            </a:r>
            <a:r>
              <a:rPr lang="fr-FR" dirty="0"/>
              <a:t>en pratique</a:t>
            </a:r>
            <a:r>
              <a:rPr lang="fr-FR" b="1" dirty="0" smtClean="0">
                <a:solidFill>
                  <a:srgbClr val="000090"/>
                </a:solidFill>
              </a:rPr>
              <a:t/>
            </a:r>
            <a:br>
              <a:rPr lang="fr-FR" b="1" dirty="0" smtClean="0">
                <a:solidFill>
                  <a:srgbClr val="000090"/>
                </a:solidFill>
              </a:rPr>
            </a:br>
            <a:r>
              <a:rPr lang="fr-FR" sz="2400" dirty="0"/>
              <a:t>déchets </a:t>
            </a:r>
            <a:r>
              <a:rPr lang="fr-FR" sz="2400" dirty="0" smtClean="0"/>
              <a:t>solides (3/3)</a:t>
            </a:r>
            <a:endParaRPr lang="fr-FR" sz="2400" dirty="0"/>
          </a:p>
        </p:txBody>
      </p:sp>
      <p:sp>
        <p:nvSpPr>
          <p:cNvPr id="51" name="ZoneTexte 50"/>
          <p:cNvSpPr txBox="1"/>
          <p:nvPr/>
        </p:nvSpPr>
        <p:spPr>
          <a:xfrm>
            <a:off x="107504" y="5762284"/>
            <a:ext cx="8899964" cy="4001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fr-FR" sz="2000" b="1" dirty="0" smtClean="0">
                <a:solidFill>
                  <a:srgbClr val="FF0000"/>
                </a:solidFill>
                <a:latin typeface="Calibri" panose="020F0502020204030204" pitchFamily="34" charset="0"/>
                <a:cs typeface="Calibri" panose="020F0502020204030204" pitchFamily="34" charset="0"/>
              </a:rPr>
              <a:t>Formation obligatoire</a:t>
            </a:r>
            <a:r>
              <a:rPr lang="fr-FR" sz="2000" b="1" dirty="0">
                <a:solidFill>
                  <a:srgbClr val="FF0000"/>
                </a:solidFill>
                <a:latin typeface="Calibri" panose="020F0502020204030204" pitchFamily="34" charset="0"/>
                <a:cs typeface="Calibri" panose="020F0502020204030204" pitchFamily="34" charset="0"/>
              </a:rPr>
              <a:t> </a:t>
            </a:r>
            <a:r>
              <a:rPr lang="fr-FR" sz="2000" b="1" dirty="0" smtClean="0">
                <a:solidFill>
                  <a:srgbClr val="FF0000"/>
                </a:solidFill>
                <a:latin typeface="Calibri" panose="020F0502020204030204" pitchFamily="34" charset="0"/>
                <a:cs typeface="Calibri" panose="020F0502020204030204" pitchFamily="34" charset="0"/>
              </a:rPr>
              <a:t>et répétée aux bonnes pratiques </a:t>
            </a:r>
          </a:p>
        </p:txBody>
      </p:sp>
      <p:sp>
        <p:nvSpPr>
          <p:cNvPr id="54" name="ZoneTexte 53"/>
          <p:cNvSpPr txBox="1"/>
          <p:nvPr/>
        </p:nvSpPr>
        <p:spPr>
          <a:xfrm>
            <a:off x="5033076" y="3501008"/>
            <a:ext cx="1289872"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14- Noter </a:t>
            </a:r>
            <a:r>
              <a:rPr lang="fr-FR" sz="1100" dirty="0">
                <a:latin typeface="Calibri" panose="020F0502020204030204" pitchFamily="34" charset="0"/>
                <a:cs typeface="Calibri" panose="020F0502020204030204" pitchFamily="34" charset="0"/>
              </a:rPr>
              <a:t>la date de production sur le sac et indiquer : </a:t>
            </a:r>
            <a:r>
              <a:rPr lang="fr-FR" sz="1100" b="1" dirty="0">
                <a:solidFill>
                  <a:srgbClr val="FF0000"/>
                </a:solidFill>
                <a:latin typeface="Calibri" panose="020F0502020204030204" pitchFamily="34" charset="0"/>
                <a:cs typeface="Calibri" panose="020F0502020204030204" pitchFamily="34" charset="0"/>
              </a:rPr>
              <a:t>déchets inactivés par l’eau de Javel 0,5</a:t>
            </a:r>
            <a:r>
              <a:rPr lang="fr-FR" sz="1100" b="1" dirty="0" smtClean="0">
                <a:solidFill>
                  <a:srgbClr val="FF0000"/>
                </a:solidFill>
                <a:latin typeface="Calibri" panose="020F0502020204030204" pitchFamily="34" charset="0"/>
                <a:cs typeface="Calibri" panose="020F0502020204030204" pitchFamily="34" charset="0"/>
              </a:rPr>
              <a:t>%</a:t>
            </a:r>
          </a:p>
          <a:p>
            <a:endParaRPr lang="fr-FR" sz="1100" b="1" dirty="0">
              <a:solidFill>
                <a:srgbClr val="FF0000"/>
              </a:solidFill>
              <a:latin typeface="Calibri" panose="020F0502020204030204" pitchFamily="34" charset="0"/>
              <a:cs typeface="Calibri" panose="020F0502020204030204" pitchFamily="34" charset="0"/>
            </a:endParaRPr>
          </a:p>
          <a:p>
            <a:endParaRPr lang="fr-FR" sz="1100" b="1" dirty="0">
              <a:solidFill>
                <a:srgbClr val="FF0000"/>
              </a:solidFill>
              <a:latin typeface="Calibri" panose="020F0502020204030204" pitchFamily="34" charset="0"/>
              <a:cs typeface="Calibri" panose="020F0502020204030204" pitchFamily="34" charset="0"/>
            </a:endParaRPr>
          </a:p>
        </p:txBody>
      </p:sp>
      <p:sp>
        <p:nvSpPr>
          <p:cNvPr id="56" name="ZoneTexte 55"/>
          <p:cNvSpPr txBox="1"/>
          <p:nvPr/>
        </p:nvSpPr>
        <p:spPr>
          <a:xfrm>
            <a:off x="6386714" y="3505374"/>
            <a:ext cx="1386626" cy="6001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15- Sortir </a:t>
            </a:r>
            <a:r>
              <a:rPr lang="fr-FR" sz="1100" dirty="0">
                <a:latin typeface="Calibri" panose="020F0502020204030204" pitchFamily="34" charset="0"/>
                <a:cs typeface="Calibri" panose="020F0502020204030204" pitchFamily="34" charset="0"/>
              </a:rPr>
              <a:t>le sac du sas et l’évacuer dans le GRV /</a:t>
            </a:r>
            <a:r>
              <a:rPr lang="fr-FR" sz="1100" dirty="0" smtClean="0">
                <a:latin typeface="Calibri" panose="020F0502020204030204" pitchFamily="34" charset="0"/>
                <a:cs typeface="Calibri" panose="020F0502020204030204" pitchFamily="34" charset="0"/>
              </a:rPr>
              <a:t>GE</a:t>
            </a:r>
          </a:p>
        </p:txBody>
      </p:sp>
      <p:sp>
        <p:nvSpPr>
          <p:cNvPr id="57" name="ZoneTexte 56"/>
          <p:cNvSpPr txBox="1"/>
          <p:nvPr/>
        </p:nvSpPr>
        <p:spPr>
          <a:xfrm>
            <a:off x="7855340" y="3494618"/>
            <a:ext cx="1152128" cy="144655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r-FR" sz="1100" dirty="0" smtClean="0">
                <a:latin typeface="Calibri" panose="020F0502020204030204" pitchFamily="34" charset="0"/>
                <a:cs typeface="Calibri" panose="020F0502020204030204" pitchFamily="34" charset="0"/>
              </a:rPr>
              <a:t>16- Désinfecter </a:t>
            </a:r>
            <a:r>
              <a:rPr lang="fr-FR" sz="1100" dirty="0">
                <a:latin typeface="Calibri" panose="020F0502020204030204" pitchFamily="34" charset="0"/>
                <a:cs typeface="Calibri" panose="020F0502020204030204" pitchFamily="34" charset="0"/>
              </a:rPr>
              <a:t>l’extérieur du </a:t>
            </a:r>
            <a:r>
              <a:rPr lang="fr-FR" sz="1100" dirty="0" smtClean="0">
                <a:latin typeface="Calibri" panose="020F0502020204030204" pitchFamily="34" charset="0"/>
                <a:cs typeface="Calibri" panose="020F0502020204030204" pitchFamily="34" charset="0"/>
              </a:rPr>
              <a:t>GRV/VE parois </a:t>
            </a:r>
            <a:r>
              <a:rPr lang="fr-FR" sz="1100" dirty="0">
                <a:latin typeface="Calibri" panose="020F0502020204030204" pitchFamily="34" charset="0"/>
                <a:cs typeface="Calibri" panose="020F0502020204030204" pitchFamily="34" charset="0"/>
              </a:rPr>
              <a:t>verticales et </a:t>
            </a:r>
            <a:r>
              <a:rPr lang="fr-FR" sz="1100" dirty="0" smtClean="0">
                <a:latin typeface="Calibri" panose="020F0502020204030204" pitchFamily="34" charset="0"/>
                <a:cs typeface="Calibri" panose="020F0502020204030204" pitchFamily="34" charset="0"/>
              </a:rPr>
              <a:t>couvercle avec </a:t>
            </a:r>
            <a:r>
              <a:rPr lang="fr-FR" sz="1100" dirty="0">
                <a:latin typeface="Calibri" panose="020F0502020204030204" pitchFamily="34" charset="0"/>
                <a:cs typeface="Calibri" panose="020F0502020204030204" pitchFamily="34" charset="0"/>
              </a:rPr>
              <a:t>eau de Javel 0,5%</a:t>
            </a:r>
          </a:p>
          <a:p>
            <a:r>
              <a:rPr lang="fr-FR" sz="1100" b="1" dirty="0">
                <a:solidFill>
                  <a:srgbClr val="FF0000"/>
                </a:solidFill>
                <a:latin typeface="Calibri" panose="020F0502020204030204" pitchFamily="34" charset="0"/>
                <a:cs typeface="Calibri" panose="020F0502020204030204" pitchFamily="34" charset="0"/>
              </a:rPr>
              <a:t>Laisser sécher</a:t>
            </a:r>
          </a:p>
        </p:txBody>
      </p:sp>
      <p:pic>
        <p:nvPicPr>
          <p:cNvPr id="30" name="Espace réservé du contenu 4" descr="IMG_1889.JPG"/>
          <p:cNvPicPr>
            <a:picLocks noChangeAspect="1"/>
          </p:cNvPicPr>
          <p:nvPr/>
        </p:nvPicPr>
        <p:blipFill rotWithShape="1">
          <a:blip r:embed="rId8"/>
          <a:srcRect l="9221" r="27035"/>
          <a:stretch/>
        </p:blipFill>
        <p:spPr bwMode="auto">
          <a:xfrm rot="5400000">
            <a:off x="3383931" y="2096789"/>
            <a:ext cx="1224010" cy="1440160"/>
          </a:xfrm>
          <a:prstGeom prst="rect">
            <a:avLst/>
          </a:prstGeom>
          <a:noFill/>
          <a:ln w="9525">
            <a:noFill/>
            <a:miter lim="800000"/>
            <a:headEnd/>
            <a:tailEnd/>
          </a:ln>
        </p:spPr>
      </p:pic>
      <p:sp>
        <p:nvSpPr>
          <p:cNvPr id="32" name="Rectangle avec flèche vers le haut 31"/>
          <p:cNvSpPr/>
          <p:nvPr/>
        </p:nvSpPr>
        <p:spPr>
          <a:xfrm>
            <a:off x="4961067" y="4947558"/>
            <a:ext cx="4046401" cy="77174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solidFill>
                  <a:schemeClr val="tx1"/>
                </a:solidFill>
                <a:latin typeface="Calibri" panose="020F0502020204030204" pitchFamily="34" charset="0"/>
                <a:cs typeface="Calibri" panose="020F0502020204030204" pitchFamily="34" charset="0"/>
              </a:rPr>
              <a:t>personne </a:t>
            </a:r>
            <a:r>
              <a:rPr lang="fr-FR" sz="1600" dirty="0" smtClean="0">
                <a:solidFill>
                  <a:schemeClr val="tx1"/>
                </a:solidFill>
                <a:latin typeface="Calibri" panose="020F0502020204030204" pitchFamily="34" charset="0"/>
                <a:cs typeface="Calibri" panose="020F0502020204030204" pitchFamily="34" charset="0"/>
              </a:rPr>
              <a:t>‘’propre’’ en </a:t>
            </a:r>
            <a:r>
              <a:rPr lang="fr-FR" sz="1600" dirty="0">
                <a:solidFill>
                  <a:schemeClr val="tx1"/>
                </a:solidFill>
                <a:latin typeface="Calibri" panose="020F0502020204030204" pitchFamily="34" charset="0"/>
                <a:cs typeface="Calibri" panose="020F0502020204030204" pitchFamily="34" charset="0"/>
              </a:rPr>
              <a:t>tenue de protection </a:t>
            </a:r>
            <a:r>
              <a:rPr lang="fr-FR" sz="1600" dirty="0" smtClean="0">
                <a:solidFill>
                  <a:schemeClr val="tx1"/>
                </a:solidFill>
                <a:latin typeface="Calibri" panose="020F0502020204030204" pitchFamily="34" charset="0"/>
                <a:cs typeface="Calibri" panose="020F0502020204030204" pitchFamily="34" charset="0"/>
              </a:rPr>
              <a:t> </a:t>
            </a:r>
            <a:endParaRPr lang="fr-FR" sz="1600" dirty="0">
              <a:solidFill>
                <a:schemeClr val="tx1"/>
              </a:solidFill>
              <a:latin typeface="Calibri" panose="020F0502020204030204" pitchFamily="34" charset="0"/>
              <a:cs typeface="Calibri" panose="020F0502020204030204" pitchFamily="34" charset="0"/>
            </a:endParaRPr>
          </a:p>
        </p:txBody>
      </p:sp>
      <p:sp>
        <p:nvSpPr>
          <p:cNvPr id="4" name="ZoneTexte 3"/>
          <p:cNvSpPr txBox="1"/>
          <p:nvPr/>
        </p:nvSpPr>
        <p:spPr>
          <a:xfrm>
            <a:off x="6386714" y="4252419"/>
            <a:ext cx="1386626" cy="646331"/>
          </a:xfrm>
          <a:prstGeom prst="rect">
            <a:avLst/>
          </a:prstGeom>
          <a:solidFill>
            <a:schemeClr val="accent1">
              <a:lumMod val="90000"/>
            </a:schemeClr>
          </a:solidFill>
          <a:effectLst>
            <a:outerShdw blurRad="50800" dist="38100" dir="2700000" algn="tl" rotWithShape="0">
              <a:prstClr val="black">
                <a:alpha val="40000"/>
              </a:prstClr>
            </a:outerShdw>
          </a:effectLst>
        </p:spPr>
        <p:txBody>
          <a:bodyPr wrap="square" rtlCol="0">
            <a:spAutoFit/>
          </a:bodyPr>
          <a:lstStyle/>
          <a:p>
            <a:r>
              <a:rPr lang="fr-FR" sz="1200" b="1" dirty="0" smtClean="0">
                <a:solidFill>
                  <a:srgbClr val="FF0000"/>
                </a:solidFill>
                <a:latin typeface="Calibri" panose="020F0502020204030204" pitchFamily="34" charset="0"/>
                <a:cs typeface="Calibri" panose="020F0502020204030204" pitchFamily="34" charset="0"/>
              </a:rPr>
              <a:t>Placer </a:t>
            </a:r>
            <a:r>
              <a:rPr lang="fr-FR" sz="1200" b="1" dirty="0">
                <a:solidFill>
                  <a:srgbClr val="FF0000"/>
                </a:solidFill>
                <a:latin typeface="Calibri" panose="020F0502020204030204" pitchFamily="34" charset="0"/>
                <a:cs typeface="Calibri" panose="020F0502020204030204" pitchFamily="34" charset="0"/>
              </a:rPr>
              <a:t>le fût en position ouverture vers le haut</a:t>
            </a:r>
            <a:endParaRPr lang="fr-FR" sz="1200" b="1" dirty="0">
              <a:latin typeface="Calibri" panose="020F0502020204030204" pitchFamily="34" charset="0"/>
              <a:cs typeface="Calibri" panose="020F0502020204030204" pitchFamily="34" charset="0"/>
            </a:endParaRPr>
          </a:p>
        </p:txBody>
      </p:sp>
      <p:sp>
        <p:nvSpPr>
          <p:cNvPr id="36" name="Chevron 35"/>
          <p:cNvSpPr/>
          <p:nvPr/>
        </p:nvSpPr>
        <p:spPr>
          <a:xfrm>
            <a:off x="7321694" y="938310"/>
            <a:ext cx="1800200" cy="705566"/>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solidFill>
                  <a:srgbClr val="FF0000"/>
                </a:solidFill>
                <a:latin typeface="Calibri" panose="020F0502020204030204" pitchFamily="34" charset="0"/>
                <a:cs typeface="Calibri" panose="020F0502020204030204" pitchFamily="34" charset="0"/>
              </a:rPr>
              <a:t>h</a:t>
            </a:r>
            <a:r>
              <a:rPr lang="fr-FR" sz="2400" b="1" dirty="0" smtClean="0">
                <a:solidFill>
                  <a:srgbClr val="FF0000"/>
                </a:solidFill>
                <a:latin typeface="Calibri" panose="020F0502020204030204" pitchFamily="34" charset="0"/>
                <a:cs typeface="Calibri" panose="020F0502020204030204" pitchFamily="34" charset="0"/>
              </a:rPr>
              <a:t>ors du sas  </a:t>
            </a:r>
            <a:endParaRPr lang="fr-FR" sz="2400" b="1" dirty="0">
              <a:solidFill>
                <a:srgbClr val="FF0000"/>
              </a:solidFill>
              <a:latin typeface="Calibri" panose="020F0502020204030204" pitchFamily="34" charset="0"/>
              <a:cs typeface="Calibri" panose="020F0502020204030204" pitchFamily="34" charset="0"/>
            </a:endParaRPr>
          </a:p>
        </p:txBody>
      </p:sp>
      <p:cxnSp>
        <p:nvCxnSpPr>
          <p:cNvPr id="38" name="Connecteur droit avec flèche 37"/>
          <p:cNvCxnSpPr/>
          <p:nvPr/>
        </p:nvCxnSpPr>
        <p:spPr>
          <a:xfrm>
            <a:off x="222799" y="3457466"/>
            <a:ext cx="8828136" cy="0"/>
          </a:xfrm>
          <a:prstGeom prst="straightConnector1">
            <a:avLst/>
          </a:prstGeom>
          <a:ln w="31750" cmpd="sng">
            <a:tailEnd type="stealth" w="lg" len="lg"/>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a:off x="7264762" y="1556792"/>
            <a:ext cx="0" cy="185854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42" name="Connecteur droit avec flèche 41"/>
          <p:cNvCxnSpPr/>
          <p:nvPr/>
        </p:nvCxnSpPr>
        <p:spPr>
          <a:xfrm>
            <a:off x="4961068" y="3298646"/>
            <a:ext cx="0" cy="185854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6371076" y="3501008"/>
            <a:ext cx="0" cy="1656184"/>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7812360" y="3451046"/>
            <a:ext cx="0" cy="1706146"/>
          </a:xfrm>
          <a:prstGeom prst="straightConnector1">
            <a:avLst/>
          </a:prstGeom>
          <a:ln w="15875">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0753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Remarques utiles</a:t>
            </a:r>
            <a:endParaRPr lang="fr-FR" dirty="0"/>
          </a:p>
        </p:txBody>
      </p:sp>
      <p:sp>
        <p:nvSpPr>
          <p:cNvPr id="3" name="Espace réservé du contenu 2"/>
          <p:cNvSpPr>
            <a:spLocks noGrp="1"/>
          </p:cNvSpPr>
          <p:nvPr>
            <p:ph idx="1"/>
          </p:nvPr>
        </p:nvSpPr>
        <p:spPr>
          <a:xfrm>
            <a:off x="446088" y="1412776"/>
            <a:ext cx="8229600" cy="4968552"/>
          </a:xfrm>
        </p:spPr>
        <p:txBody>
          <a:bodyPr/>
          <a:lstStyle/>
          <a:p>
            <a:r>
              <a:rPr lang="fr-FR" sz="2800" dirty="0" smtClean="0">
                <a:latin typeface="Calibri" panose="020F0502020204030204" pitchFamily="34" charset="0"/>
                <a:cs typeface="Calibri" panose="020F0502020204030204" pitchFamily="34" charset="0"/>
              </a:rPr>
              <a:t>Volume de déchets produits au cours des soins est important :</a:t>
            </a:r>
          </a:p>
          <a:p>
            <a:pPr lvl="1"/>
            <a:r>
              <a:rPr lang="fr-FR" sz="2400" dirty="0" smtClean="0">
                <a:latin typeface="Calibri" panose="020F0502020204030204" pitchFamily="34" charset="0"/>
                <a:cs typeface="Calibri" panose="020F0502020204030204" pitchFamily="34" charset="0"/>
              </a:rPr>
              <a:t>100 Kg/J = 1 à 3 GRV/G  (660 à 1 180 L)</a:t>
            </a:r>
          </a:p>
          <a:p>
            <a:pPr lvl="1"/>
            <a:r>
              <a:rPr lang="fr-FR" sz="2400" dirty="0">
                <a:latin typeface="Calibri" panose="020F0502020204030204" pitchFamily="34" charset="0"/>
                <a:cs typeface="Calibri" panose="020F0502020204030204" pitchFamily="34" charset="0"/>
              </a:rPr>
              <a:t>o</a:t>
            </a:r>
            <a:r>
              <a:rPr lang="fr-FR" sz="2400" dirty="0" smtClean="0">
                <a:latin typeface="Calibri" panose="020F0502020204030204" pitchFamily="34" charset="0"/>
                <a:cs typeface="Calibri" panose="020F0502020204030204" pitchFamily="34" charset="0"/>
              </a:rPr>
              <a:t>rganiser la collecte à chaque changement d’équipe (environ toutes les 2 heures)  éviter le stockage dans la chambre</a:t>
            </a:r>
          </a:p>
          <a:p>
            <a:pPr lvl="0"/>
            <a:r>
              <a:rPr lang="fr-FR" sz="2800" dirty="0">
                <a:latin typeface="Calibri" panose="020F0502020204030204" pitchFamily="34" charset="0"/>
                <a:cs typeface="Calibri" panose="020F0502020204030204" pitchFamily="34" charset="0"/>
              </a:rPr>
              <a:t>Pour les déchets de grand volume </a:t>
            </a:r>
            <a:r>
              <a:rPr lang="fr-FR" sz="2800" dirty="0" smtClean="0">
                <a:latin typeface="Calibri" panose="020F0502020204030204" pitchFamily="34" charset="0"/>
                <a:cs typeface="Calibri" panose="020F0502020204030204" pitchFamily="34" charset="0"/>
              </a:rPr>
              <a:t>(</a:t>
            </a:r>
            <a:r>
              <a:rPr lang="fr-FR" sz="2800" dirty="0">
                <a:latin typeface="Calibri" panose="020F0502020204030204" pitchFamily="34" charset="0"/>
                <a:cs typeface="Calibri" panose="020F0502020204030204" pitchFamily="34" charset="0"/>
              </a:rPr>
              <a:t>ex : matelas de caissons ou de literie), les housses des matelas :</a:t>
            </a:r>
          </a:p>
          <a:p>
            <a:pPr lvl="1"/>
            <a:r>
              <a:rPr lang="fr-FR" sz="2400" dirty="0" smtClean="0">
                <a:latin typeface="Calibri" panose="020F0502020204030204" pitchFamily="34" charset="0"/>
                <a:cs typeface="Calibri" panose="020F0502020204030204" pitchFamily="34" charset="0"/>
              </a:rPr>
              <a:t>désinfecter selon les procédures de bio-nettoyage préconisées par le HCSP</a:t>
            </a:r>
          </a:p>
          <a:p>
            <a:pPr lvl="2"/>
            <a:r>
              <a:rPr lang="fr-FR" sz="2000" dirty="0">
                <a:latin typeface="Calibri" panose="020F0502020204030204" pitchFamily="34" charset="0"/>
                <a:cs typeface="Calibri" panose="020F0502020204030204" pitchFamily="34" charset="0"/>
              </a:rPr>
              <a:t>d</a:t>
            </a:r>
            <a:r>
              <a:rPr lang="fr-FR" sz="2000" dirty="0" smtClean="0">
                <a:latin typeface="Calibri" panose="020F0502020204030204" pitchFamily="34" charset="0"/>
                <a:cs typeface="Calibri" panose="020F0502020204030204" pitchFamily="34" charset="0"/>
              </a:rPr>
              <a:t>estruction si matelas souillé et décontamination chimique jugée </a:t>
            </a:r>
            <a:r>
              <a:rPr lang="fr-FR" sz="2000" dirty="0">
                <a:latin typeface="Calibri" panose="020F0502020204030204" pitchFamily="34" charset="0"/>
                <a:cs typeface="Calibri" panose="020F0502020204030204" pitchFamily="34" charset="0"/>
              </a:rPr>
              <a:t>insuffisante, éliminer par incinération (dans une filière DASRI) </a:t>
            </a:r>
            <a:endParaRPr lang="fr-FR" sz="2000" dirty="0" smtClean="0">
              <a:latin typeface="Calibri" panose="020F0502020204030204" pitchFamily="34" charset="0"/>
              <a:cs typeface="Calibri" panose="020F0502020204030204" pitchFamily="34" charset="0"/>
            </a:endParaRPr>
          </a:p>
          <a:p>
            <a:pPr marL="0" indent="0">
              <a:buNone/>
            </a:pP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29</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2"/>
          <a:srcRect/>
          <a:stretch>
            <a:fillRect/>
          </a:stretch>
        </p:blipFill>
        <p:spPr bwMode="auto">
          <a:xfrm>
            <a:off x="5796136" y="3840989"/>
            <a:ext cx="2779907" cy="2540339"/>
          </a:xfrm>
          <a:prstGeom prst="rect">
            <a:avLst/>
          </a:prstGeom>
          <a:noFill/>
          <a:ln w="9525">
            <a:noFill/>
            <a:miter lim="800000"/>
            <a:headEnd/>
            <a:tailEnd/>
          </a:ln>
        </p:spPr>
      </p:pic>
      <p:sp>
        <p:nvSpPr>
          <p:cNvPr id="10241" name="Titre 1"/>
          <p:cNvSpPr>
            <a:spLocks noGrp="1"/>
          </p:cNvSpPr>
          <p:nvPr>
            <p:ph type="title"/>
          </p:nvPr>
        </p:nvSpPr>
        <p:spPr/>
        <p:txBody>
          <a:bodyPr/>
          <a:lstStyle/>
          <a:p>
            <a:r>
              <a:rPr lang="fr-FR" dirty="0" smtClean="0">
                <a:cs typeface="Calibri" panose="020F0502020204030204" pitchFamily="34" charset="0"/>
              </a:rPr>
              <a:t>Groupe de travail</a:t>
            </a:r>
          </a:p>
        </p:txBody>
      </p:sp>
      <p:sp>
        <p:nvSpPr>
          <p:cNvPr id="10242" name="Espace réservé du contenu 2"/>
          <p:cNvSpPr>
            <a:spLocks noGrp="1"/>
          </p:cNvSpPr>
          <p:nvPr>
            <p:ph idx="1"/>
          </p:nvPr>
        </p:nvSpPr>
        <p:spPr>
          <a:xfrm>
            <a:off x="357158" y="1428736"/>
            <a:ext cx="8229600" cy="4265613"/>
          </a:xfrm>
        </p:spPr>
        <p:txBody>
          <a:bodyPr/>
          <a:lstStyle/>
          <a:p>
            <a:r>
              <a:rPr lang="fr-FR" sz="2800" dirty="0" smtClean="0">
                <a:latin typeface="Calibri" panose="020F0502020204030204" pitchFamily="34" charset="0"/>
                <a:cs typeface="Calibri" panose="020F0502020204030204" pitchFamily="34" charset="0"/>
              </a:rPr>
              <a:t>Centre hospitalier Marie-José </a:t>
            </a:r>
            <a:r>
              <a:rPr lang="fr-FR" sz="2800" dirty="0" err="1" smtClean="0">
                <a:latin typeface="Calibri" panose="020F0502020204030204" pitchFamily="34" charset="0"/>
                <a:cs typeface="Calibri" panose="020F0502020204030204" pitchFamily="34" charset="0"/>
              </a:rPr>
              <a:t>Treffot</a:t>
            </a:r>
            <a:r>
              <a:rPr lang="fr-FR" sz="2800" dirty="0" smtClean="0">
                <a:latin typeface="Calibri" panose="020F0502020204030204" pitchFamily="34" charset="0"/>
                <a:cs typeface="Calibri" panose="020F0502020204030204" pitchFamily="34" charset="0"/>
              </a:rPr>
              <a:t> </a:t>
            </a:r>
          </a:p>
          <a:p>
            <a:pPr lvl="1"/>
            <a:endParaRPr lang="fr-FR" sz="2400" dirty="0" smtClean="0">
              <a:latin typeface="Calibri" panose="020F0502020204030204" pitchFamily="34" charset="0"/>
              <a:cs typeface="Calibri" panose="020F0502020204030204" pitchFamily="34" charset="0"/>
            </a:endParaRPr>
          </a:p>
          <a:p>
            <a:pPr lvl="1"/>
            <a:r>
              <a:rPr lang="fr-FR" sz="2400" dirty="0" smtClean="0">
                <a:latin typeface="Calibri" panose="020F0502020204030204" pitchFamily="34" charset="0"/>
                <a:cs typeface="Calibri" panose="020F0502020204030204" pitchFamily="34" charset="0"/>
              </a:rPr>
              <a:t>EOH - CH d’Hyères </a:t>
            </a:r>
          </a:p>
          <a:p>
            <a:pPr lvl="1"/>
            <a:endParaRPr lang="fr-FR" sz="2400" dirty="0" smtClean="0">
              <a:latin typeface="Calibri" panose="020F0502020204030204" pitchFamily="34" charset="0"/>
              <a:cs typeface="Calibri" panose="020F0502020204030204" pitchFamily="34" charset="0"/>
            </a:endParaRPr>
          </a:p>
          <a:p>
            <a:pPr lvl="1">
              <a:buNone/>
            </a:pPr>
            <a:endParaRPr lang="fr-FR" sz="2400"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Le Réseau CClin-Arlin</a:t>
            </a:r>
          </a:p>
        </p:txBody>
      </p:sp>
      <p:sp>
        <p:nvSpPr>
          <p:cNvPr id="10243" name="Espace réservé du numéro de diapositive 4"/>
          <p:cNvSpPr>
            <a:spLocks noGrp="1"/>
          </p:cNvSpPr>
          <p:nvPr>
            <p:ph type="sldNum" sz="quarter" idx="10"/>
          </p:nvPr>
        </p:nvSpPr>
        <p:spPr>
          <a:noFill/>
          <a:ln>
            <a:miter lim="800000"/>
            <a:headEnd/>
            <a:tailEnd/>
          </a:ln>
        </p:spPr>
        <p:txBody>
          <a:bodyPr/>
          <a:lstStyle/>
          <a:p>
            <a:fld id="{A512C09D-D24E-4578-BAFC-757D0709F963}" type="slidenum">
              <a:rPr lang="fr-FR" smtClean="0">
                <a:ea typeface="ＭＳ Ｐゴシック"/>
                <a:cs typeface="ＭＳ Ｐゴシック"/>
              </a:rPr>
              <a:pPr/>
              <a:t>3</a:t>
            </a:fld>
            <a:endParaRPr lang="fr-FR" smtClean="0">
              <a:ea typeface="ＭＳ Ｐゴシック"/>
              <a:cs typeface="ＭＳ Ｐゴシック"/>
            </a:endParaRPr>
          </a:p>
        </p:txBody>
      </p:sp>
      <p:pic>
        <p:nvPicPr>
          <p:cNvPr id="8" name="Picture 2"/>
          <p:cNvPicPr>
            <a:picLocks noChangeAspect="1" noChangeArrowheads="1"/>
          </p:cNvPicPr>
          <p:nvPr/>
        </p:nvPicPr>
        <p:blipFill rotWithShape="1">
          <a:blip r:embed="rId3"/>
          <a:srcRect l="12294" t="16916" r="82422" b="75625"/>
          <a:stretch/>
        </p:blipFill>
        <p:spPr bwMode="auto">
          <a:xfrm>
            <a:off x="6665750" y="1628800"/>
            <a:ext cx="930586" cy="8208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000090"/>
                </a:solidFill>
              </a:rPr>
              <a:t>Etape 1</a:t>
            </a:r>
            <a:r>
              <a:rPr lang="fr-FR" dirty="0" smtClean="0"/>
              <a:t>:</a:t>
            </a:r>
            <a:br>
              <a:rPr lang="fr-FR" dirty="0" smtClean="0"/>
            </a:br>
            <a:r>
              <a:rPr lang="fr-FR" sz="2400" dirty="0" smtClean="0"/>
              <a:t>inactivation thermique des déchets solides </a:t>
            </a:r>
            <a:br>
              <a:rPr lang="fr-FR" sz="2400" dirty="0" smtClean="0"/>
            </a:br>
            <a:endParaRPr lang="fr-FR" sz="2400" dirty="0"/>
          </a:p>
        </p:txBody>
      </p:sp>
      <p:sp>
        <p:nvSpPr>
          <p:cNvPr id="3" name="Espace réservé du contenu 2"/>
          <p:cNvSpPr>
            <a:spLocks noGrp="1"/>
          </p:cNvSpPr>
          <p:nvPr>
            <p:ph idx="1"/>
          </p:nvPr>
        </p:nvSpPr>
        <p:spPr>
          <a:xfrm>
            <a:off x="266576" y="1412776"/>
            <a:ext cx="8697912" cy="5328592"/>
          </a:xfrm>
        </p:spPr>
        <p:txBody>
          <a:bodyPr/>
          <a:lstStyle/>
          <a:p>
            <a:pPr algn="just"/>
            <a:r>
              <a:rPr lang="fr-FR" sz="2400" dirty="0" smtClean="0">
                <a:latin typeface="Calibri" panose="020F0502020204030204" pitchFamily="34" charset="0"/>
                <a:cs typeface="Calibri" panose="020F0502020204030204" pitchFamily="34" charset="0"/>
              </a:rPr>
              <a:t>Inactivation thermique nécessite l’installation d’un autoclave adapté à proximité de la chambre (sas)      </a:t>
            </a:r>
            <a:r>
              <a:rPr lang="fr-FR" sz="2400" b="1" dirty="0" smtClean="0">
                <a:solidFill>
                  <a:srgbClr val="FF0000"/>
                </a:solidFill>
                <a:latin typeface="Calibri" panose="020F0502020204030204" pitchFamily="34" charset="0"/>
                <a:cs typeface="Calibri" panose="020F0502020204030204" pitchFamily="34" charset="0"/>
              </a:rPr>
              <a:t>rare à ce jour</a:t>
            </a:r>
            <a:endParaRPr lang="fr-FR" sz="2400" b="1" dirty="0" smtClean="0">
              <a:latin typeface="Calibri" panose="020F0502020204030204" pitchFamily="34" charset="0"/>
              <a:cs typeface="Calibri" panose="020F0502020204030204" pitchFamily="34" charset="0"/>
            </a:endParaRPr>
          </a:p>
          <a:p>
            <a:pPr lvl="0" algn="just"/>
            <a:r>
              <a:rPr lang="fr-FR" sz="2400" dirty="0">
                <a:latin typeface="Calibri" panose="020F0502020204030204" pitchFamily="34" charset="0"/>
                <a:cs typeface="Calibri" panose="020F0502020204030204" pitchFamily="34" charset="0"/>
              </a:rPr>
              <a:t>S</a:t>
            </a:r>
            <a:r>
              <a:rPr lang="fr-FR" sz="2400" dirty="0" smtClean="0">
                <a:latin typeface="Calibri" panose="020F0502020204030204" pitchFamily="34" charset="0"/>
                <a:cs typeface="Calibri" panose="020F0502020204030204" pitchFamily="34" charset="0"/>
              </a:rPr>
              <a:t>oit déchets conditionnés dans la chambre du malade dans un emballage de type fût, exemple 60 L, conforme à la norme NF X30-505, fermés par un couvercle équipé d’un opercule thermolabile</a:t>
            </a:r>
          </a:p>
          <a:p>
            <a:pPr lvl="1" algn="just"/>
            <a:r>
              <a:rPr lang="fr-FR" sz="2000" dirty="0">
                <a:latin typeface="Calibri" panose="020F0502020204030204" pitchFamily="34" charset="0"/>
                <a:cs typeface="Calibri" panose="020F0502020204030204" pitchFamily="34" charset="0"/>
              </a:rPr>
              <a:t>e</a:t>
            </a:r>
            <a:r>
              <a:rPr lang="fr-FR" sz="2000" dirty="0" smtClean="0">
                <a:latin typeface="Calibri" panose="020F0502020204030204" pitchFamily="34" charset="0"/>
                <a:cs typeface="Calibri" panose="020F0502020204030204" pitchFamily="34" charset="0"/>
              </a:rPr>
              <a:t>n fin de cycle de l’autoclave, fermeture du container par un opercule définitif</a:t>
            </a:r>
          </a:p>
          <a:p>
            <a:pPr lvl="0" algn="just"/>
            <a:r>
              <a:rPr lang="fr-FR" sz="2400" dirty="0">
                <a:latin typeface="Calibri" panose="020F0502020204030204" pitchFamily="34" charset="0"/>
                <a:cs typeface="Calibri" panose="020F0502020204030204" pitchFamily="34" charset="0"/>
              </a:rPr>
              <a:t>S</a:t>
            </a:r>
            <a:r>
              <a:rPr lang="fr-FR" sz="2400" dirty="0" smtClean="0">
                <a:latin typeface="Calibri" panose="020F0502020204030204" pitchFamily="34" charset="0"/>
                <a:cs typeface="Calibri" panose="020F0502020204030204" pitchFamily="34" charset="0"/>
              </a:rPr>
              <a:t>oit déchets conditionnés dans un sac à autoclave </a:t>
            </a:r>
          </a:p>
          <a:p>
            <a:pPr lvl="1" algn="just"/>
            <a:r>
              <a:rPr lang="fr-FR" sz="2000" dirty="0">
                <a:latin typeface="Calibri" panose="020F0502020204030204" pitchFamily="34" charset="0"/>
                <a:cs typeface="Calibri" panose="020F0502020204030204" pitchFamily="34" charset="0"/>
              </a:rPr>
              <a:t>e</a:t>
            </a:r>
            <a:r>
              <a:rPr lang="fr-FR" sz="2000" dirty="0" smtClean="0">
                <a:latin typeface="Calibri" panose="020F0502020204030204" pitchFamily="34" charset="0"/>
                <a:cs typeface="Calibri" panose="020F0502020204030204" pitchFamily="34" charset="0"/>
              </a:rPr>
              <a:t>n fin de cycle, fermeture hermétique du sac à autoclave placé sur place dans un fût (NF X30-505, de 60 L maximum) à DASRI rigide neuf et fermé hermétiquement et définitivement, avant manutention-transport dans l’établissement et entreposage dans le local dédié aux DASRI</a:t>
            </a:r>
          </a:p>
          <a:p>
            <a:pPr marL="436563" lvl="1" indent="0" algn="r">
              <a:buNone/>
            </a:pPr>
            <a:r>
              <a:rPr lang="fr-FR" sz="2400" b="1" dirty="0" smtClean="0">
                <a:solidFill>
                  <a:srgbClr val="FF0000"/>
                </a:solidFill>
                <a:latin typeface="Calibri" panose="020F0502020204030204" pitchFamily="34" charset="0"/>
                <a:cs typeface="Calibri" panose="020F0502020204030204" pitchFamily="34" charset="0"/>
              </a:rPr>
              <a:t>Traçabilité interne +++</a:t>
            </a:r>
          </a:p>
          <a:p>
            <a:pPr marL="436563" lvl="1" indent="0">
              <a:buNone/>
            </a:pPr>
            <a:endParaRPr lang="fr-FR" sz="2000"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30</a:t>
            </a:fld>
            <a:endParaRPr lang="fr-FR"/>
          </a:p>
        </p:txBody>
      </p:sp>
    </p:spTree>
    <p:extLst>
      <p:ext uri="{BB962C8B-B14F-4D97-AF65-F5344CB8AC3E}">
        <p14:creationId xmlns:p14="http://schemas.microsoft.com/office/powerpoint/2010/main" val="1567963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0090"/>
                </a:solidFill>
              </a:rPr>
              <a:t>Étape 2 :</a:t>
            </a:r>
            <a:r>
              <a:rPr lang="fr-FR" dirty="0" smtClean="0"/>
              <a:t/>
            </a:r>
            <a:br>
              <a:rPr lang="fr-FR" dirty="0" smtClean="0"/>
            </a:br>
            <a:r>
              <a:rPr lang="fr-FR" sz="2400" dirty="0"/>
              <a:t>transport au sein de l’établissement </a:t>
            </a:r>
          </a:p>
        </p:txBody>
      </p:sp>
      <p:sp>
        <p:nvSpPr>
          <p:cNvPr id="3" name="Espace réservé du contenu 2"/>
          <p:cNvSpPr>
            <a:spLocks noGrp="1"/>
          </p:cNvSpPr>
          <p:nvPr>
            <p:ph idx="1"/>
          </p:nvPr>
        </p:nvSpPr>
        <p:spPr>
          <a:xfrm>
            <a:off x="446088" y="1730375"/>
            <a:ext cx="8590408" cy="4265613"/>
          </a:xfrm>
        </p:spPr>
        <p:txBody>
          <a:bodyPr/>
          <a:lstStyle/>
          <a:p>
            <a:r>
              <a:rPr lang="fr-FR" sz="2800" dirty="0" smtClean="0">
                <a:latin typeface="Calibri" panose="020F0502020204030204" pitchFamily="34" charset="0"/>
                <a:cs typeface="Calibri" panose="020F0502020204030204" pitchFamily="34" charset="0"/>
              </a:rPr>
              <a:t>GRV/GE contenant les déchets Ebola manutentionnés </a:t>
            </a:r>
            <a:r>
              <a:rPr lang="fr-FR" sz="2800" dirty="0">
                <a:latin typeface="Calibri" panose="020F0502020204030204" pitchFamily="34" charset="0"/>
                <a:cs typeface="Calibri" panose="020F0502020204030204" pitchFamily="34" charset="0"/>
              </a:rPr>
              <a:t>jusqu’au local </a:t>
            </a:r>
            <a:r>
              <a:rPr lang="fr-FR" sz="2800" dirty="0" smtClean="0">
                <a:latin typeface="Calibri" panose="020F0502020204030204" pitchFamily="34" charset="0"/>
                <a:cs typeface="Calibri" panose="020F0502020204030204" pitchFamily="34" charset="0"/>
              </a:rPr>
              <a:t>terminal par du personnel soignant ou prestataire formé </a:t>
            </a:r>
          </a:p>
          <a:p>
            <a:r>
              <a:rPr lang="fr-FR" sz="2800" dirty="0" smtClean="0">
                <a:latin typeface="Calibri" panose="020F0502020204030204" pitchFamily="34" charset="0"/>
                <a:cs typeface="Calibri" panose="020F0502020204030204" pitchFamily="34" charset="0"/>
              </a:rPr>
              <a:t>Étiqueter GRV/GE si inactivation chimique</a:t>
            </a:r>
          </a:p>
          <a:p>
            <a:pPr marL="0" indent="0" algn="ctr">
              <a:buNone/>
            </a:pPr>
            <a:r>
              <a:rPr lang="fr-FR" sz="2400" b="1" dirty="0" smtClean="0">
                <a:latin typeface="Calibri" panose="020F0502020204030204" pitchFamily="34" charset="0"/>
                <a:cs typeface="Calibri" panose="020F0502020204030204" pitchFamily="34" charset="0"/>
              </a:rPr>
              <a:t>mention : </a:t>
            </a:r>
            <a:r>
              <a:rPr lang="fr-FR" sz="2400" dirty="0" smtClean="0">
                <a:latin typeface="Calibri" panose="020F0502020204030204" pitchFamily="34" charset="0"/>
                <a:cs typeface="Calibri" panose="020F0502020204030204" pitchFamily="34" charset="0"/>
              </a:rPr>
              <a:t>« </a:t>
            </a:r>
            <a:r>
              <a:rPr lang="fr-FR" sz="2400" b="1" dirty="0" smtClean="0">
                <a:solidFill>
                  <a:srgbClr val="FF0000"/>
                </a:solidFill>
                <a:latin typeface="Calibri" panose="020F0502020204030204" pitchFamily="34" charset="0"/>
                <a:cs typeface="Calibri" panose="020F0502020204030204" pitchFamily="34" charset="0"/>
              </a:rPr>
              <a:t>déchets conditionnés après javellisation</a:t>
            </a:r>
            <a:r>
              <a:rPr lang="fr-FR" sz="2400" dirty="0" smtClean="0">
                <a:latin typeface="Calibri" panose="020F0502020204030204" pitchFamily="34" charset="0"/>
                <a:cs typeface="Calibri" panose="020F0502020204030204" pitchFamily="34" charset="0"/>
              </a:rPr>
              <a:t> »</a:t>
            </a:r>
            <a:r>
              <a:rPr lang="fr-FR" sz="2800" dirty="0" smtClean="0">
                <a:latin typeface="Calibri" panose="020F0502020204030204" pitchFamily="34" charset="0"/>
                <a:cs typeface="Calibri" panose="020F0502020204030204" pitchFamily="34" charset="0"/>
              </a:rPr>
              <a:t> </a:t>
            </a:r>
          </a:p>
          <a:p>
            <a:pPr lvl="0"/>
            <a:r>
              <a:rPr lang="fr-FR" sz="2800" dirty="0" smtClean="0">
                <a:latin typeface="Calibri" panose="020F0502020204030204" pitchFamily="34" charset="0"/>
                <a:cs typeface="Calibri" panose="020F0502020204030204" pitchFamily="34" charset="0"/>
              </a:rPr>
              <a:t>Délimiter une zone spécifique au sein de la zone de stockage des DASRI</a:t>
            </a:r>
          </a:p>
          <a:p>
            <a:pPr lvl="0"/>
            <a:r>
              <a:rPr lang="fr-FR" sz="2800" dirty="0" smtClean="0">
                <a:latin typeface="Calibri" panose="020F0502020204030204" pitchFamily="34" charset="0"/>
                <a:cs typeface="Calibri" panose="020F0502020204030204" pitchFamily="34" charset="0"/>
              </a:rPr>
              <a:t>Compte tenu des volumes produits une collecte spécifique peut être nécessaire</a:t>
            </a:r>
          </a:p>
          <a:p>
            <a:pPr>
              <a:buNone/>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31</a:t>
            </a:fld>
            <a:endParaRPr lang="fr-F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srcRect l="32812" t="12187" r="32031" b="8125"/>
          <a:stretch>
            <a:fillRect/>
          </a:stretch>
        </p:blipFill>
        <p:spPr bwMode="auto">
          <a:xfrm>
            <a:off x="6351664" y="1708535"/>
            <a:ext cx="2727250" cy="3863605"/>
          </a:xfrm>
          <a:prstGeom prst="rect">
            <a:avLst/>
          </a:prstGeom>
          <a:noFill/>
          <a:ln w="9525">
            <a:noFill/>
            <a:miter lim="800000"/>
            <a:headEnd/>
            <a:tailEnd/>
          </a:ln>
          <a:effectLst/>
        </p:spPr>
      </p:pic>
      <p:sp>
        <p:nvSpPr>
          <p:cNvPr id="2" name="Titre 1"/>
          <p:cNvSpPr>
            <a:spLocks noGrp="1"/>
          </p:cNvSpPr>
          <p:nvPr>
            <p:ph type="title"/>
          </p:nvPr>
        </p:nvSpPr>
        <p:spPr/>
        <p:txBody>
          <a:bodyPr/>
          <a:lstStyle/>
          <a:p>
            <a:r>
              <a:rPr lang="fr-FR" dirty="0">
                <a:solidFill>
                  <a:srgbClr val="000090"/>
                </a:solidFill>
              </a:rPr>
              <a:t>Etape 3 :</a:t>
            </a:r>
            <a:r>
              <a:rPr lang="fr-FR" dirty="0" smtClean="0"/>
              <a:t/>
            </a:r>
            <a:br>
              <a:rPr lang="fr-FR" dirty="0" smtClean="0"/>
            </a:br>
            <a:r>
              <a:rPr lang="fr-FR" sz="2400" dirty="0"/>
              <a:t>transport des déchets vers l’incinérateur</a:t>
            </a:r>
          </a:p>
        </p:txBody>
      </p:sp>
      <p:sp>
        <p:nvSpPr>
          <p:cNvPr id="3" name="Espace réservé du contenu 2"/>
          <p:cNvSpPr>
            <a:spLocks noGrp="1"/>
          </p:cNvSpPr>
          <p:nvPr>
            <p:ph idx="1"/>
          </p:nvPr>
        </p:nvSpPr>
        <p:spPr>
          <a:xfrm>
            <a:off x="71976" y="1672144"/>
            <a:ext cx="6588256" cy="5429264"/>
          </a:xfrm>
        </p:spPr>
        <p:txBody>
          <a:bodyPr/>
          <a:lstStyle/>
          <a:p>
            <a:r>
              <a:rPr lang="fr-FR" sz="2800" b="1" dirty="0" smtClean="0">
                <a:latin typeface="Calibri" panose="020F0502020204030204" pitchFamily="34" charset="0"/>
                <a:cs typeface="Calibri" panose="020F0502020204030204" pitchFamily="34" charset="0"/>
              </a:rPr>
              <a:t>Renforcer la traçabilité des déchets  : </a:t>
            </a:r>
          </a:p>
          <a:p>
            <a:pPr lvl="1"/>
            <a:r>
              <a:rPr lang="fr-FR" sz="2200" dirty="0">
                <a:latin typeface="Calibri" panose="020F0502020204030204" pitchFamily="34" charset="0"/>
                <a:cs typeface="Calibri" panose="020F0502020204030204" pitchFamily="34" charset="0"/>
              </a:rPr>
              <a:t>i</a:t>
            </a:r>
            <a:r>
              <a:rPr lang="fr-FR" sz="2200" dirty="0" smtClean="0">
                <a:latin typeface="Calibri" panose="020F0502020204030204" pitchFamily="34" charset="0"/>
                <a:cs typeface="Calibri" panose="020F0502020204030204" pitchFamily="34" charset="0"/>
              </a:rPr>
              <a:t>ndiquer sur le </a:t>
            </a:r>
            <a:r>
              <a:rPr lang="fr-FR" sz="2200" dirty="0" smtClean="0">
                <a:latin typeface="Calibri" panose="020F0502020204030204" pitchFamily="34" charset="0"/>
                <a:cs typeface="Calibri" panose="020F0502020204030204" pitchFamily="34" charset="0"/>
                <a:hlinkClick r:id="rId3"/>
              </a:rPr>
              <a:t>bordereau « </a:t>
            </a:r>
            <a:r>
              <a:rPr lang="fr-FR" sz="2200" dirty="0" err="1" smtClean="0">
                <a:latin typeface="Calibri" panose="020F0502020204030204" pitchFamily="34" charset="0"/>
                <a:cs typeface="Calibri" panose="020F0502020204030204" pitchFamily="34" charset="0"/>
                <a:hlinkClick r:id="rId3"/>
              </a:rPr>
              <a:t>Cerfa</a:t>
            </a:r>
            <a:r>
              <a:rPr lang="fr-FR" sz="2200" dirty="0" smtClean="0">
                <a:latin typeface="Calibri" panose="020F0502020204030204" pitchFamily="34" charset="0"/>
                <a:cs typeface="Calibri" panose="020F0502020204030204" pitchFamily="34" charset="0"/>
                <a:hlinkClick r:id="rId3"/>
              </a:rPr>
              <a:t> »</a:t>
            </a:r>
            <a:r>
              <a:rPr lang="fr-FR" sz="2200" dirty="0" smtClean="0">
                <a:latin typeface="Calibri" panose="020F0502020204030204" pitchFamily="34" charset="0"/>
                <a:cs typeface="Calibri" panose="020F0502020204030204" pitchFamily="34" charset="0"/>
              </a:rPr>
              <a:t> les coordonnées de l’incinérateur</a:t>
            </a:r>
          </a:p>
          <a:p>
            <a:pPr lvl="1"/>
            <a:r>
              <a:rPr lang="fr-FR" sz="2200" dirty="0" smtClean="0">
                <a:latin typeface="Calibri" panose="020F0502020204030204" pitchFamily="34" charset="0"/>
                <a:cs typeface="Calibri" panose="020F0502020204030204" pitchFamily="34" charset="0"/>
              </a:rPr>
              <a:t> produire un certificat attestant que les déchets ont été conditionnés après javellisation</a:t>
            </a:r>
          </a:p>
          <a:p>
            <a:pPr lvl="2"/>
            <a:r>
              <a:rPr lang="fr-FR" sz="2200" dirty="0" smtClean="0">
                <a:latin typeface="Calibri" panose="020F0502020204030204" pitchFamily="34" charset="0"/>
                <a:cs typeface="Calibri" panose="020F0502020204030204" pitchFamily="34" charset="0"/>
              </a:rPr>
              <a:t>à joindre au « </a:t>
            </a:r>
            <a:r>
              <a:rPr lang="fr-FR" sz="2200" dirty="0" err="1" smtClean="0">
                <a:latin typeface="Calibri" panose="020F0502020204030204" pitchFamily="34" charset="0"/>
                <a:cs typeface="Calibri" panose="020F0502020204030204" pitchFamily="34" charset="0"/>
              </a:rPr>
              <a:t>Cerfa</a:t>
            </a:r>
            <a:r>
              <a:rPr lang="fr-FR" sz="2200" dirty="0" smtClean="0">
                <a:latin typeface="Calibri" panose="020F0502020204030204" pitchFamily="34" charset="0"/>
                <a:cs typeface="Calibri" panose="020F0502020204030204" pitchFamily="34" charset="0"/>
              </a:rPr>
              <a:t> » avant le transport</a:t>
            </a:r>
          </a:p>
          <a:p>
            <a:pPr lvl="1"/>
            <a:r>
              <a:rPr lang="fr-FR" sz="2200" dirty="0">
                <a:latin typeface="Calibri" panose="020F0502020204030204" pitchFamily="34" charset="0"/>
                <a:cs typeface="Calibri" panose="020F0502020204030204" pitchFamily="34" charset="0"/>
              </a:rPr>
              <a:t>e</a:t>
            </a:r>
            <a:r>
              <a:rPr lang="fr-FR" sz="2200" dirty="0" smtClean="0">
                <a:latin typeface="Calibri" panose="020F0502020204030204" pitchFamily="34" charset="0"/>
                <a:cs typeface="Calibri" panose="020F0502020204030204" pitchFamily="34" charset="0"/>
              </a:rPr>
              <a:t>nvisager </a:t>
            </a:r>
            <a:r>
              <a:rPr lang="fr-FR" sz="2200" dirty="0">
                <a:latin typeface="Calibri" panose="020F0502020204030204" pitchFamily="34" charset="0"/>
                <a:cs typeface="Calibri" panose="020F0502020204030204" pitchFamily="34" charset="0"/>
              </a:rPr>
              <a:t>une collecte spécifique des GRV / GE </a:t>
            </a:r>
            <a:r>
              <a:rPr lang="fr-FR" sz="2200" dirty="0" smtClean="0">
                <a:latin typeface="Calibri" panose="020F0502020204030204" pitchFamily="34" charset="0"/>
                <a:cs typeface="Calibri" panose="020F0502020204030204" pitchFamily="34" charset="0"/>
              </a:rPr>
              <a:t>si les conditions d’élimination diffèrent des conditions habituelles d’élimination des DASRI </a:t>
            </a:r>
          </a:p>
          <a:p>
            <a:pPr lvl="1"/>
            <a:r>
              <a:rPr lang="fr-FR" sz="2200" dirty="0">
                <a:latin typeface="Calibri" panose="020F0502020204030204" pitchFamily="34" charset="0"/>
                <a:cs typeface="Calibri" panose="020F0502020204030204" pitchFamily="34" charset="0"/>
              </a:rPr>
              <a:t>i</a:t>
            </a:r>
            <a:r>
              <a:rPr lang="fr-FR" sz="2200" dirty="0" smtClean="0">
                <a:latin typeface="Calibri" panose="020F0502020204030204" pitchFamily="34" charset="0"/>
                <a:cs typeface="Calibri" panose="020F0502020204030204" pitchFamily="34" charset="0"/>
              </a:rPr>
              <a:t>nterdire </a:t>
            </a:r>
            <a:r>
              <a:rPr lang="fr-FR" sz="2200" dirty="0">
                <a:latin typeface="Calibri" panose="020F0502020204030204" pitchFamily="34" charset="0"/>
                <a:cs typeface="Calibri" panose="020F0502020204030204" pitchFamily="34" charset="0"/>
              </a:rPr>
              <a:t>l</a:t>
            </a:r>
            <a:r>
              <a:rPr lang="fr-FR" sz="2200" dirty="0" smtClean="0">
                <a:latin typeface="Calibri" panose="020F0502020204030204" pitchFamily="34" charset="0"/>
                <a:cs typeface="Calibri" panose="020F0502020204030204" pitchFamily="34" charset="0"/>
              </a:rPr>
              <a:t>e transport avec d’autres produits </a:t>
            </a:r>
          </a:p>
          <a:p>
            <a:pPr marL="436563" lvl="1" indent="0">
              <a:buNone/>
            </a:pPr>
            <a:r>
              <a:rPr lang="fr-FR" sz="2200" dirty="0">
                <a:latin typeface="Calibri" panose="020F0502020204030204" pitchFamily="34" charset="0"/>
                <a:cs typeface="Calibri" panose="020F0502020204030204" pitchFamily="34" charset="0"/>
              </a:rPr>
              <a:t>	</a:t>
            </a:r>
            <a:r>
              <a:rPr lang="fr-FR" sz="2200" dirty="0" smtClean="0">
                <a:latin typeface="Calibri" panose="020F0502020204030204" pitchFamily="34" charset="0"/>
                <a:cs typeface="Calibri" panose="020F0502020204030204" pitchFamily="34" charset="0"/>
              </a:rPr>
              <a:t>ex : linge propre ou sale, denrées alimentaires,… </a:t>
            </a:r>
          </a:p>
          <a:p>
            <a:pPr lvl="1"/>
            <a:endParaRPr lang="fr-FR" sz="2400"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32</a:t>
            </a:fld>
            <a:endParaRPr lang="fr-F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000090"/>
                </a:solidFill>
              </a:rPr>
              <a:t>Etape 4 :</a:t>
            </a:r>
            <a:br>
              <a:rPr lang="fr-FR" dirty="0">
                <a:solidFill>
                  <a:srgbClr val="000090"/>
                </a:solidFill>
              </a:rPr>
            </a:br>
            <a:r>
              <a:rPr lang="fr-FR" sz="2800" dirty="0" smtClean="0"/>
              <a:t>Incinération </a:t>
            </a:r>
            <a:endParaRPr lang="fr-FR" sz="2800" dirty="0"/>
          </a:p>
        </p:txBody>
      </p:sp>
      <p:sp>
        <p:nvSpPr>
          <p:cNvPr id="3" name="Espace réservé du contenu 2"/>
          <p:cNvSpPr>
            <a:spLocks noGrp="1"/>
          </p:cNvSpPr>
          <p:nvPr>
            <p:ph idx="1"/>
          </p:nvPr>
        </p:nvSpPr>
        <p:spPr/>
        <p:txBody>
          <a:bodyPr/>
          <a:lstStyle/>
          <a:p>
            <a:r>
              <a:rPr lang="fr-FR" sz="2800" dirty="0" smtClean="0">
                <a:latin typeface="Calibri" panose="020F0502020204030204" pitchFamily="34" charset="0"/>
                <a:cs typeface="Calibri" panose="020F0502020204030204" pitchFamily="34" charset="0"/>
              </a:rPr>
              <a:t>Incinération dans des installations autorisées DASRI sauf dérogation du préfet </a:t>
            </a:r>
            <a:endParaRPr lang="fr-FR" sz="2800" dirty="0">
              <a:latin typeface="Calibri" panose="020F0502020204030204" pitchFamily="34" charset="0"/>
              <a:cs typeface="Calibri" panose="020F0502020204030204" pitchFamily="34" charset="0"/>
            </a:endParaRPr>
          </a:p>
          <a:p>
            <a:pPr marL="436563" lvl="1" indent="0">
              <a:buNone/>
            </a:pPr>
            <a:endParaRPr lang="fr-FR" sz="1600"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Vérification préalable de la  capacité de prise en charge par l’incinérateur des déchets de gros volume </a:t>
            </a:r>
          </a:p>
          <a:p>
            <a:pPr marL="0" indent="0">
              <a:buNone/>
            </a:pPr>
            <a:endParaRPr lang="fr-FR" sz="1600"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Interdiction de recours à un incinérateur d’ordures ménagères (condition de manipulation)</a:t>
            </a:r>
          </a:p>
          <a:p>
            <a:pPr>
              <a:buNone/>
            </a:pPr>
            <a:endParaRPr lang="fr-FR" sz="28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33</a:t>
            </a:fld>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Mots clés</a:t>
            </a:r>
            <a:endParaRPr lang="fr-FR" dirty="0"/>
          </a:p>
        </p:txBody>
      </p:sp>
      <p:sp>
        <p:nvSpPr>
          <p:cNvPr id="3" name="Espace réservé du contenu 2"/>
          <p:cNvSpPr>
            <a:spLocks noGrp="1"/>
          </p:cNvSpPr>
          <p:nvPr>
            <p:ph idx="1"/>
          </p:nvPr>
        </p:nvSpPr>
        <p:spPr>
          <a:xfrm>
            <a:off x="662880" y="1899691"/>
            <a:ext cx="8229600" cy="4265613"/>
          </a:xfrm>
        </p:spPr>
        <p:txBody>
          <a:bodyPr/>
          <a:lstStyle/>
          <a:p>
            <a:r>
              <a:rPr lang="fr-FR" sz="2800" dirty="0" smtClean="0">
                <a:latin typeface="Calibri" panose="020F0502020204030204" pitchFamily="34" charset="0"/>
                <a:cs typeface="Calibri" panose="020F0502020204030204" pitchFamily="34" charset="0"/>
              </a:rPr>
              <a:t>Abaissement de la contagiosité</a:t>
            </a:r>
          </a:p>
          <a:p>
            <a:pPr marL="0" indent="0">
              <a:buNone/>
            </a:pPr>
            <a:endParaRPr lang="fr-FR" sz="2800"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Incinération incontournable</a:t>
            </a:r>
          </a:p>
          <a:p>
            <a:pPr marL="0" indent="0">
              <a:buNone/>
            </a:pPr>
            <a:endParaRPr lang="fr-FR" sz="2800"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Traçabilité indispensable pour le producteur </a:t>
            </a:r>
            <a:endParaRPr lang="fr-FR" sz="280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34</a:t>
            </a:fld>
            <a:endParaRPr lang="fr-F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260648"/>
            <a:ext cx="8902824" cy="1143000"/>
          </a:xfrm>
        </p:spPr>
        <p:txBody>
          <a:bodyPr/>
          <a:lstStyle/>
          <a:p>
            <a:r>
              <a:rPr lang="fr-FR" dirty="0">
                <a:cs typeface="Calibri" panose="020F0502020204030204" pitchFamily="34" charset="0"/>
              </a:rPr>
              <a:t>Rappel</a:t>
            </a: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1976095480"/>
              </p:ext>
            </p:extLst>
          </p:nvPr>
        </p:nvGraphicFramePr>
        <p:xfrm>
          <a:off x="446088" y="2730088"/>
          <a:ext cx="8229600" cy="2931160"/>
        </p:xfrm>
        <a:graphic>
          <a:graphicData uri="http://schemas.openxmlformats.org/drawingml/2006/table">
            <a:tbl>
              <a:tblPr firstRow="1" bandRow="1">
                <a:tableStyleId>{5C22544A-7EE6-4342-B048-85BDC9FD1C3A}</a:tableStyleId>
              </a:tblPr>
              <a:tblGrid>
                <a:gridCol w="3621856"/>
                <a:gridCol w="1152128"/>
                <a:gridCol w="1152128"/>
                <a:gridCol w="1152128"/>
                <a:gridCol w="1151360"/>
              </a:tblGrid>
              <a:tr h="370840">
                <a:tc>
                  <a:txBody>
                    <a:bodyPr/>
                    <a:lstStyle/>
                    <a:p>
                      <a:endParaRPr lang="fr-FR" dirty="0">
                        <a:latin typeface="Calibri" panose="020F0502020204030204" pitchFamily="34" charset="0"/>
                        <a:cs typeface="Calibri" panose="020F0502020204030204" pitchFamily="34" charset="0"/>
                      </a:endParaRPr>
                    </a:p>
                  </a:txBody>
                  <a:tcPr/>
                </a:tc>
                <a:tc>
                  <a:txBody>
                    <a:bodyPr/>
                    <a:lstStyle/>
                    <a:p>
                      <a:r>
                        <a:rPr lang="fr-FR" dirty="0" smtClean="0">
                          <a:latin typeface="Calibri" panose="020F0502020204030204" pitchFamily="34" charset="0"/>
                          <a:cs typeface="Calibri" panose="020F0502020204030204" pitchFamily="34" charset="0"/>
                        </a:rPr>
                        <a:t>groupe 1</a:t>
                      </a:r>
                      <a:endParaRPr lang="fr-FR" dirty="0">
                        <a:latin typeface="Calibri" panose="020F0502020204030204" pitchFamily="34" charset="0"/>
                        <a:cs typeface="Calibri" panose="020F0502020204030204" pitchFamily="34" charset="0"/>
                      </a:endParaRPr>
                    </a:p>
                  </a:txBody>
                  <a:tcPr/>
                </a:tc>
                <a:tc>
                  <a:txBody>
                    <a:bodyPr/>
                    <a:lstStyle/>
                    <a:p>
                      <a:r>
                        <a:rPr lang="fr-FR" dirty="0" smtClean="0">
                          <a:latin typeface="Calibri" panose="020F0502020204030204" pitchFamily="34" charset="0"/>
                          <a:cs typeface="Calibri" panose="020F0502020204030204" pitchFamily="34" charset="0"/>
                        </a:rPr>
                        <a:t>groupe 2</a:t>
                      </a:r>
                      <a:endParaRPr lang="fr-FR" dirty="0">
                        <a:latin typeface="Calibri" panose="020F0502020204030204" pitchFamily="34" charset="0"/>
                        <a:cs typeface="Calibri" panose="020F0502020204030204" pitchFamily="34" charset="0"/>
                      </a:endParaRPr>
                    </a:p>
                  </a:txBody>
                  <a:tcPr/>
                </a:tc>
                <a:tc>
                  <a:txBody>
                    <a:bodyPr/>
                    <a:lstStyle/>
                    <a:p>
                      <a:r>
                        <a:rPr lang="fr-FR" dirty="0" smtClean="0">
                          <a:latin typeface="Calibri" panose="020F0502020204030204" pitchFamily="34" charset="0"/>
                          <a:cs typeface="Calibri" panose="020F0502020204030204" pitchFamily="34" charset="0"/>
                        </a:rPr>
                        <a:t>groupe 3</a:t>
                      </a:r>
                      <a:endParaRPr lang="fr-FR" dirty="0">
                        <a:latin typeface="Calibri" panose="020F0502020204030204" pitchFamily="34" charset="0"/>
                        <a:cs typeface="Calibri" panose="020F0502020204030204" pitchFamily="34" charset="0"/>
                      </a:endParaRPr>
                    </a:p>
                  </a:txBody>
                  <a:tcPr/>
                </a:tc>
                <a:tc>
                  <a:txBody>
                    <a:bodyPr/>
                    <a:lstStyle/>
                    <a:p>
                      <a:r>
                        <a:rPr lang="fr-FR" dirty="0" smtClean="0">
                          <a:latin typeface="Calibri" panose="020F0502020204030204" pitchFamily="34" charset="0"/>
                          <a:cs typeface="Calibri" panose="020F0502020204030204" pitchFamily="34" charset="0"/>
                        </a:rPr>
                        <a:t>groupe 4</a:t>
                      </a:r>
                      <a:endParaRPr lang="fr-FR" dirty="0">
                        <a:latin typeface="Calibri" panose="020F0502020204030204" pitchFamily="34" charset="0"/>
                        <a:cs typeface="Calibri" panose="020F0502020204030204" pitchFamily="34" charset="0"/>
                      </a:endParaRPr>
                    </a:p>
                  </a:txBody>
                  <a:tcPr/>
                </a:tc>
              </a:tr>
              <a:tr h="370840">
                <a:tc>
                  <a:txBody>
                    <a:bodyPr/>
                    <a:lstStyle/>
                    <a:p>
                      <a:r>
                        <a:rPr lang="fr-FR" b="1" dirty="0" smtClean="0">
                          <a:latin typeface="Calibri" panose="020F0502020204030204" pitchFamily="34" charset="0"/>
                          <a:cs typeface="Calibri" panose="020F0502020204030204" pitchFamily="34" charset="0"/>
                        </a:rPr>
                        <a:t>Susceptible de provoquer une maladie chez l’homme</a:t>
                      </a:r>
                      <a:endParaRPr lang="fr-FR" b="1"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non</a:t>
                      </a:r>
                      <a:endParaRPr lang="fr-FR"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oui</a:t>
                      </a:r>
                      <a:endParaRPr lang="fr-FR"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grave</a:t>
                      </a:r>
                      <a:endParaRPr lang="fr-FR" dirty="0">
                        <a:latin typeface="Calibri" panose="020F0502020204030204" pitchFamily="34" charset="0"/>
                        <a:cs typeface="Calibri" panose="020F0502020204030204" pitchFamily="34" charset="0"/>
                      </a:endParaRPr>
                    </a:p>
                  </a:txBody>
                  <a:tcPr/>
                </a:tc>
                <a:tc>
                  <a:txBody>
                    <a:bodyPr/>
                    <a:lstStyle/>
                    <a:p>
                      <a:pPr algn="ctr"/>
                      <a:r>
                        <a:rPr lang="fr-FR" b="1" dirty="0" smtClean="0">
                          <a:latin typeface="Calibri" panose="020F0502020204030204" pitchFamily="34" charset="0"/>
                          <a:cs typeface="Calibri" panose="020F0502020204030204" pitchFamily="34" charset="0"/>
                        </a:rPr>
                        <a:t>grave</a:t>
                      </a:r>
                      <a:endParaRPr lang="fr-FR" b="1" dirty="0">
                        <a:latin typeface="Calibri" panose="020F0502020204030204" pitchFamily="34" charset="0"/>
                        <a:cs typeface="Calibri" panose="020F0502020204030204" pitchFamily="34" charset="0"/>
                      </a:endParaRPr>
                    </a:p>
                  </a:txBody>
                  <a:tcPr/>
                </a:tc>
              </a:tr>
              <a:tr h="370840">
                <a:tc>
                  <a:txBody>
                    <a:bodyPr/>
                    <a:lstStyle/>
                    <a:p>
                      <a:r>
                        <a:rPr lang="fr-FR" b="1" dirty="0" smtClean="0">
                          <a:latin typeface="Calibri" panose="020F0502020204030204" pitchFamily="34" charset="0"/>
                          <a:cs typeface="Calibri" panose="020F0502020204030204" pitchFamily="34" charset="0"/>
                        </a:rPr>
                        <a:t>Constitue un danger pour les travailleurs</a:t>
                      </a:r>
                      <a:endParaRPr lang="fr-FR" b="1"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a:t>
                      </a:r>
                      <a:endParaRPr lang="fr-FR"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oui</a:t>
                      </a:r>
                      <a:endParaRPr lang="fr-FR"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sérieux</a:t>
                      </a:r>
                      <a:endParaRPr lang="fr-FR" dirty="0">
                        <a:latin typeface="Calibri" panose="020F0502020204030204" pitchFamily="34" charset="0"/>
                        <a:cs typeface="Calibri" panose="020F0502020204030204" pitchFamily="34" charset="0"/>
                      </a:endParaRPr>
                    </a:p>
                  </a:txBody>
                  <a:tcPr/>
                </a:tc>
                <a:tc>
                  <a:txBody>
                    <a:bodyPr/>
                    <a:lstStyle/>
                    <a:p>
                      <a:pPr algn="ctr"/>
                      <a:r>
                        <a:rPr lang="fr-FR" b="1" dirty="0" smtClean="0">
                          <a:latin typeface="Calibri" panose="020F0502020204030204" pitchFamily="34" charset="0"/>
                          <a:cs typeface="Calibri" panose="020F0502020204030204" pitchFamily="34" charset="0"/>
                        </a:rPr>
                        <a:t>sérieux</a:t>
                      </a:r>
                      <a:endParaRPr lang="fr-FR" b="1" dirty="0">
                        <a:latin typeface="Calibri" panose="020F0502020204030204" pitchFamily="34" charset="0"/>
                        <a:cs typeface="Calibri" panose="020F0502020204030204" pitchFamily="34" charset="0"/>
                      </a:endParaRPr>
                    </a:p>
                  </a:txBody>
                  <a:tcPr/>
                </a:tc>
              </a:tr>
              <a:tr h="370840">
                <a:tc>
                  <a:txBody>
                    <a:bodyPr/>
                    <a:lstStyle/>
                    <a:p>
                      <a:r>
                        <a:rPr lang="fr-FR" b="1" dirty="0" smtClean="0">
                          <a:latin typeface="Calibri" panose="020F0502020204030204" pitchFamily="34" charset="0"/>
                          <a:cs typeface="Calibri" panose="020F0502020204030204" pitchFamily="34" charset="0"/>
                        </a:rPr>
                        <a:t>Propagation dans la collectivité</a:t>
                      </a:r>
                      <a:endParaRPr lang="fr-FR" b="1"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a:t>
                      </a:r>
                      <a:endParaRPr lang="fr-FR"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peu probable</a:t>
                      </a:r>
                      <a:endParaRPr lang="fr-FR"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possible</a:t>
                      </a:r>
                      <a:endParaRPr lang="fr-FR" dirty="0">
                        <a:latin typeface="Calibri" panose="020F0502020204030204" pitchFamily="34" charset="0"/>
                        <a:cs typeface="Calibri" panose="020F0502020204030204" pitchFamily="34" charset="0"/>
                      </a:endParaRPr>
                    </a:p>
                  </a:txBody>
                  <a:tcPr/>
                </a:tc>
                <a:tc>
                  <a:txBody>
                    <a:bodyPr/>
                    <a:lstStyle/>
                    <a:p>
                      <a:pPr algn="ctr"/>
                      <a:r>
                        <a:rPr lang="fr-FR" b="1" dirty="0" smtClean="0">
                          <a:latin typeface="Calibri" panose="020F0502020204030204" pitchFamily="34" charset="0"/>
                          <a:cs typeface="Calibri" panose="020F0502020204030204" pitchFamily="34" charset="0"/>
                        </a:rPr>
                        <a:t>élevée</a:t>
                      </a:r>
                      <a:endParaRPr lang="fr-FR" b="1" dirty="0">
                        <a:latin typeface="Calibri" panose="020F0502020204030204" pitchFamily="34" charset="0"/>
                        <a:cs typeface="Calibri" panose="020F0502020204030204" pitchFamily="34" charset="0"/>
                      </a:endParaRPr>
                    </a:p>
                  </a:txBody>
                  <a:tcPr/>
                </a:tc>
              </a:tr>
              <a:tr h="370840">
                <a:tc>
                  <a:txBody>
                    <a:bodyPr/>
                    <a:lstStyle/>
                    <a:p>
                      <a:r>
                        <a:rPr lang="fr-FR" b="1" dirty="0" smtClean="0">
                          <a:latin typeface="Calibri" panose="020F0502020204030204" pitchFamily="34" charset="0"/>
                          <a:cs typeface="Calibri" panose="020F0502020204030204" pitchFamily="34" charset="0"/>
                        </a:rPr>
                        <a:t>Existence d’une prophylaxie ou d’un</a:t>
                      </a:r>
                      <a:r>
                        <a:rPr lang="fr-FR" b="1" baseline="0" dirty="0" smtClean="0">
                          <a:latin typeface="Calibri" panose="020F0502020204030204" pitchFamily="34" charset="0"/>
                          <a:cs typeface="Calibri" panose="020F0502020204030204" pitchFamily="34" charset="0"/>
                        </a:rPr>
                        <a:t> traitement efficace </a:t>
                      </a:r>
                      <a:endParaRPr lang="fr-FR" b="1"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a:t>
                      </a:r>
                      <a:endParaRPr lang="fr-FR"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oui</a:t>
                      </a:r>
                      <a:endParaRPr lang="fr-FR" dirty="0">
                        <a:latin typeface="Calibri" panose="020F0502020204030204" pitchFamily="34" charset="0"/>
                        <a:cs typeface="Calibri" panose="020F0502020204030204" pitchFamily="34" charset="0"/>
                      </a:endParaRPr>
                    </a:p>
                  </a:txBody>
                  <a:tcPr/>
                </a:tc>
                <a:tc>
                  <a:txBody>
                    <a:bodyPr/>
                    <a:lstStyle/>
                    <a:p>
                      <a:pPr algn="ctr"/>
                      <a:r>
                        <a:rPr lang="fr-FR" dirty="0" smtClean="0">
                          <a:latin typeface="Calibri" panose="020F0502020204030204" pitchFamily="34" charset="0"/>
                          <a:cs typeface="Calibri" panose="020F0502020204030204" pitchFamily="34" charset="0"/>
                        </a:rPr>
                        <a:t>oui</a:t>
                      </a:r>
                      <a:endParaRPr lang="fr-FR" dirty="0">
                        <a:latin typeface="Calibri" panose="020F0502020204030204" pitchFamily="34" charset="0"/>
                        <a:cs typeface="Calibri" panose="020F0502020204030204" pitchFamily="34" charset="0"/>
                      </a:endParaRPr>
                    </a:p>
                  </a:txBody>
                  <a:tcPr/>
                </a:tc>
                <a:tc>
                  <a:txBody>
                    <a:bodyPr/>
                    <a:lstStyle/>
                    <a:p>
                      <a:pPr algn="ctr"/>
                      <a:r>
                        <a:rPr lang="fr-FR" b="1" dirty="0" smtClean="0">
                          <a:latin typeface="Calibri" panose="020F0502020204030204" pitchFamily="34" charset="0"/>
                          <a:cs typeface="Calibri" panose="020F0502020204030204" pitchFamily="34" charset="0"/>
                        </a:rPr>
                        <a:t>non</a:t>
                      </a:r>
                      <a:endParaRPr lang="fr-FR" b="1" dirty="0">
                        <a:latin typeface="Calibri" panose="020F0502020204030204" pitchFamily="34" charset="0"/>
                        <a:cs typeface="Calibri" panose="020F0502020204030204" pitchFamily="34" charset="0"/>
                      </a:endParaRPr>
                    </a:p>
                  </a:txBody>
                  <a:tcPr/>
                </a:tc>
              </a:tr>
            </a:tbl>
          </a:graphicData>
        </a:graphic>
      </p:graphicFrame>
      <p:sp>
        <p:nvSpPr>
          <p:cNvPr id="8" name="ZoneTexte 7"/>
          <p:cNvSpPr txBox="1"/>
          <p:nvPr/>
        </p:nvSpPr>
        <p:spPr>
          <a:xfrm>
            <a:off x="467544" y="1646510"/>
            <a:ext cx="8568952" cy="846386"/>
          </a:xfrm>
          <a:prstGeom prst="rect">
            <a:avLst/>
          </a:prstGeom>
          <a:noFill/>
        </p:spPr>
        <p:txBody>
          <a:bodyPr wrap="square" rtlCol="0">
            <a:spAutoFit/>
          </a:bodyPr>
          <a:lstStyle/>
          <a:p>
            <a:r>
              <a:rPr lang="fr-FR" sz="2800" b="1" dirty="0">
                <a:solidFill>
                  <a:srgbClr val="FF0000"/>
                </a:solidFill>
              </a:rPr>
              <a:t>Classement des agents </a:t>
            </a:r>
            <a:r>
              <a:rPr lang="fr-FR" sz="2800" b="1" dirty="0" smtClean="0">
                <a:solidFill>
                  <a:srgbClr val="FF0000"/>
                </a:solidFill>
              </a:rPr>
              <a:t>biologiques :</a:t>
            </a:r>
          </a:p>
          <a:p>
            <a:r>
              <a:rPr lang="fr-FR" dirty="0" smtClean="0">
                <a:latin typeface="Calibri" panose="020F0502020204030204" pitchFamily="34" charset="0"/>
                <a:cs typeface="Calibri" panose="020F0502020204030204" pitchFamily="34" charset="0"/>
                <a:hlinkClick r:id="rId2"/>
              </a:rPr>
              <a:t>Arrêté du 18 juillet 1994 modifié</a:t>
            </a:r>
            <a:r>
              <a:rPr lang="fr-FR" dirty="0" smtClean="0">
                <a:latin typeface="Calibri" panose="020F0502020204030204" pitchFamily="34" charset="0"/>
                <a:cs typeface="Calibri" panose="020F0502020204030204" pitchFamily="34" charset="0"/>
              </a:rPr>
              <a:t> </a:t>
            </a:r>
            <a:endParaRPr lang="fr-FR" dirty="0">
              <a:latin typeface="Calibri" panose="020F0502020204030204" pitchFamily="34" charset="0"/>
              <a:cs typeface="Calibri" panose="020F0502020204030204" pitchFamily="34" charset="0"/>
            </a:endParaRPr>
          </a:p>
        </p:txBody>
      </p:sp>
      <p:sp>
        <p:nvSpPr>
          <p:cNvPr id="9" name="ZoneTexte 8"/>
          <p:cNvSpPr txBox="1"/>
          <p:nvPr/>
        </p:nvSpPr>
        <p:spPr>
          <a:xfrm>
            <a:off x="7380312" y="6109846"/>
            <a:ext cx="1512168" cy="415498"/>
          </a:xfrm>
          <a:prstGeom prst="rect">
            <a:avLst/>
          </a:prstGeom>
          <a:solidFill>
            <a:srgbClr val="00B050"/>
          </a:solidFill>
        </p:spPr>
        <p:txBody>
          <a:bodyPr wrap="square" rtlCol="0">
            <a:spAutoFit/>
          </a:bodyPr>
          <a:lstStyle/>
          <a:p>
            <a:r>
              <a:rPr lang="fr-FR" dirty="0">
                <a:latin typeface="Calibri" panose="020F0502020204030204" pitchFamily="34" charset="0"/>
                <a:cs typeface="Calibri" panose="020F0502020204030204" pitchFamily="34" charset="0"/>
              </a:rPr>
              <a:t>v</a:t>
            </a:r>
            <a:r>
              <a:rPr lang="fr-FR" dirty="0" smtClean="0">
                <a:latin typeface="Calibri" panose="020F0502020204030204" pitchFamily="34" charset="0"/>
                <a:cs typeface="Calibri" panose="020F0502020204030204" pitchFamily="34" charset="0"/>
              </a:rPr>
              <a:t>irus </a:t>
            </a:r>
            <a:r>
              <a:rPr lang="fr-FR" b="1" dirty="0" err="1" smtClean="0">
                <a:latin typeface="Calibri" panose="020F0502020204030204" pitchFamily="34" charset="0"/>
                <a:cs typeface="Calibri" panose="020F0502020204030204" pitchFamily="34" charset="0"/>
              </a:rPr>
              <a:t>Ebola</a:t>
            </a:r>
            <a:endParaRPr lang="fr-FR" b="1" dirty="0">
              <a:latin typeface="Calibri" panose="020F0502020204030204" pitchFamily="34" charset="0"/>
              <a:cs typeface="Calibri" panose="020F0502020204030204" pitchFamily="34" charset="0"/>
            </a:endParaRPr>
          </a:p>
        </p:txBody>
      </p:sp>
      <p:sp>
        <p:nvSpPr>
          <p:cNvPr id="10" name="Flèche vers le bas 9"/>
          <p:cNvSpPr/>
          <p:nvPr/>
        </p:nvSpPr>
        <p:spPr bwMode="auto">
          <a:xfrm>
            <a:off x="7884368" y="5661248"/>
            <a:ext cx="504056" cy="36004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95363" rtl="0" eaLnBrk="1" fontAlgn="base" latinLnBrk="0" hangingPunct="1">
              <a:lnSpc>
                <a:spcPct val="100000"/>
              </a:lnSpc>
              <a:spcBef>
                <a:spcPct val="0"/>
              </a:spcBef>
              <a:spcAft>
                <a:spcPct val="0"/>
              </a:spcAft>
              <a:buClrTx/>
              <a:buSzTx/>
              <a:buFontTx/>
              <a:buNone/>
              <a:tabLst/>
            </a:pPr>
            <a:endParaRPr kumimoji="0" lang="fr-FR" sz="2100" b="1" i="0" u="none" strike="noStrike" cap="none" normalizeH="0" baseline="0" dirty="0">
              <a:ln>
                <a:noFill/>
              </a:ln>
              <a:solidFill>
                <a:schemeClr val="tx1"/>
              </a:solidFill>
              <a:effectLst/>
              <a:latin typeface="Arial" charset="0"/>
              <a:ea typeface="ＭＳ Ｐゴシック" charset="0"/>
            </a:endParaRPr>
          </a:p>
        </p:txBody>
      </p:sp>
    </p:spTree>
    <p:extLst>
      <p:ext uri="{BB962C8B-B14F-4D97-AF65-F5344CB8AC3E}">
        <p14:creationId xmlns:p14="http://schemas.microsoft.com/office/powerpoint/2010/main" val="28555502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ctrTitle"/>
          </p:nvPr>
        </p:nvSpPr>
        <p:spPr/>
        <p:txBody>
          <a:bodyPr/>
          <a:lstStyle/>
          <a:p>
            <a:r>
              <a:rPr lang="fr-FR" dirty="0" smtClean="0"/>
              <a:t>Contexte réglementaire </a:t>
            </a:r>
            <a:endParaRPr lang="fr-FR" dirty="0"/>
          </a:p>
        </p:txBody>
      </p:sp>
      <p:sp>
        <p:nvSpPr>
          <p:cNvPr id="4" name="Espace réservé du numéro de diapositive 3"/>
          <p:cNvSpPr>
            <a:spLocks noGrp="1"/>
          </p:cNvSpPr>
          <p:nvPr>
            <p:ph type="sldNum" sz="quarter" idx="4294967295"/>
          </p:nvPr>
        </p:nvSpPr>
        <p:spPr>
          <a:xfrm>
            <a:off x="8388350" y="6423025"/>
            <a:ext cx="755650" cy="298450"/>
          </a:xfrm>
        </p:spPr>
        <p:txBody>
          <a:bodyPr/>
          <a:lstStyle/>
          <a:p>
            <a:pPr>
              <a:defRPr/>
            </a:pPr>
            <a:fld id="{52BE621A-75E6-4B0C-8895-322A9D497B5D}" type="slidenum">
              <a:rPr lang="fr-FR" smtClean="0"/>
              <a:pPr>
                <a:defRPr/>
              </a:pPr>
              <a:t>5</a:t>
            </a:fld>
            <a:endParaRPr lang="fr-FR"/>
          </a:p>
        </p:txBody>
      </p:sp>
    </p:spTree>
    <p:extLst>
      <p:ext uri="{BB962C8B-B14F-4D97-AF65-F5344CB8AC3E}">
        <p14:creationId xmlns:p14="http://schemas.microsoft.com/office/powerpoint/2010/main" val="3743366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Responsabilité </a:t>
            </a:r>
            <a:endParaRPr lang="fr-FR" dirty="0"/>
          </a:p>
        </p:txBody>
      </p:sp>
      <p:sp>
        <p:nvSpPr>
          <p:cNvPr id="3" name="Espace réservé du contenu 2"/>
          <p:cNvSpPr>
            <a:spLocks noGrp="1"/>
          </p:cNvSpPr>
          <p:nvPr>
            <p:ph idx="1"/>
          </p:nvPr>
        </p:nvSpPr>
        <p:spPr>
          <a:xfrm>
            <a:off x="611560" y="2276872"/>
            <a:ext cx="8136904" cy="2808312"/>
          </a:xfrm>
        </p:spPr>
        <p:txBody>
          <a:bodyPr/>
          <a:lstStyle/>
          <a:p>
            <a:pPr algn="just">
              <a:buNone/>
            </a:pPr>
            <a:r>
              <a:rPr lang="fr-FR" sz="2800" b="1" dirty="0" smtClean="0">
                <a:solidFill>
                  <a:srgbClr val="FF0000"/>
                </a:solidFill>
                <a:latin typeface="Calibri" panose="020F0502020204030204" pitchFamily="34" charset="0"/>
                <a:cs typeface="Calibri" panose="020F0502020204030204" pitchFamily="34" charset="0"/>
              </a:rPr>
              <a:t>Responsabilité du producteur : </a:t>
            </a:r>
          </a:p>
          <a:p>
            <a:pPr algn="just">
              <a:buNone/>
            </a:pPr>
            <a:r>
              <a:rPr lang="fr-FR" sz="2800" dirty="0" smtClean="0">
                <a:latin typeface="Calibri" panose="020F0502020204030204" pitchFamily="34" charset="0"/>
                <a:cs typeface="Calibri" panose="020F0502020204030204" pitchFamily="34" charset="0"/>
              </a:rPr>
              <a:t>L’établissement est responsable depuis la production jusqu’à l’élimination </a:t>
            </a:r>
          </a:p>
          <a:p>
            <a:pPr>
              <a:buNone/>
            </a:pPr>
            <a:r>
              <a:rPr lang="fr-FR" sz="2400" dirty="0" smtClean="0">
                <a:latin typeface="Calibri" panose="020F0502020204030204" pitchFamily="34" charset="0"/>
                <a:cs typeface="Calibri" panose="020F0502020204030204" pitchFamily="34" charset="0"/>
                <a:hlinkClick r:id="rId2"/>
              </a:rPr>
              <a:t>Article R.1335-2 du Code de la Santé Publique</a:t>
            </a:r>
            <a:r>
              <a:rPr lang="fr-FR" sz="2400" dirty="0" smtClean="0">
                <a:latin typeface="Calibri" panose="020F0502020204030204" pitchFamily="34" charset="0"/>
                <a:cs typeface="Calibri" panose="020F0502020204030204" pitchFamily="34" charset="0"/>
              </a:rPr>
              <a:t> (CSP)</a:t>
            </a:r>
            <a:endParaRPr lang="fr-FR" sz="2400" b="1" dirty="0" smtClean="0">
              <a:latin typeface="Calibri" panose="020F0502020204030204" pitchFamily="34" charset="0"/>
              <a:cs typeface="Calibri" panose="020F0502020204030204" pitchFamily="34" charset="0"/>
            </a:endParaRPr>
          </a:p>
          <a:p>
            <a:pPr>
              <a:buNone/>
            </a:pPr>
            <a:endParaRPr lang="fr-FR" sz="2400" b="1" dirty="0" smtClean="0">
              <a:latin typeface="Calibri" panose="020F0502020204030204" pitchFamily="34" charset="0"/>
              <a:cs typeface="Calibri" panose="020F0502020204030204" pitchFamily="34" charset="0"/>
            </a:endParaRPr>
          </a:p>
          <a:p>
            <a:pPr>
              <a:buNone/>
            </a:pPr>
            <a:endParaRPr lang="fr-FR" dirty="0" smtClean="0"/>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6</a:t>
            </a:fld>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Transport terrestre (1/2) </a:t>
            </a:r>
            <a:endParaRPr lang="fr-FR" dirty="0"/>
          </a:p>
        </p:txBody>
      </p:sp>
      <p:sp>
        <p:nvSpPr>
          <p:cNvPr id="3" name="Espace réservé du contenu 2"/>
          <p:cNvSpPr>
            <a:spLocks noGrp="1"/>
          </p:cNvSpPr>
          <p:nvPr>
            <p:ph idx="1"/>
          </p:nvPr>
        </p:nvSpPr>
        <p:spPr>
          <a:xfrm>
            <a:off x="467544" y="1412776"/>
            <a:ext cx="8496944" cy="4968551"/>
          </a:xfrm>
        </p:spPr>
        <p:txBody>
          <a:bodyPr/>
          <a:lstStyle/>
          <a:p>
            <a:pPr>
              <a:buNone/>
            </a:pPr>
            <a:endParaRPr lang="fr-FR" sz="2400" b="1"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rPr>
              <a:t>Accord européen relatif au transport international des marchandises dangereuses par route </a:t>
            </a:r>
          </a:p>
          <a:p>
            <a:pPr marL="0" indent="0">
              <a:buNone/>
            </a:pPr>
            <a:r>
              <a:rPr lang="fr-FR" sz="2400" dirty="0" smtClean="0">
                <a:latin typeface="Calibri" panose="020F0502020204030204" pitchFamily="34" charset="0"/>
                <a:cs typeface="Calibri" panose="020F0502020204030204" pitchFamily="34" charset="0"/>
                <a:hlinkClick r:id="rId2"/>
              </a:rPr>
              <a:t>ADR en vigueur au 1er janvier 2011</a:t>
            </a:r>
            <a:endParaRPr lang="fr-FR" sz="2400" dirty="0" smtClean="0">
              <a:latin typeface="Calibri" panose="020F0502020204030204" pitchFamily="34" charset="0"/>
              <a:cs typeface="Calibri" panose="020F0502020204030204" pitchFamily="34" charset="0"/>
            </a:endParaRPr>
          </a:p>
          <a:p>
            <a:pPr>
              <a:buNone/>
            </a:pPr>
            <a:endParaRPr lang="fr-FR" sz="2400" dirty="0" smtClean="0">
              <a:latin typeface="Calibri" panose="020F0502020204030204" pitchFamily="34" charset="0"/>
              <a:cs typeface="Calibri" panose="020F0502020204030204" pitchFamily="34" charset="0"/>
            </a:endParaRPr>
          </a:p>
          <a:p>
            <a:r>
              <a:rPr lang="fr-FR" sz="2800" dirty="0" smtClean="0">
                <a:latin typeface="Calibri" panose="020F0502020204030204" pitchFamily="34" charset="0"/>
                <a:cs typeface="Calibri" panose="020F0502020204030204" pitchFamily="34" charset="0"/>
                <a:hlinkClick r:id="rId3"/>
              </a:rPr>
              <a:t>Arrêté du 29 mai 2009</a:t>
            </a:r>
            <a:r>
              <a:rPr lang="fr-FR" sz="2800" dirty="0" smtClean="0">
                <a:latin typeface="Calibri" panose="020F0502020204030204" pitchFamily="34" charset="0"/>
                <a:cs typeface="Calibri" panose="020F0502020204030204" pitchFamily="34" charset="0"/>
              </a:rPr>
              <a:t> modifié relatif aux transports de marchandises dangereuses par voie terrestre  </a:t>
            </a:r>
          </a:p>
          <a:p>
            <a:pPr marL="0" indent="0">
              <a:buNone/>
            </a:pPr>
            <a:r>
              <a:rPr lang="fr-FR" sz="2400" dirty="0" smtClean="0">
                <a:latin typeface="Calibri" panose="020F0502020204030204" pitchFamily="34" charset="0"/>
                <a:cs typeface="Calibri" panose="020F0502020204030204" pitchFamily="34" charset="0"/>
              </a:rPr>
              <a:t>dit « arrêté TMD »</a:t>
            </a:r>
          </a:p>
          <a:p>
            <a:pPr>
              <a:buNone/>
            </a:pPr>
            <a:endParaRPr lang="fr-FR" dirty="0" smtClean="0"/>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7</a:t>
            </a:fld>
            <a:endParaRPr lang="fr-FR"/>
          </a:p>
        </p:txBody>
      </p:sp>
    </p:spTree>
    <p:extLst>
      <p:ext uri="{BB962C8B-B14F-4D97-AF65-F5344CB8AC3E}">
        <p14:creationId xmlns:p14="http://schemas.microsoft.com/office/powerpoint/2010/main" val="32621622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Transport terrestre (2/2) </a:t>
            </a:r>
            <a:endParaRPr lang="fr-FR" dirty="0"/>
          </a:p>
        </p:txBody>
      </p:sp>
      <p:sp>
        <p:nvSpPr>
          <p:cNvPr id="3" name="Espace réservé du contenu 2"/>
          <p:cNvSpPr>
            <a:spLocks noGrp="1"/>
          </p:cNvSpPr>
          <p:nvPr>
            <p:ph idx="1"/>
          </p:nvPr>
        </p:nvSpPr>
        <p:spPr>
          <a:xfrm>
            <a:off x="107504" y="1412776"/>
            <a:ext cx="8912194" cy="5271641"/>
          </a:xfrm>
        </p:spPr>
        <p:txBody>
          <a:bodyPr/>
          <a:lstStyle/>
          <a:p>
            <a:r>
              <a:rPr lang="fr-FR" sz="2400" b="1" dirty="0" smtClean="0">
                <a:latin typeface="Calibri" panose="020F0502020204030204" pitchFamily="34" charset="0"/>
                <a:cs typeface="Calibri" panose="020F0502020204030204" pitchFamily="34" charset="0"/>
              </a:rPr>
              <a:t>Code ONU 3291 :</a:t>
            </a:r>
          </a:p>
          <a:p>
            <a:pPr lvl="1" algn="just"/>
            <a:r>
              <a:rPr lang="fr-FR" sz="2000" dirty="0" smtClean="0">
                <a:latin typeface="Calibri" panose="020F0502020204030204" pitchFamily="34" charset="0"/>
                <a:cs typeface="Calibri" panose="020F0502020204030204" pitchFamily="34" charset="0"/>
              </a:rPr>
              <a:t>déchets dont on a des raisons de croire qu’ils présentent une probabilité relativement faible de contenir des matières infectieuses </a:t>
            </a:r>
          </a:p>
          <a:p>
            <a:pPr lvl="1" algn="just"/>
            <a:r>
              <a:rPr lang="fr-FR" sz="2000" dirty="0" smtClean="0">
                <a:latin typeface="Calibri" panose="020F0502020204030204" pitchFamily="34" charset="0"/>
                <a:cs typeface="Calibri" panose="020F0502020204030204" pitchFamily="34" charset="0"/>
              </a:rPr>
              <a:t>déchets contenant des agents biologiques ne provoquant pas une invalidité permanente ou une maladie mortelle/ potentiellement mortelle pour l’homme ou l’animal </a:t>
            </a:r>
          </a:p>
          <a:p>
            <a:pPr algn="just"/>
            <a:r>
              <a:rPr lang="fr-FR" sz="2400" b="1" dirty="0">
                <a:latin typeface="Calibri" panose="020F0502020204030204" pitchFamily="34" charset="0"/>
                <a:cs typeface="Calibri" panose="020F0502020204030204" pitchFamily="34" charset="0"/>
              </a:rPr>
              <a:t>C</a:t>
            </a:r>
            <a:r>
              <a:rPr lang="fr-FR" sz="2400" b="1" dirty="0" smtClean="0">
                <a:latin typeface="Calibri" panose="020F0502020204030204" pitchFamily="34" charset="0"/>
                <a:cs typeface="Calibri" panose="020F0502020204030204" pitchFamily="34" charset="0"/>
              </a:rPr>
              <a:t>ode </a:t>
            </a:r>
            <a:r>
              <a:rPr lang="fr-FR" sz="2400" b="1" dirty="0">
                <a:latin typeface="Calibri" panose="020F0502020204030204" pitchFamily="34" charset="0"/>
                <a:cs typeface="Calibri" panose="020F0502020204030204" pitchFamily="34" charset="0"/>
              </a:rPr>
              <a:t>ONU 2814 </a:t>
            </a:r>
            <a:r>
              <a:rPr lang="fr-FR" sz="2400" b="1" dirty="0" smtClean="0">
                <a:latin typeface="Calibri" panose="020F0502020204030204" pitchFamily="34" charset="0"/>
                <a:cs typeface="Calibri" panose="020F0502020204030204" pitchFamily="34" charset="0"/>
              </a:rPr>
              <a:t>:</a:t>
            </a:r>
          </a:p>
          <a:p>
            <a:pPr lvl="1" algn="just"/>
            <a:r>
              <a:rPr lang="fr-FR" sz="2000" dirty="0">
                <a:latin typeface="Calibri" panose="020F0502020204030204" pitchFamily="34" charset="0"/>
                <a:cs typeface="Calibri" panose="020F0502020204030204" pitchFamily="34" charset="0"/>
              </a:rPr>
              <a:t>d</a:t>
            </a:r>
            <a:r>
              <a:rPr lang="fr-FR" sz="2000" dirty="0" smtClean="0">
                <a:latin typeface="Calibri" panose="020F0502020204030204" pitchFamily="34" charset="0"/>
                <a:cs typeface="Calibri" panose="020F0502020204030204" pitchFamily="34" charset="0"/>
              </a:rPr>
              <a:t>échets </a:t>
            </a:r>
            <a:r>
              <a:rPr lang="fr-FR" sz="2000" dirty="0">
                <a:latin typeface="Calibri" panose="020F0502020204030204" pitchFamily="34" charset="0"/>
                <a:cs typeface="Calibri" panose="020F0502020204030204" pitchFamily="34" charset="0"/>
              </a:rPr>
              <a:t>contenant des agents biologiques provoquant une invalidité permanente ou une maladie mortelle/ potentiellement mortelle pour </a:t>
            </a:r>
            <a:r>
              <a:rPr lang="fr-FR" sz="2000" dirty="0" smtClean="0">
                <a:latin typeface="Calibri" panose="020F0502020204030204" pitchFamily="34" charset="0"/>
                <a:cs typeface="Calibri" panose="020F0502020204030204" pitchFamily="34" charset="0"/>
              </a:rPr>
              <a:t>l’homme</a:t>
            </a:r>
          </a:p>
          <a:p>
            <a:pPr lvl="1" algn="just"/>
            <a:r>
              <a:rPr lang="fr-FR" sz="2000" dirty="0" smtClean="0">
                <a:latin typeface="Calibri" panose="020F0502020204030204" pitchFamily="34" charset="0"/>
                <a:cs typeface="Calibri" panose="020F0502020204030204" pitchFamily="34" charset="0"/>
              </a:rPr>
              <a:t>cultures </a:t>
            </a:r>
            <a:r>
              <a:rPr lang="fr-FR" sz="2000" dirty="0">
                <a:latin typeface="Calibri" panose="020F0502020204030204" pitchFamily="34" charset="0"/>
                <a:cs typeface="Calibri" panose="020F0502020204030204" pitchFamily="34" charset="0"/>
              </a:rPr>
              <a:t>contenant des agents biologiques ne </a:t>
            </a:r>
            <a:r>
              <a:rPr lang="fr-FR" sz="2000" dirty="0" smtClean="0">
                <a:latin typeface="Calibri" panose="020F0502020204030204" pitchFamily="34" charset="0"/>
                <a:cs typeface="Calibri" panose="020F0502020204030204" pitchFamily="34" charset="0"/>
              </a:rPr>
              <a:t>provoquant pas </a:t>
            </a:r>
            <a:r>
              <a:rPr lang="fr-FR" sz="2000" dirty="0">
                <a:latin typeface="Calibri" panose="020F0502020204030204" pitchFamily="34" charset="0"/>
                <a:cs typeface="Calibri" panose="020F0502020204030204" pitchFamily="34" charset="0"/>
              </a:rPr>
              <a:t>une invalidité permanente ou une maladie mortelle/ </a:t>
            </a:r>
            <a:r>
              <a:rPr lang="fr-FR" sz="2000" dirty="0" smtClean="0">
                <a:latin typeface="Calibri" panose="020F0502020204030204" pitchFamily="34" charset="0"/>
                <a:cs typeface="Calibri" panose="020F0502020204030204" pitchFamily="34" charset="0"/>
              </a:rPr>
              <a:t>potentiellement mortelle pour l’homme</a:t>
            </a:r>
          </a:p>
          <a:p>
            <a:pPr marL="436563" lvl="1" indent="0" algn="ctr">
              <a:buNone/>
            </a:pPr>
            <a:r>
              <a:rPr lang="fr-FR" sz="1800" dirty="0" smtClean="0">
                <a:solidFill>
                  <a:srgbClr val="FF0000"/>
                </a:solidFill>
                <a:latin typeface="Calibri" panose="020F0502020204030204" pitchFamily="34" charset="0"/>
                <a:cs typeface="Calibri" panose="020F0502020204030204" pitchFamily="34" charset="0"/>
              </a:rPr>
              <a:t>La différence réside principalement dans le niveau de résistance du conditionnement </a:t>
            </a: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8</a:t>
            </a:fld>
            <a:endParaRPr lang="fr-F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Matières dangereuses issues du transport maritime</a:t>
            </a:r>
          </a:p>
        </p:txBody>
      </p:sp>
      <p:sp>
        <p:nvSpPr>
          <p:cNvPr id="3" name="Espace réservé du contenu 2"/>
          <p:cNvSpPr>
            <a:spLocks noGrp="1"/>
          </p:cNvSpPr>
          <p:nvPr>
            <p:ph idx="1"/>
          </p:nvPr>
        </p:nvSpPr>
        <p:spPr>
          <a:xfrm>
            <a:off x="446088" y="1484784"/>
            <a:ext cx="8229600" cy="4413269"/>
          </a:xfrm>
        </p:spPr>
        <p:txBody>
          <a:bodyPr/>
          <a:lstStyle/>
          <a:p>
            <a:r>
              <a:rPr lang="fr-FR" sz="2400" dirty="0" smtClean="0">
                <a:latin typeface="Calibri" panose="020F0502020204030204" pitchFamily="34" charset="0"/>
                <a:cs typeface="Calibri" panose="020F0502020204030204" pitchFamily="34" charset="0"/>
              </a:rPr>
              <a:t>Code IMDG de l’OMI (Organisation Maritime Internationale) applicable au transport sur mer des marchandises dangereuses emballées et « conteneurisées » </a:t>
            </a:r>
          </a:p>
          <a:p>
            <a:pPr>
              <a:buNone/>
            </a:pPr>
            <a:endParaRPr lang="fr-FR" dirty="0" smtClean="0">
              <a:latin typeface="Calibri" panose="020F0502020204030204" pitchFamily="34" charset="0"/>
              <a:cs typeface="Calibri" panose="020F0502020204030204" pitchFamily="34" charset="0"/>
            </a:endParaRPr>
          </a:p>
          <a:p>
            <a:r>
              <a:rPr lang="fr-FR" sz="2400" dirty="0">
                <a:latin typeface="Calibri" panose="020F0502020204030204" pitchFamily="34" charset="0"/>
                <a:cs typeface="Calibri" panose="020F0502020204030204" pitchFamily="34" charset="0"/>
                <a:hlinkClick r:id="rId2"/>
              </a:rPr>
              <a:t>Arrêté du 18 juillet 2000 </a:t>
            </a:r>
            <a:r>
              <a:rPr lang="fr-FR" sz="2400" dirty="0">
                <a:latin typeface="Calibri" panose="020F0502020204030204" pitchFamily="34" charset="0"/>
                <a:cs typeface="Calibri" panose="020F0502020204030204" pitchFamily="34" charset="0"/>
              </a:rPr>
              <a:t>modifié réglementant le transport et la manutention des matières dangereuses dans les ports maritimes, l’avis de l’autorité sanitaire est requis pour l’opération de dépôt à terre et de stockage des déchets médicaux affectés au code ONU 3291</a:t>
            </a:r>
          </a:p>
          <a:p>
            <a:pPr lvl="1"/>
            <a:r>
              <a:rPr lang="fr-FR" sz="2000" dirty="0" smtClean="0">
                <a:latin typeface="Calibri" panose="020F0502020204030204" pitchFamily="34" charset="0"/>
                <a:cs typeface="Calibri" panose="020F0502020204030204" pitchFamily="34" charset="0"/>
              </a:rPr>
              <a:t>recommandation d’orientation vers les grands ports maritimes</a:t>
            </a:r>
          </a:p>
          <a:p>
            <a:pPr lvl="1"/>
            <a:r>
              <a:rPr lang="fr-FR" sz="2000" dirty="0" smtClean="0">
                <a:latin typeface="Calibri" panose="020F0502020204030204" pitchFamily="34" charset="0"/>
                <a:cs typeface="Calibri" panose="020F0502020204030204" pitchFamily="34" charset="0"/>
              </a:rPr>
              <a:t>coordination des acteurs locaux (autorité portuaire, préfecture, ARS…) pour assurer la bonne prise en charge des déchets à l’arrivée</a:t>
            </a:r>
          </a:p>
          <a:p>
            <a:endParaRPr lang="fr-FR" sz="1800" dirty="0"/>
          </a:p>
        </p:txBody>
      </p:sp>
      <p:sp>
        <p:nvSpPr>
          <p:cNvPr id="4" name="Espace réservé du numéro de diapositive 3"/>
          <p:cNvSpPr>
            <a:spLocks noGrp="1"/>
          </p:cNvSpPr>
          <p:nvPr>
            <p:ph type="sldNum" sz="quarter" idx="10"/>
          </p:nvPr>
        </p:nvSpPr>
        <p:spPr/>
        <p:txBody>
          <a:bodyPr/>
          <a:lstStyle/>
          <a:p>
            <a:pPr>
              <a:defRPr/>
            </a:pPr>
            <a:fld id="{52BE621A-75E6-4B0C-8895-322A9D497B5D}" type="slidenum">
              <a:rPr lang="fr-FR" smtClean="0"/>
              <a:pPr>
                <a:defRPr/>
              </a:pPr>
              <a:t>9</a:t>
            </a:fld>
            <a:endParaRPr lang="fr-FR"/>
          </a:p>
        </p:txBody>
      </p:sp>
    </p:spTree>
    <p:extLst>
      <p:ext uri="{BB962C8B-B14F-4D97-AF65-F5344CB8AC3E}">
        <p14:creationId xmlns:p14="http://schemas.microsoft.com/office/powerpoint/2010/main" val="1182221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P-HP ">
  <a:themeElements>
    <a:clrScheme name="Modèle par défaut AP-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P-HP ">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fr-FR" sz="21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95363" rtl="0" eaLnBrk="1" fontAlgn="base" latinLnBrk="0" hangingPunct="1">
          <a:lnSpc>
            <a:spcPct val="100000"/>
          </a:lnSpc>
          <a:spcBef>
            <a:spcPct val="0"/>
          </a:spcBef>
          <a:spcAft>
            <a:spcPct val="0"/>
          </a:spcAft>
          <a:buClrTx/>
          <a:buSzTx/>
          <a:buFontTx/>
          <a:buNone/>
          <a:tabLst/>
          <a:defRPr kumimoji="0" lang="fr-FR" sz="21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Modèle par défaut AP-H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AP-H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AP-H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AP-H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AP-H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AP-H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AP-H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AP-H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AP-H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AP-H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AP-H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AP-H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power point ap-hp</Template>
  <TotalTime>9273</TotalTime>
  <Words>1500</Words>
  <Application>Microsoft Office PowerPoint</Application>
  <PresentationFormat>Affichage à l'écran (4:3)</PresentationFormat>
  <Paragraphs>316</Paragraphs>
  <Slides>34</Slides>
  <Notes>4</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Modèle par défaut AP-HP </vt:lpstr>
      <vt:lpstr>Fièvre EBOLA Gestion des DASRI, excréta, fluides biologiques et autres déchets produits lors de la prise en charge d’un patient au sein d’un établissement de santé  </vt:lpstr>
      <vt:lpstr>Fièvre EBOLA Gestion des DASRI, excréta, fluides biologiques et autres déchets produits lors de la prise en charge d’un patient au sein d’un établissement de santé  </vt:lpstr>
      <vt:lpstr>Groupe de travail</vt:lpstr>
      <vt:lpstr>Rappel</vt:lpstr>
      <vt:lpstr>Contexte réglementaire </vt:lpstr>
      <vt:lpstr>Responsabilité </vt:lpstr>
      <vt:lpstr>Transport terrestre (1/2) </vt:lpstr>
      <vt:lpstr>Transport terrestre (2/2) </vt:lpstr>
      <vt:lpstr>Matières dangereuses issues du transport maritime</vt:lpstr>
      <vt:lpstr>Schématiquement</vt:lpstr>
      <vt:lpstr>Schématiquement</vt:lpstr>
      <vt:lpstr>Schématiquement</vt:lpstr>
      <vt:lpstr>Objectif</vt:lpstr>
      <vt:lpstr>Déchets concernés (1/3)</vt:lpstr>
      <vt:lpstr>Déchets concernés (2/3) </vt:lpstr>
      <vt:lpstr>Déchets concernés (3/3) </vt:lpstr>
      <vt:lpstr>Les différentes étapes de gestion des déchets</vt:lpstr>
      <vt:lpstr>Cas en cours de classement (1/2) </vt:lpstr>
      <vt:lpstr>Cas en cours de classement (2/2)</vt:lpstr>
      <vt:lpstr>Cas possible et confirmé</vt:lpstr>
      <vt:lpstr>Cas exclu (par l’InVS ou après PCR)</vt:lpstr>
      <vt:lpstr>Présentation PowerPoint</vt:lpstr>
      <vt:lpstr>Etape 1: cas des déchets liquides et excréta</vt:lpstr>
      <vt:lpstr>Etape 1: cas des déchets liquides et excréta</vt:lpstr>
      <vt:lpstr>Etape 1 :  gélifiants </vt:lpstr>
      <vt:lpstr>Etape 1 : pré-requis déchets solides (1/3)</vt:lpstr>
      <vt:lpstr>Etape 1 : en pratique déchets solides (2/3)</vt:lpstr>
      <vt:lpstr>Etape 1 : en pratique déchets solides (3/3)</vt:lpstr>
      <vt:lpstr>Remarques utiles</vt:lpstr>
      <vt:lpstr>Etape 1: inactivation thermique des déchets solides  </vt:lpstr>
      <vt:lpstr>Étape 2 : transport au sein de l’établissement </vt:lpstr>
      <vt:lpstr>Etape 3 : transport des déchets vers l’incinérateur</vt:lpstr>
      <vt:lpstr>Etape 4 : Incinération </vt:lpstr>
      <vt:lpstr>Mots clés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Aude CHABOISSIER</dc:creator>
  <cp:lastModifiedBy>YVARS, Sandrine</cp:lastModifiedBy>
  <cp:revision>457</cp:revision>
  <cp:lastPrinted>2014-11-12T17:06:06Z</cp:lastPrinted>
  <dcterms:created xsi:type="dcterms:W3CDTF">2013-04-15T12:50:02Z</dcterms:created>
  <dcterms:modified xsi:type="dcterms:W3CDTF">2014-11-19T16:08:27Z</dcterms:modified>
</cp:coreProperties>
</file>