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80" r:id="rId2"/>
    <p:sldMasterId id="2147483692" r:id="rId3"/>
    <p:sldMasterId id="2147483655" r:id="rId4"/>
    <p:sldMasterId id="2147483668" r:id="rId5"/>
  </p:sldMasterIdLst>
  <p:notesMasterIdLst>
    <p:notesMasterId r:id="rId29"/>
  </p:notesMasterIdLst>
  <p:handoutMasterIdLst>
    <p:handoutMasterId r:id="rId30"/>
  </p:handoutMasterIdLst>
  <p:sldIdLst>
    <p:sldId id="498" r:id="rId6"/>
    <p:sldId id="503" r:id="rId7"/>
    <p:sldId id="450" r:id="rId8"/>
    <p:sldId id="504" r:id="rId9"/>
    <p:sldId id="505" r:id="rId10"/>
    <p:sldId id="506" r:id="rId11"/>
    <p:sldId id="507" r:id="rId12"/>
    <p:sldId id="508" r:id="rId13"/>
    <p:sldId id="509" r:id="rId14"/>
    <p:sldId id="510" r:id="rId15"/>
    <p:sldId id="516" r:id="rId16"/>
    <p:sldId id="485" r:id="rId17"/>
    <p:sldId id="469" r:id="rId18"/>
    <p:sldId id="511" r:id="rId19"/>
    <p:sldId id="518" r:id="rId20"/>
    <p:sldId id="471" r:id="rId21"/>
    <p:sldId id="515" r:id="rId22"/>
    <p:sldId id="490" r:id="rId23"/>
    <p:sldId id="512" r:id="rId24"/>
    <p:sldId id="513" r:id="rId25"/>
    <p:sldId id="514" r:id="rId26"/>
    <p:sldId id="517" r:id="rId27"/>
    <p:sldId id="483" r:id="rId28"/>
  </p:sldIdLst>
  <p:sldSz cx="9144000" cy="6858000" type="screen4x3"/>
  <p:notesSz cx="7099300" cy="10234613"/>
  <p:defaultTextStyle>
    <a:defPPr>
      <a:defRPr lang="fr-FR"/>
    </a:defPPr>
    <a:lvl1pPr algn="l" rtl="0" fontAlgn="base">
      <a:spcBef>
        <a:spcPct val="0"/>
      </a:spcBef>
      <a:spcAft>
        <a:spcPct val="0"/>
      </a:spcAft>
      <a:defRPr sz="21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1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1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1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100" kern="1200">
        <a:solidFill>
          <a:schemeClr val="tx1"/>
        </a:solidFill>
        <a:latin typeface="Arial" charset="0"/>
        <a:ea typeface="ＭＳ Ｐゴシック"/>
        <a:cs typeface="ＭＳ Ｐゴシック"/>
      </a:defRPr>
    </a:lvl5pPr>
    <a:lvl6pPr marL="2286000" algn="l" defTabSz="914400" rtl="0" eaLnBrk="1" latinLnBrk="0" hangingPunct="1">
      <a:defRPr sz="2100" kern="1200">
        <a:solidFill>
          <a:schemeClr val="tx1"/>
        </a:solidFill>
        <a:latin typeface="Arial" charset="0"/>
        <a:ea typeface="ＭＳ Ｐゴシック"/>
        <a:cs typeface="ＭＳ Ｐゴシック"/>
      </a:defRPr>
    </a:lvl6pPr>
    <a:lvl7pPr marL="2743200" algn="l" defTabSz="914400" rtl="0" eaLnBrk="1" latinLnBrk="0" hangingPunct="1">
      <a:defRPr sz="2100" kern="1200">
        <a:solidFill>
          <a:schemeClr val="tx1"/>
        </a:solidFill>
        <a:latin typeface="Arial" charset="0"/>
        <a:ea typeface="ＭＳ Ｐゴシック"/>
        <a:cs typeface="ＭＳ Ｐゴシック"/>
      </a:defRPr>
    </a:lvl7pPr>
    <a:lvl8pPr marL="3200400" algn="l" defTabSz="914400" rtl="0" eaLnBrk="1" latinLnBrk="0" hangingPunct="1">
      <a:defRPr sz="2100" kern="1200">
        <a:solidFill>
          <a:schemeClr val="tx1"/>
        </a:solidFill>
        <a:latin typeface="Arial" charset="0"/>
        <a:ea typeface="ＭＳ Ｐゴシック"/>
        <a:cs typeface="ＭＳ Ｐゴシック"/>
      </a:defRPr>
    </a:lvl8pPr>
    <a:lvl9pPr marL="3657600" algn="l" defTabSz="914400" rtl="0" eaLnBrk="1" latinLnBrk="0" hangingPunct="1">
      <a:defRPr sz="2100"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TZSCHEID Marie-Alix" initials="MAE" lastIdx="10" clrIdx="0"/>
  <p:cmAuthor id="1" name="BERNET, Claude" initials="B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75"/>
    <a:srgbClr val="333399"/>
    <a:srgbClr val="FF0000"/>
    <a:srgbClr val="F8E1A6"/>
    <a:srgbClr val="000090"/>
    <a:srgbClr val="990000"/>
    <a:srgbClr val="660066"/>
    <a:srgbClr val="FBB961"/>
    <a:srgbClr val="F99F2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4" autoAdjust="0"/>
    <p:restoredTop sz="99879" autoAdjust="0"/>
  </p:normalViewPr>
  <p:slideViewPr>
    <p:cSldViewPr>
      <p:cViewPr>
        <p:scale>
          <a:sx n="80" d="100"/>
          <a:sy n="80" d="100"/>
        </p:scale>
        <p:origin x="-336" y="132"/>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notesViewPr>
    <p:cSldViewPr>
      <p:cViewPr varScale="1">
        <p:scale>
          <a:sx n="51" d="100"/>
          <a:sy n="51" d="100"/>
        </p:scale>
        <p:origin x="-1920" y="-84"/>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2"/>
            <a:ext cx="3076978" cy="511977"/>
          </a:xfrm>
          <a:prstGeom prst="rect">
            <a:avLst/>
          </a:prstGeom>
          <a:noFill/>
          <a:ln>
            <a:noFill/>
          </a:ln>
          <a:effectLst/>
          <a:extLst/>
        </p:spPr>
        <p:txBody>
          <a:bodyPr vert="horz" wrap="square" lIns="95438" tIns="47719" rIns="95438" bIns="47719"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fr-FR"/>
          </a:p>
        </p:txBody>
      </p:sp>
      <p:sp>
        <p:nvSpPr>
          <p:cNvPr id="48131" name="Rectangle 3"/>
          <p:cNvSpPr>
            <a:spLocks noGrp="1" noChangeArrowheads="1"/>
          </p:cNvSpPr>
          <p:nvPr>
            <p:ph type="dt" sz="quarter" idx="1"/>
          </p:nvPr>
        </p:nvSpPr>
        <p:spPr bwMode="auto">
          <a:xfrm>
            <a:off x="4020649" y="2"/>
            <a:ext cx="3076977" cy="511977"/>
          </a:xfrm>
          <a:prstGeom prst="rect">
            <a:avLst/>
          </a:prstGeom>
          <a:noFill/>
          <a:ln>
            <a:noFill/>
          </a:ln>
          <a:effectLst/>
          <a:extLst/>
        </p:spPr>
        <p:txBody>
          <a:bodyPr vert="horz" wrap="square" lIns="95438" tIns="47719" rIns="95438" bIns="47719"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fr-FR"/>
          </a:p>
        </p:txBody>
      </p:sp>
      <p:sp>
        <p:nvSpPr>
          <p:cNvPr id="48132" name="Rectangle 4"/>
          <p:cNvSpPr>
            <a:spLocks noGrp="1" noChangeArrowheads="1"/>
          </p:cNvSpPr>
          <p:nvPr>
            <p:ph type="ftr" sz="quarter" idx="2"/>
          </p:nvPr>
        </p:nvSpPr>
        <p:spPr bwMode="auto">
          <a:xfrm>
            <a:off x="0" y="9720991"/>
            <a:ext cx="3076978" cy="511976"/>
          </a:xfrm>
          <a:prstGeom prst="rect">
            <a:avLst/>
          </a:prstGeom>
          <a:noFill/>
          <a:ln>
            <a:noFill/>
          </a:ln>
          <a:effectLst/>
          <a:extLst/>
        </p:spPr>
        <p:txBody>
          <a:bodyPr vert="horz" wrap="square" lIns="95438" tIns="47719" rIns="95438" bIns="47719" numCol="1" anchor="b" anchorCtr="0" compatLnSpc="1">
            <a:prstTxWarp prst="textNoShape">
              <a:avLst/>
            </a:prstTxWarp>
          </a:bodyPr>
          <a:lstStyle>
            <a:lvl1pPr>
              <a:defRPr sz="1200">
                <a:latin typeface="Arial" charset="0"/>
                <a:ea typeface="ＭＳ Ｐゴシック" charset="0"/>
                <a:cs typeface="+mn-cs"/>
              </a:defRPr>
            </a:lvl1pPr>
          </a:lstStyle>
          <a:p>
            <a:pPr>
              <a:defRPr/>
            </a:pPr>
            <a:r>
              <a:rPr lang="fr-FR" smtClean="0"/>
              <a:t>Actualisé le 29 janvier 2015</a:t>
            </a:r>
            <a:endParaRPr lang="fr-FR"/>
          </a:p>
        </p:txBody>
      </p:sp>
      <p:sp>
        <p:nvSpPr>
          <p:cNvPr id="48133" name="Rectangle 5"/>
          <p:cNvSpPr>
            <a:spLocks noGrp="1" noChangeArrowheads="1"/>
          </p:cNvSpPr>
          <p:nvPr>
            <p:ph type="sldNum" sz="quarter" idx="3"/>
          </p:nvPr>
        </p:nvSpPr>
        <p:spPr bwMode="auto">
          <a:xfrm>
            <a:off x="4020649" y="9720991"/>
            <a:ext cx="3076977" cy="511976"/>
          </a:xfrm>
          <a:prstGeom prst="rect">
            <a:avLst/>
          </a:prstGeom>
          <a:noFill/>
          <a:ln>
            <a:noFill/>
          </a:ln>
          <a:effectLst/>
          <a:extLst/>
        </p:spPr>
        <p:txBody>
          <a:bodyPr vert="horz" wrap="square" lIns="95438" tIns="47719" rIns="95438" bIns="47719" numCol="1" anchor="b" anchorCtr="0" compatLnSpc="1">
            <a:prstTxWarp prst="textNoShape">
              <a:avLst/>
            </a:prstTxWarp>
          </a:bodyPr>
          <a:lstStyle>
            <a:lvl1pPr algn="r">
              <a:defRPr sz="1200">
                <a:ea typeface="ＭＳ Ｐゴシック" charset="0"/>
                <a:cs typeface="ＭＳ Ｐゴシック" charset="0"/>
              </a:defRPr>
            </a:lvl1pPr>
          </a:lstStyle>
          <a:p>
            <a:pPr>
              <a:defRPr/>
            </a:pPr>
            <a:fld id="{0A88697B-E1D8-46F7-843A-2B0A99F56355}" type="slidenum">
              <a:rPr lang="fr-FR"/>
              <a:pPr>
                <a:defRPr/>
              </a:pPr>
              <a:t>‹N°›</a:t>
            </a:fld>
            <a:endParaRPr lang="fr-FR"/>
          </a:p>
        </p:txBody>
      </p:sp>
    </p:spTree>
    <p:extLst>
      <p:ext uri="{BB962C8B-B14F-4D97-AF65-F5344CB8AC3E}">
        <p14:creationId xmlns:p14="http://schemas.microsoft.com/office/powerpoint/2010/main" val="13013976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2"/>
            <a:ext cx="3076978" cy="511977"/>
          </a:xfrm>
          <a:prstGeom prst="rect">
            <a:avLst/>
          </a:prstGeom>
          <a:noFill/>
          <a:ln>
            <a:noFill/>
          </a:ln>
          <a:effectLst/>
          <a:extLst/>
        </p:spPr>
        <p:txBody>
          <a:bodyPr vert="horz" wrap="square" lIns="95438" tIns="47719" rIns="95438" bIns="47719"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fr-FR"/>
          </a:p>
        </p:txBody>
      </p:sp>
      <p:sp>
        <p:nvSpPr>
          <p:cNvPr id="8195" name="Rectangle 3"/>
          <p:cNvSpPr>
            <a:spLocks noGrp="1" noChangeArrowheads="1"/>
          </p:cNvSpPr>
          <p:nvPr>
            <p:ph type="dt" idx="1"/>
          </p:nvPr>
        </p:nvSpPr>
        <p:spPr bwMode="auto">
          <a:xfrm>
            <a:off x="4020649" y="2"/>
            <a:ext cx="3076977" cy="511977"/>
          </a:xfrm>
          <a:prstGeom prst="rect">
            <a:avLst/>
          </a:prstGeom>
          <a:noFill/>
          <a:ln>
            <a:noFill/>
          </a:ln>
          <a:effectLst/>
          <a:extLst/>
        </p:spPr>
        <p:txBody>
          <a:bodyPr vert="horz" wrap="square" lIns="95438" tIns="47719" rIns="95438" bIns="47719"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fr-FR"/>
          </a:p>
        </p:txBody>
      </p:sp>
      <p:sp>
        <p:nvSpPr>
          <p:cNvPr id="6148" name="Rectangle 4"/>
          <p:cNvSpPr>
            <a:spLocks noGrp="1" noRot="1" noChangeAspect="1" noChangeArrowheads="1" noTextEdit="1"/>
          </p:cNvSpPr>
          <p:nvPr>
            <p:ph type="sldImg" idx="2"/>
          </p:nvPr>
        </p:nvSpPr>
        <p:spPr bwMode="auto">
          <a:xfrm>
            <a:off x="989013" y="766763"/>
            <a:ext cx="5121275" cy="38401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9430" y="4861319"/>
            <a:ext cx="5680444" cy="4606152"/>
          </a:xfrm>
          <a:prstGeom prst="rect">
            <a:avLst/>
          </a:prstGeom>
          <a:noFill/>
          <a:ln>
            <a:noFill/>
          </a:ln>
          <a:effectLst/>
          <a:extLst/>
        </p:spPr>
        <p:txBody>
          <a:bodyPr vert="horz" wrap="square" lIns="95438" tIns="47719" rIns="95438" bIns="47719" numCol="1" anchor="t" anchorCtr="0" compatLnSpc="1">
            <a:prstTxWarp prst="textNoShape">
              <a:avLst/>
            </a:prstTxWarp>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8198" name="Rectangle 6"/>
          <p:cNvSpPr>
            <a:spLocks noGrp="1" noChangeArrowheads="1"/>
          </p:cNvSpPr>
          <p:nvPr>
            <p:ph type="ftr" sz="quarter" idx="4"/>
          </p:nvPr>
        </p:nvSpPr>
        <p:spPr bwMode="auto">
          <a:xfrm>
            <a:off x="0" y="9720991"/>
            <a:ext cx="3076978" cy="511976"/>
          </a:xfrm>
          <a:prstGeom prst="rect">
            <a:avLst/>
          </a:prstGeom>
          <a:noFill/>
          <a:ln>
            <a:noFill/>
          </a:ln>
          <a:effectLst/>
          <a:extLst/>
        </p:spPr>
        <p:txBody>
          <a:bodyPr vert="horz" wrap="square" lIns="95438" tIns="47719" rIns="95438" bIns="47719" numCol="1" anchor="b" anchorCtr="0" compatLnSpc="1">
            <a:prstTxWarp prst="textNoShape">
              <a:avLst/>
            </a:prstTxWarp>
          </a:bodyPr>
          <a:lstStyle>
            <a:lvl1pPr>
              <a:defRPr sz="1200">
                <a:latin typeface="Arial" charset="0"/>
                <a:ea typeface="ＭＳ Ｐゴシック" charset="0"/>
                <a:cs typeface="+mn-cs"/>
              </a:defRPr>
            </a:lvl1pPr>
          </a:lstStyle>
          <a:p>
            <a:pPr>
              <a:defRPr/>
            </a:pPr>
            <a:r>
              <a:rPr lang="fr-FR" dirty="0" smtClean="0"/>
              <a:t>Actualisé le 02 février 2015</a:t>
            </a:r>
            <a:endParaRPr lang="fr-FR" dirty="0"/>
          </a:p>
        </p:txBody>
      </p:sp>
      <p:sp>
        <p:nvSpPr>
          <p:cNvPr id="8199" name="Rectangle 7"/>
          <p:cNvSpPr>
            <a:spLocks noGrp="1" noChangeArrowheads="1"/>
          </p:cNvSpPr>
          <p:nvPr>
            <p:ph type="sldNum" sz="quarter" idx="5"/>
          </p:nvPr>
        </p:nvSpPr>
        <p:spPr bwMode="auto">
          <a:xfrm>
            <a:off x="4020649" y="9720991"/>
            <a:ext cx="3076977" cy="511976"/>
          </a:xfrm>
          <a:prstGeom prst="rect">
            <a:avLst/>
          </a:prstGeom>
          <a:noFill/>
          <a:ln>
            <a:noFill/>
          </a:ln>
          <a:effectLst/>
          <a:extLst/>
        </p:spPr>
        <p:txBody>
          <a:bodyPr vert="horz" wrap="square" lIns="95438" tIns="47719" rIns="95438" bIns="47719" numCol="1" anchor="b" anchorCtr="0" compatLnSpc="1">
            <a:prstTxWarp prst="textNoShape">
              <a:avLst/>
            </a:prstTxWarp>
          </a:bodyPr>
          <a:lstStyle>
            <a:lvl1pPr algn="r">
              <a:defRPr sz="1200">
                <a:ea typeface="ＭＳ Ｐゴシック" charset="0"/>
                <a:cs typeface="ＭＳ Ｐゴシック" charset="0"/>
              </a:defRPr>
            </a:lvl1pPr>
          </a:lstStyle>
          <a:p>
            <a:pPr>
              <a:defRPr/>
            </a:pPr>
            <a:fld id="{6504C137-54AD-4049-92B7-B0869BB2FB7C}" type="slidenum">
              <a:rPr lang="fr-FR"/>
              <a:pPr>
                <a:defRPr/>
              </a:pPr>
              <a:t>‹N°›</a:t>
            </a:fld>
            <a:endParaRPr lang="fr-FR"/>
          </a:p>
        </p:txBody>
      </p:sp>
    </p:spTree>
    <p:extLst>
      <p:ext uri="{BB962C8B-B14F-4D97-AF65-F5344CB8AC3E}">
        <p14:creationId xmlns:p14="http://schemas.microsoft.com/office/powerpoint/2010/main" val="36226310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504C137-54AD-4049-92B7-B0869BB2FB7C}" type="slidenum">
              <a:rPr lang="fr-FR" smtClean="0"/>
              <a:pPr>
                <a:defRPr/>
              </a:pPr>
              <a:t>1</a:t>
            </a:fld>
            <a:endParaRPr lang="fr-FR"/>
          </a:p>
        </p:txBody>
      </p:sp>
      <p:sp>
        <p:nvSpPr>
          <p:cNvPr id="5" name="Espace réservé du pied de page 4"/>
          <p:cNvSpPr>
            <a:spLocks noGrp="1"/>
          </p:cNvSpPr>
          <p:nvPr>
            <p:ph type="ftr" sz="quarter" idx="11"/>
          </p:nvPr>
        </p:nvSpPr>
        <p:spPr/>
        <p:txBody>
          <a:bodyPr/>
          <a:lstStyle/>
          <a:p>
            <a:pPr>
              <a:defRPr/>
            </a:pPr>
            <a:r>
              <a:rPr lang="fr-FR" smtClean="0"/>
              <a:t>Actualisé le 29 janvier 2015</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504C137-54AD-4049-92B7-B0869BB2FB7C}" type="slidenum">
              <a:rPr lang="fr-FR" smtClean="0"/>
              <a:pPr>
                <a:defRPr/>
              </a:pPr>
              <a:t>2</a:t>
            </a:fld>
            <a:endParaRPr lang="fr-FR"/>
          </a:p>
        </p:txBody>
      </p:sp>
      <p:sp>
        <p:nvSpPr>
          <p:cNvPr id="5" name="Espace réservé du pied de page 4"/>
          <p:cNvSpPr>
            <a:spLocks noGrp="1"/>
          </p:cNvSpPr>
          <p:nvPr>
            <p:ph type="ftr" sz="quarter" idx="11"/>
          </p:nvPr>
        </p:nvSpPr>
        <p:spPr/>
        <p:txBody>
          <a:bodyPr/>
          <a:lstStyle/>
          <a:p>
            <a:pPr>
              <a:defRPr/>
            </a:pPr>
            <a:r>
              <a:rPr lang="fr-FR" smtClean="0"/>
              <a:t>Actualisé le 29 janvier 2015</a:t>
            </a: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692150" y="1568450"/>
            <a:ext cx="7772400" cy="1076325"/>
          </a:xfrm>
        </p:spPr>
        <p:txBody>
          <a:bodyPr/>
          <a:lstStyle>
            <a:lvl1pPr algn="r">
              <a:defRPr sz="3200"/>
            </a:lvl1pPr>
          </a:lstStyle>
          <a:p>
            <a:pPr lvl="0"/>
            <a:r>
              <a:rPr lang="fr-FR" noProof="0" dirty="0" smtClean="0"/>
              <a:t>Cliquez pour modifier le style du titre</a:t>
            </a:r>
          </a:p>
        </p:txBody>
      </p:sp>
      <p:sp>
        <p:nvSpPr>
          <p:cNvPr id="5124" name="Rectangle 4"/>
          <p:cNvSpPr>
            <a:spLocks noGrp="1" noChangeArrowheads="1"/>
          </p:cNvSpPr>
          <p:nvPr>
            <p:ph type="subTitle" idx="1"/>
          </p:nvPr>
        </p:nvSpPr>
        <p:spPr>
          <a:xfrm>
            <a:off x="2054225" y="2678113"/>
            <a:ext cx="6400800" cy="782637"/>
          </a:xfrm>
        </p:spPr>
        <p:txBody>
          <a:bodyPr/>
          <a:lstStyle>
            <a:lvl1pPr marL="0" indent="0" algn="r">
              <a:buFontTx/>
              <a:buNone/>
              <a:defRPr sz="1800">
                <a:solidFill>
                  <a:srgbClr val="ADA59D"/>
                </a:solidFill>
              </a:defRPr>
            </a:lvl1pPr>
          </a:lstStyle>
          <a:p>
            <a:pPr lvl="0"/>
            <a:r>
              <a:rPr lang="fr-FR" noProof="0" smtClean="0"/>
              <a:t>Cliquez pour modifier le style des sous-titres du masque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429AB0A-B9C7-41E7-9195-B1E2E56A4A3F}" type="datetimeFigureOut">
              <a:rPr lang="fr-FR" smtClean="0"/>
              <a:t>02/02/2015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3DE5F83-D52E-4569-927C-08C7525952DF}" type="slidenum">
              <a:rPr lang="fr-FR" smtClean="0"/>
              <a:t>‹N°›</a:t>
            </a:fld>
            <a:endParaRPr lang="fr-FR"/>
          </a:p>
        </p:txBody>
      </p:sp>
    </p:spTree>
    <p:extLst>
      <p:ext uri="{BB962C8B-B14F-4D97-AF65-F5344CB8AC3E}">
        <p14:creationId xmlns:p14="http://schemas.microsoft.com/office/powerpoint/2010/main" val="70033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29AB0A-B9C7-41E7-9195-B1E2E56A4A3F}" type="datetimeFigureOut">
              <a:rPr lang="fr-FR" smtClean="0"/>
              <a:t>02/02/2015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3DE5F83-D52E-4569-927C-08C7525952DF}" type="slidenum">
              <a:rPr lang="fr-FR" smtClean="0"/>
              <a:t>‹N°›</a:t>
            </a:fld>
            <a:endParaRPr lang="fr-FR"/>
          </a:p>
        </p:txBody>
      </p:sp>
    </p:spTree>
    <p:extLst>
      <p:ext uri="{BB962C8B-B14F-4D97-AF65-F5344CB8AC3E}">
        <p14:creationId xmlns:p14="http://schemas.microsoft.com/office/powerpoint/2010/main" val="50282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29AB0A-B9C7-41E7-9195-B1E2E56A4A3F}"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DE5F83-D52E-4569-927C-08C7525952DF}" type="slidenum">
              <a:rPr lang="fr-FR" smtClean="0"/>
              <a:t>‹N°›</a:t>
            </a:fld>
            <a:endParaRPr lang="fr-FR"/>
          </a:p>
        </p:txBody>
      </p:sp>
    </p:spTree>
    <p:extLst>
      <p:ext uri="{BB962C8B-B14F-4D97-AF65-F5344CB8AC3E}">
        <p14:creationId xmlns:p14="http://schemas.microsoft.com/office/powerpoint/2010/main" val="12804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29AB0A-B9C7-41E7-9195-B1E2E56A4A3F}"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DE5F83-D52E-4569-927C-08C7525952DF}" type="slidenum">
              <a:rPr lang="fr-FR" smtClean="0"/>
              <a:t>‹N°›</a:t>
            </a:fld>
            <a:endParaRPr lang="fr-FR"/>
          </a:p>
        </p:txBody>
      </p:sp>
    </p:spTree>
    <p:extLst>
      <p:ext uri="{BB962C8B-B14F-4D97-AF65-F5344CB8AC3E}">
        <p14:creationId xmlns:p14="http://schemas.microsoft.com/office/powerpoint/2010/main" val="3536013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29AB0A-B9C7-41E7-9195-B1E2E56A4A3F}"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DE5F83-D52E-4569-927C-08C7525952DF}" type="slidenum">
              <a:rPr lang="fr-FR" smtClean="0"/>
              <a:t>‹N°›</a:t>
            </a:fld>
            <a:endParaRPr lang="fr-FR"/>
          </a:p>
        </p:txBody>
      </p:sp>
    </p:spTree>
    <p:extLst>
      <p:ext uri="{BB962C8B-B14F-4D97-AF65-F5344CB8AC3E}">
        <p14:creationId xmlns:p14="http://schemas.microsoft.com/office/powerpoint/2010/main" val="136957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29AB0A-B9C7-41E7-9195-B1E2E56A4A3F}"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DE5F83-D52E-4569-927C-08C7525952DF}" type="slidenum">
              <a:rPr lang="fr-FR" smtClean="0"/>
              <a:t>‹N°›</a:t>
            </a:fld>
            <a:endParaRPr lang="fr-FR"/>
          </a:p>
        </p:txBody>
      </p:sp>
    </p:spTree>
    <p:extLst>
      <p:ext uri="{BB962C8B-B14F-4D97-AF65-F5344CB8AC3E}">
        <p14:creationId xmlns:p14="http://schemas.microsoft.com/office/powerpoint/2010/main" val="107707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F09701B-813C-4DF8-BF5E-435F1D9DDB6E}"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3436334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09701B-813C-4DF8-BF5E-435F1D9DDB6E}"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3837031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F09701B-813C-4DF8-BF5E-435F1D9DDB6E}"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315944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F09701B-813C-4DF8-BF5E-435F1D9DDB6E}"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306552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sldNum" sz="quarter" idx="10"/>
          </p:nvPr>
        </p:nvSpPr>
        <p:spPr>
          <a:ln/>
        </p:spPr>
        <p:txBody>
          <a:bodyPr/>
          <a:lstStyle>
            <a:lvl1pPr>
              <a:defRPr/>
            </a:lvl1pPr>
          </a:lstStyle>
          <a:p>
            <a:pPr>
              <a:defRPr/>
            </a:pPr>
            <a:fld id="{52BE621A-75E6-4B0C-8895-322A9D497B5D}"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F09701B-813C-4DF8-BF5E-435F1D9DDB6E}" type="datetimeFigureOut">
              <a:rPr lang="fr-FR" smtClean="0"/>
              <a:t>02/02/2015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815516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F09701B-813C-4DF8-BF5E-435F1D9DDB6E}" type="datetimeFigureOut">
              <a:rPr lang="fr-FR" smtClean="0"/>
              <a:t>02/02/2015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221898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09701B-813C-4DF8-BF5E-435F1D9DDB6E}" type="datetimeFigureOut">
              <a:rPr lang="fr-FR" smtClean="0"/>
              <a:t>02/02/2015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1581016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09701B-813C-4DF8-BF5E-435F1D9DDB6E}"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3981918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09701B-813C-4DF8-BF5E-435F1D9DDB6E}"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2286521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09701B-813C-4DF8-BF5E-435F1D9DDB6E}"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521596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09701B-813C-4DF8-BF5E-435F1D9DDB6E}"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2558946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F09701B-813C-4DF8-BF5E-435F1D9DDB6E}" type="datetimeFigureOut">
              <a:rPr lang="fr-FR" smtClean="0"/>
              <a:t>02/02/2015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AD0EFA-245E-4F7E-9A80-B0A128684D31}" type="slidenum">
              <a:rPr lang="fr-FR" smtClean="0"/>
              <a:t>‹N°›</a:t>
            </a:fld>
            <a:endParaRPr lang="fr-FR"/>
          </a:p>
        </p:txBody>
      </p:sp>
    </p:spTree>
    <p:extLst>
      <p:ext uri="{BB962C8B-B14F-4D97-AF65-F5344CB8AC3E}">
        <p14:creationId xmlns:p14="http://schemas.microsoft.com/office/powerpoint/2010/main" val="259685443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6486824-809F-4A35-BB58-13C4BDC89449}"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874904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486824-809F-4A35-BB58-13C4BDC89449}"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193771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5"/>
          <p:cNvSpPr>
            <a:spLocks noGrp="1" noChangeArrowheads="1"/>
          </p:cNvSpPr>
          <p:nvPr>
            <p:ph type="sldNum" sz="quarter" idx="10"/>
          </p:nvPr>
        </p:nvSpPr>
        <p:spPr>
          <a:ln/>
        </p:spPr>
        <p:txBody>
          <a:bodyPr/>
          <a:lstStyle>
            <a:lvl1pPr>
              <a:defRPr/>
            </a:lvl1pPr>
          </a:lstStyle>
          <a:p>
            <a:pPr>
              <a:defRPr/>
            </a:pPr>
            <a:fld id="{EDF38C10-8322-403E-973D-017D78A883AB}"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6486824-809F-4A35-BB58-13C4BDC89449}"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345756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6486824-809F-4A35-BB58-13C4BDC89449}"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2906214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486824-809F-4A35-BB58-13C4BDC89449}" type="datetimeFigureOut">
              <a:rPr lang="fr-FR" smtClean="0"/>
              <a:t>02/02/2015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290750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6486824-809F-4A35-BB58-13C4BDC89449}" type="datetimeFigureOut">
              <a:rPr lang="fr-FR" smtClean="0"/>
              <a:t>02/02/2015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2413085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486824-809F-4A35-BB58-13C4BDC89449}" type="datetimeFigureOut">
              <a:rPr lang="fr-FR" smtClean="0"/>
              <a:t>02/02/2015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3002953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486824-809F-4A35-BB58-13C4BDC89449}"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809734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486824-809F-4A35-BB58-13C4BDC89449}"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2879862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486824-809F-4A35-BB58-13C4BDC89449}"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545292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486824-809F-4A35-BB58-13C4BDC89449}"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3227171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6486824-809F-4A35-BB58-13C4BDC89449}" type="datetimeFigureOut">
              <a:rPr lang="fr-FR" smtClean="0"/>
              <a:t>02/02/2015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2AA75E-6622-4292-8345-FD76CB1BF020}" type="slidenum">
              <a:rPr lang="fr-FR" smtClean="0"/>
              <a:t>‹N°›</a:t>
            </a:fld>
            <a:endParaRPr lang="fr-FR"/>
          </a:p>
        </p:txBody>
      </p:sp>
    </p:spTree>
    <p:extLst>
      <p:ext uri="{BB962C8B-B14F-4D97-AF65-F5344CB8AC3E}">
        <p14:creationId xmlns:p14="http://schemas.microsoft.com/office/powerpoint/2010/main" val="34019724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E0BE13B-6DCA-4029-BE2A-849D4A50D149}"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24F3D53-B988-44F0-AE80-02F2B444B92C}"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2F814B-82F9-4066-BCA9-78BD0E09400F}" type="slidenum">
              <a:rPr lang="fr-FR" smtClean="0"/>
              <a:t>‹N°›</a:t>
            </a:fld>
            <a:endParaRPr lang="fr-FR"/>
          </a:p>
        </p:txBody>
      </p:sp>
    </p:spTree>
    <p:extLst>
      <p:ext uri="{BB962C8B-B14F-4D97-AF65-F5344CB8AC3E}">
        <p14:creationId xmlns:p14="http://schemas.microsoft.com/office/powerpoint/2010/main" val="3423977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4F3D53-B988-44F0-AE80-02F2B444B92C}"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2F814B-82F9-4066-BCA9-78BD0E09400F}" type="slidenum">
              <a:rPr lang="fr-FR" smtClean="0"/>
              <a:t>‹N°›</a:t>
            </a:fld>
            <a:endParaRPr lang="fr-FR"/>
          </a:p>
        </p:txBody>
      </p:sp>
    </p:spTree>
    <p:extLst>
      <p:ext uri="{BB962C8B-B14F-4D97-AF65-F5344CB8AC3E}">
        <p14:creationId xmlns:p14="http://schemas.microsoft.com/office/powerpoint/2010/main" val="3907456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24F3D53-B988-44F0-AE80-02F2B444B92C}"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2F814B-82F9-4066-BCA9-78BD0E09400F}" type="slidenum">
              <a:rPr lang="fr-FR" smtClean="0"/>
              <a:t>‹N°›</a:t>
            </a:fld>
            <a:endParaRPr lang="fr-FR"/>
          </a:p>
        </p:txBody>
      </p:sp>
    </p:spTree>
    <p:extLst>
      <p:ext uri="{BB962C8B-B14F-4D97-AF65-F5344CB8AC3E}">
        <p14:creationId xmlns:p14="http://schemas.microsoft.com/office/powerpoint/2010/main" val="3347472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24F3D53-B988-44F0-AE80-02F2B444B92C}"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2F814B-82F9-4066-BCA9-78BD0E09400F}" type="slidenum">
              <a:rPr lang="fr-FR" smtClean="0"/>
              <a:t>‹N°›</a:t>
            </a:fld>
            <a:endParaRPr lang="fr-FR"/>
          </a:p>
        </p:txBody>
      </p:sp>
    </p:spTree>
    <p:extLst>
      <p:ext uri="{BB962C8B-B14F-4D97-AF65-F5344CB8AC3E}">
        <p14:creationId xmlns:p14="http://schemas.microsoft.com/office/powerpoint/2010/main" val="3232784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24F3D53-B988-44F0-AE80-02F2B444B92C}" type="datetimeFigureOut">
              <a:rPr lang="fr-FR" smtClean="0"/>
              <a:t>02/02/2015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72F814B-82F9-4066-BCA9-78BD0E09400F}" type="slidenum">
              <a:rPr lang="fr-FR" smtClean="0"/>
              <a:t>‹N°›</a:t>
            </a:fld>
            <a:endParaRPr lang="fr-FR"/>
          </a:p>
        </p:txBody>
      </p:sp>
    </p:spTree>
    <p:extLst>
      <p:ext uri="{BB962C8B-B14F-4D97-AF65-F5344CB8AC3E}">
        <p14:creationId xmlns:p14="http://schemas.microsoft.com/office/powerpoint/2010/main" val="2107189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24F3D53-B988-44F0-AE80-02F2B444B92C}" type="datetimeFigureOut">
              <a:rPr lang="fr-FR" smtClean="0"/>
              <a:t>02/02/2015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72F814B-82F9-4066-BCA9-78BD0E09400F}" type="slidenum">
              <a:rPr lang="fr-FR" smtClean="0"/>
              <a:t>‹N°›</a:t>
            </a:fld>
            <a:endParaRPr lang="fr-FR"/>
          </a:p>
        </p:txBody>
      </p:sp>
    </p:spTree>
    <p:extLst>
      <p:ext uri="{BB962C8B-B14F-4D97-AF65-F5344CB8AC3E}">
        <p14:creationId xmlns:p14="http://schemas.microsoft.com/office/powerpoint/2010/main" val="2620381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4F3D53-B988-44F0-AE80-02F2B444B92C}" type="datetimeFigureOut">
              <a:rPr lang="fr-FR" smtClean="0"/>
              <a:t>02/02/2015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72F814B-82F9-4066-BCA9-78BD0E09400F}" type="slidenum">
              <a:rPr lang="fr-FR" smtClean="0"/>
              <a:t>‹N°›</a:t>
            </a:fld>
            <a:endParaRPr lang="fr-FR"/>
          </a:p>
        </p:txBody>
      </p:sp>
    </p:spTree>
    <p:extLst>
      <p:ext uri="{BB962C8B-B14F-4D97-AF65-F5344CB8AC3E}">
        <p14:creationId xmlns:p14="http://schemas.microsoft.com/office/powerpoint/2010/main" val="4187659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4F3D53-B988-44F0-AE80-02F2B444B92C}"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2F814B-82F9-4066-BCA9-78BD0E09400F}" type="slidenum">
              <a:rPr lang="fr-FR" smtClean="0"/>
              <a:t>‹N°›</a:t>
            </a:fld>
            <a:endParaRPr lang="fr-FR"/>
          </a:p>
        </p:txBody>
      </p:sp>
    </p:spTree>
    <p:extLst>
      <p:ext uri="{BB962C8B-B14F-4D97-AF65-F5344CB8AC3E}">
        <p14:creationId xmlns:p14="http://schemas.microsoft.com/office/powerpoint/2010/main" val="25178471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4F3D53-B988-44F0-AE80-02F2B444B92C}"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2F814B-82F9-4066-BCA9-78BD0E09400F}" type="slidenum">
              <a:rPr lang="fr-FR" smtClean="0"/>
              <a:t>‹N°›</a:t>
            </a:fld>
            <a:endParaRPr lang="fr-FR"/>
          </a:p>
        </p:txBody>
      </p:sp>
    </p:spTree>
    <p:extLst>
      <p:ext uri="{BB962C8B-B14F-4D97-AF65-F5344CB8AC3E}">
        <p14:creationId xmlns:p14="http://schemas.microsoft.com/office/powerpoint/2010/main" val="6227249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4F3D53-B988-44F0-AE80-02F2B444B92C}"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2F814B-82F9-4066-BCA9-78BD0E09400F}" type="slidenum">
              <a:rPr lang="fr-FR" smtClean="0"/>
              <a:t>‹N°›</a:t>
            </a:fld>
            <a:endParaRPr lang="fr-FR"/>
          </a:p>
        </p:txBody>
      </p:sp>
    </p:spTree>
    <p:extLst>
      <p:ext uri="{BB962C8B-B14F-4D97-AF65-F5344CB8AC3E}">
        <p14:creationId xmlns:p14="http://schemas.microsoft.com/office/powerpoint/2010/main" val="208440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429AB0A-B9C7-41E7-9195-B1E2E56A4A3F}"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DE5F83-D52E-4569-927C-08C7525952DF}" type="slidenum">
              <a:rPr lang="fr-FR" smtClean="0"/>
              <a:t>‹N°›</a:t>
            </a:fld>
            <a:endParaRPr lang="fr-FR"/>
          </a:p>
        </p:txBody>
      </p:sp>
    </p:spTree>
    <p:extLst>
      <p:ext uri="{BB962C8B-B14F-4D97-AF65-F5344CB8AC3E}">
        <p14:creationId xmlns:p14="http://schemas.microsoft.com/office/powerpoint/2010/main" val="733137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4F3D53-B988-44F0-AE80-02F2B444B92C}"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2F814B-82F9-4066-BCA9-78BD0E09400F}" type="slidenum">
              <a:rPr lang="fr-FR" smtClean="0"/>
              <a:t>‹N°›</a:t>
            </a:fld>
            <a:endParaRPr lang="fr-FR"/>
          </a:p>
        </p:txBody>
      </p:sp>
    </p:spTree>
    <p:extLst>
      <p:ext uri="{BB962C8B-B14F-4D97-AF65-F5344CB8AC3E}">
        <p14:creationId xmlns:p14="http://schemas.microsoft.com/office/powerpoint/2010/main" val="33427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29AB0A-B9C7-41E7-9195-B1E2E56A4A3F}"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DE5F83-D52E-4569-927C-08C7525952DF}" type="slidenum">
              <a:rPr lang="fr-FR" smtClean="0"/>
              <a:t>‹N°›</a:t>
            </a:fld>
            <a:endParaRPr lang="fr-FR"/>
          </a:p>
        </p:txBody>
      </p:sp>
    </p:spTree>
    <p:extLst>
      <p:ext uri="{BB962C8B-B14F-4D97-AF65-F5344CB8AC3E}">
        <p14:creationId xmlns:p14="http://schemas.microsoft.com/office/powerpoint/2010/main" val="94581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429AB0A-B9C7-41E7-9195-B1E2E56A4A3F}" type="datetimeFigureOut">
              <a:rPr lang="fr-FR" smtClean="0"/>
              <a:t>02/02/2015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DE5F83-D52E-4569-927C-08C7525952DF}" type="slidenum">
              <a:rPr lang="fr-FR" smtClean="0"/>
              <a:t>‹N°›</a:t>
            </a:fld>
            <a:endParaRPr lang="fr-FR"/>
          </a:p>
        </p:txBody>
      </p:sp>
    </p:spTree>
    <p:extLst>
      <p:ext uri="{BB962C8B-B14F-4D97-AF65-F5344CB8AC3E}">
        <p14:creationId xmlns:p14="http://schemas.microsoft.com/office/powerpoint/2010/main" val="372140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429AB0A-B9C7-41E7-9195-B1E2E56A4A3F}" type="datetimeFigureOut">
              <a:rPr lang="fr-FR" smtClean="0"/>
              <a:t>02/02/2015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DE5F83-D52E-4569-927C-08C7525952DF}" type="slidenum">
              <a:rPr lang="fr-FR" smtClean="0"/>
              <a:t>‹N°›</a:t>
            </a:fld>
            <a:endParaRPr lang="fr-FR"/>
          </a:p>
        </p:txBody>
      </p:sp>
    </p:spTree>
    <p:extLst>
      <p:ext uri="{BB962C8B-B14F-4D97-AF65-F5344CB8AC3E}">
        <p14:creationId xmlns:p14="http://schemas.microsoft.com/office/powerpoint/2010/main" val="69924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29AB0A-B9C7-41E7-9195-B1E2E56A4A3F}" type="datetimeFigureOut">
              <a:rPr lang="fr-FR" smtClean="0"/>
              <a:t>02/02/2015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3DE5F83-D52E-4569-927C-08C7525952DF}" type="slidenum">
              <a:rPr lang="fr-FR" smtClean="0"/>
              <a:t>‹N°›</a:t>
            </a:fld>
            <a:endParaRPr lang="fr-FR"/>
          </a:p>
        </p:txBody>
      </p:sp>
    </p:spTree>
    <p:extLst>
      <p:ext uri="{BB962C8B-B14F-4D97-AF65-F5344CB8AC3E}">
        <p14:creationId xmlns:p14="http://schemas.microsoft.com/office/powerpoint/2010/main" val="158988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cclin-arlin.fr/" TargetMode="Externa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46088" y="1730375"/>
            <a:ext cx="8229600" cy="4265613"/>
          </a:xfrm>
          <a:prstGeom prst="rect">
            <a:avLst/>
          </a:prstGeom>
          <a:noFill/>
          <a:ln w="9525">
            <a:noFill/>
            <a:miter lim="800000"/>
            <a:headEnd/>
            <a:tailEnd/>
          </a:ln>
        </p:spPr>
        <p:txBody>
          <a:bodyPr vert="horz" wrap="square" lIns="87272" tIns="43637" rIns="87272" bIns="43637" numCol="1" anchor="t" anchorCtr="0" compatLnSpc="1">
            <a:prstTxWarp prst="textNoShape">
              <a:avLst/>
            </a:prstTxWarp>
          </a:bodyPr>
          <a:lstStyle/>
          <a:p>
            <a:pPr lvl="0"/>
            <a:r>
              <a:rPr lang="fr-FR" dirty="0" smtClean="0"/>
              <a:t> Cliquez pour modifier les styles du texte du masque</a:t>
            </a:r>
          </a:p>
          <a:p>
            <a:pPr lvl="1"/>
            <a:r>
              <a:rPr lang="fr-FR" dirty="0" smtClean="0"/>
              <a:t> Deuxième niveau</a:t>
            </a:r>
          </a:p>
          <a:p>
            <a:pPr lvl="2"/>
            <a:r>
              <a:rPr lang="fr-FR" dirty="0" smtClean="0"/>
              <a:t>Troisième niveau</a:t>
            </a:r>
          </a:p>
          <a:p>
            <a:pPr lvl="3"/>
            <a:r>
              <a:rPr lang="fr-FR" dirty="0" smtClean="0"/>
              <a:t>Quatrième niveau</a:t>
            </a:r>
          </a:p>
        </p:txBody>
      </p:sp>
      <p:sp>
        <p:nvSpPr>
          <p:cNvPr id="4101" name="Rectangle 5"/>
          <p:cNvSpPr>
            <a:spLocks noGrp="1" noChangeArrowheads="1"/>
          </p:cNvSpPr>
          <p:nvPr>
            <p:ph type="sldNum" sz="quarter" idx="4"/>
          </p:nvPr>
        </p:nvSpPr>
        <p:spPr bwMode="auto">
          <a:xfrm>
            <a:off x="7885113" y="6423025"/>
            <a:ext cx="755650" cy="298450"/>
          </a:xfrm>
          <a:prstGeom prst="rect">
            <a:avLst/>
          </a:prstGeom>
          <a:noFill/>
          <a:ln>
            <a:noFill/>
          </a:ln>
          <a:effectLst/>
          <a:extLst/>
        </p:spPr>
        <p:txBody>
          <a:bodyPr vert="horz" wrap="square" lIns="87272" tIns="43637" rIns="87272" bIns="43637" numCol="1" anchor="t" anchorCtr="0" compatLnSpc="1">
            <a:prstTxWarp prst="textNoShape">
              <a:avLst/>
            </a:prstTxWarp>
          </a:bodyPr>
          <a:lstStyle>
            <a:lvl1pPr algn="r">
              <a:defRPr sz="900">
                <a:solidFill>
                  <a:srgbClr val="ADA59D"/>
                </a:solidFill>
                <a:ea typeface="ＭＳ Ｐゴシック" pitchFamily="34" charset="-128"/>
                <a:cs typeface="+mn-cs"/>
              </a:defRPr>
            </a:lvl1pPr>
          </a:lstStyle>
          <a:p>
            <a:pPr>
              <a:defRPr/>
            </a:pPr>
            <a:fld id="{6B65047E-18E1-4923-976F-46479DEC19A4}" type="slidenum">
              <a:rPr lang="fr-FR"/>
              <a:pPr>
                <a:defRPr/>
              </a:pPr>
              <a:t>‹N°›</a:t>
            </a:fld>
            <a:endParaRPr lang="fr-FR"/>
          </a:p>
        </p:txBody>
      </p:sp>
      <p:sp>
        <p:nvSpPr>
          <p:cNvPr id="1030" name="Rectangle 6"/>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87272" tIns="43637" rIns="87272" bIns="43637" numCol="1" anchor="ctr" anchorCtr="0" compatLnSpc="1">
            <a:prstTxWarp prst="textNoShape">
              <a:avLst/>
            </a:prstTxWarp>
          </a:bodyPr>
          <a:lstStyle/>
          <a:p>
            <a:pPr lvl="0"/>
            <a:r>
              <a:rPr lang="fr-FR" dirty="0" smtClean="0"/>
              <a:t>Cliquez pour modifier le style du titre</a:t>
            </a:r>
          </a:p>
        </p:txBody>
      </p:sp>
      <p:sp>
        <p:nvSpPr>
          <p:cNvPr id="4104" name="Line 8"/>
          <p:cNvSpPr>
            <a:spLocks noChangeShapeType="1"/>
          </p:cNvSpPr>
          <p:nvPr/>
        </p:nvSpPr>
        <p:spPr bwMode="auto">
          <a:xfrm>
            <a:off x="446088" y="1406525"/>
            <a:ext cx="6711950" cy="0"/>
          </a:xfrm>
          <a:prstGeom prst="line">
            <a:avLst/>
          </a:prstGeom>
          <a:noFill/>
          <a:ln w="28575">
            <a:solidFill>
              <a:srgbClr val="0047B6"/>
            </a:solidFill>
            <a:round/>
            <a:headEnd/>
            <a:tailEnd/>
          </a:ln>
          <a:effectLst/>
          <a:extLst/>
        </p:spPr>
        <p:txBody>
          <a:bodyPr/>
          <a:lstStyle/>
          <a:p>
            <a:pPr>
              <a:defRPr/>
            </a:pPr>
            <a:endParaRPr lang="fr-FR">
              <a:ea typeface="ＭＳ Ｐゴシック" charset="0"/>
              <a:cs typeface="ＭＳ Ｐゴシック" charset="0"/>
            </a:endParaRPr>
          </a:p>
        </p:txBody>
      </p:sp>
      <p:sp>
        <p:nvSpPr>
          <p:cNvPr id="4105" name="Arc 9"/>
          <p:cNvSpPr>
            <a:spLocks/>
          </p:cNvSpPr>
          <p:nvPr/>
        </p:nvSpPr>
        <p:spPr bwMode="auto">
          <a:xfrm flipV="1">
            <a:off x="7158038" y="1077913"/>
            <a:ext cx="1985962" cy="328612"/>
          </a:xfrm>
          <a:custGeom>
            <a:avLst/>
            <a:gdLst>
              <a:gd name="T0" fmla="*/ 0 w 21429"/>
              <a:gd name="T1" fmla="*/ 0 h 21600"/>
              <a:gd name="T2" fmla="*/ 2147483647 w 21429"/>
              <a:gd name="T3" fmla="*/ 2147483647 h 21600"/>
              <a:gd name="T4" fmla="*/ 0 w 21429"/>
              <a:gd name="T5" fmla="*/ 2147483647 h 21600"/>
              <a:gd name="T6" fmla="*/ 0 60000 65536"/>
              <a:gd name="T7" fmla="*/ 0 60000 65536"/>
              <a:gd name="T8" fmla="*/ 0 60000 65536"/>
            </a:gdLst>
            <a:ahLst/>
            <a:cxnLst>
              <a:cxn ang="T6">
                <a:pos x="T0" y="T1"/>
              </a:cxn>
              <a:cxn ang="T7">
                <a:pos x="T2" y="T3"/>
              </a:cxn>
              <a:cxn ang="T8">
                <a:pos x="T4" y="T5"/>
              </a:cxn>
            </a:cxnLst>
            <a:rect l="0" t="0" r="r" b="b"/>
            <a:pathLst>
              <a:path w="21429" h="21600" fill="none" extrusionOk="0">
                <a:moveTo>
                  <a:pt x="0" y="-1"/>
                </a:moveTo>
                <a:cubicBezTo>
                  <a:pt x="10881" y="-1"/>
                  <a:pt x="20064" y="8094"/>
                  <a:pt x="21429" y="18890"/>
                </a:cubicBezTo>
              </a:path>
              <a:path w="21429" h="21600" stroke="0" extrusionOk="0">
                <a:moveTo>
                  <a:pt x="0" y="-1"/>
                </a:moveTo>
                <a:cubicBezTo>
                  <a:pt x="10881" y="-1"/>
                  <a:pt x="20064" y="8094"/>
                  <a:pt x="21429" y="18890"/>
                </a:cubicBezTo>
                <a:lnTo>
                  <a:pt x="0" y="21600"/>
                </a:lnTo>
                <a:lnTo>
                  <a:pt x="0" y="-1"/>
                </a:lnTo>
                <a:close/>
              </a:path>
            </a:pathLst>
          </a:custGeom>
          <a:noFill/>
          <a:ln w="28575">
            <a:solidFill>
              <a:srgbClr val="0047B6"/>
            </a:solidFill>
            <a:round/>
            <a:headEnd/>
            <a:tailEnd/>
          </a:ln>
          <a:effectLst/>
          <a:extLst/>
        </p:spPr>
        <p:txBody>
          <a:bodyPr wrap="none" anchor="ctr"/>
          <a:lstStyle/>
          <a:p>
            <a:pPr>
              <a:defRPr/>
            </a:pPr>
            <a:endParaRPr lang="fr-FR">
              <a:ea typeface="ＭＳ Ｐゴシック" charset="0"/>
              <a:cs typeface="ＭＳ Ｐゴシック" charset="0"/>
            </a:endParaRPr>
          </a:p>
        </p:txBody>
      </p:sp>
      <p:pic>
        <p:nvPicPr>
          <p:cNvPr id="1035" name="Picture 2">
            <a:hlinkClick r:id="rId6"/>
          </p:cNvPr>
          <p:cNvPicPr>
            <a:picLocks noChangeAspect="1" noChangeArrowheads="1"/>
          </p:cNvPicPr>
          <p:nvPr userDrawn="1"/>
        </p:nvPicPr>
        <p:blipFill>
          <a:blip r:embed="rId7"/>
          <a:srcRect/>
          <a:stretch>
            <a:fillRect/>
          </a:stretch>
        </p:blipFill>
        <p:spPr bwMode="auto">
          <a:xfrm>
            <a:off x="4102100" y="6146800"/>
            <a:ext cx="936625" cy="698500"/>
          </a:xfrm>
          <a:prstGeom prst="rect">
            <a:avLst/>
          </a:prstGeom>
          <a:noFill/>
          <a:ln w="9525">
            <a:noFill/>
            <a:miter lim="800000"/>
            <a:headEnd/>
            <a:tailEnd/>
          </a:ln>
        </p:spPr>
      </p:pic>
      <p:sp>
        <p:nvSpPr>
          <p:cNvPr id="1036" name="Text Box 12"/>
          <p:cNvSpPr txBox="1">
            <a:spLocks noChangeArrowheads="1"/>
          </p:cNvSpPr>
          <p:nvPr userDrawn="1"/>
        </p:nvSpPr>
        <p:spPr bwMode="auto">
          <a:xfrm>
            <a:off x="539750" y="6453188"/>
            <a:ext cx="1944018" cy="230832"/>
          </a:xfrm>
          <a:prstGeom prst="rect">
            <a:avLst/>
          </a:prstGeom>
          <a:noFill/>
          <a:ln w="9525">
            <a:noFill/>
            <a:miter lim="800000"/>
            <a:headEnd/>
            <a:tailEnd/>
          </a:ln>
          <a:effectLst/>
        </p:spPr>
        <p:txBody>
          <a:bodyPr wrap="square">
            <a:spAutoFit/>
          </a:bodyPr>
          <a:lstStyle/>
          <a:p>
            <a:r>
              <a:rPr lang="fr-FR" sz="900" dirty="0"/>
              <a:t> Actualisé </a:t>
            </a:r>
            <a:r>
              <a:rPr lang="fr-FR" sz="900" dirty="0" smtClean="0"/>
              <a:t>au 02 </a:t>
            </a:r>
            <a:r>
              <a:rPr lang="fr-FR" sz="900" baseline="0" dirty="0" smtClean="0"/>
              <a:t> </a:t>
            </a:r>
            <a:r>
              <a:rPr lang="fr-FR" sz="900" dirty="0" smtClean="0"/>
              <a:t>février 2015</a:t>
            </a:r>
            <a:endParaRPr lang="fr-FR" sz="900" dirty="0"/>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52" r:id="rId3"/>
    <p:sldLayoutId id="2147483651" r:id="rId4"/>
  </p:sldLayoutIdLst>
  <p:timing>
    <p:tnLst>
      <p:par>
        <p:cTn id="1" dur="indefinite" restart="never" nodeType="tmRoot"/>
      </p:par>
    </p:tnLst>
  </p:timing>
  <p:hf sldNum="0" hdr="0" dt="0"/>
  <p:txStyles>
    <p:titleStyle>
      <a:lvl1pPr algn="l" defTabSz="873125" rtl="0" eaLnBrk="0" fontAlgn="base" hangingPunct="0">
        <a:spcBef>
          <a:spcPct val="0"/>
        </a:spcBef>
        <a:spcAft>
          <a:spcPct val="0"/>
        </a:spcAft>
        <a:defRPr sz="4000" b="1">
          <a:solidFill>
            <a:srgbClr val="0047B6"/>
          </a:solidFill>
          <a:latin typeface="+mj-lt"/>
          <a:ea typeface="+mj-ea"/>
          <a:cs typeface="ＭＳ Ｐゴシック" charset="0"/>
        </a:defRPr>
      </a:lvl1pPr>
      <a:lvl2pPr algn="l" defTabSz="873125" rtl="0" eaLnBrk="0" fontAlgn="base" hangingPunct="0">
        <a:spcBef>
          <a:spcPct val="0"/>
        </a:spcBef>
        <a:spcAft>
          <a:spcPct val="0"/>
        </a:spcAft>
        <a:defRPr sz="4000" b="1">
          <a:solidFill>
            <a:srgbClr val="0047B6"/>
          </a:solidFill>
          <a:latin typeface="Arial" charset="0"/>
          <a:ea typeface="ＭＳ Ｐゴシック" charset="0"/>
          <a:cs typeface="ＭＳ Ｐゴシック" charset="0"/>
        </a:defRPr>
      </a:lvl2pPr>
      <a:lvl3pPr algn="l" defTabSz="873125" rtl="0" eaLnBrk="0" fontAlgn="base" hangingPunct="0">
        <a:spcBef>
          <a:spcPct val="0"/>
        </a:spcBef>
        <a:spcAft>
          <a:spcPct val="0"/>
        </a:spcAft>
        <a:defRPr sz="4000" b="1">
          <a:solidFill>
            <a:srgbClr val="0047B6"/>
          </a:solidFill>
          <a:latin typeface="Arial" charset="0"/>
          <a:ea typeface="ＭＳ Ｐゴシック" charset="0"/>
          <a:cs typeface="ＭＳ Ｐゴシック" charset="0"/>
        </a:defRPr>
      </a:lvl3pPr>
      <a:lvl4pPr algn="l" defTabSz="873125" rtl="0" eaLnBrk="0" fontAlgn="base" hangingPunct="0">
        <a:spcBef>
          <a:spcPct val="0"/>
        </a:spcBef>
        <a:spcAft>
          <a:spcPct val="0"/>
        </a:spcAft>
        <a:defRPr sz="4000" b="1">
          <a:solidFill>
            <a:srgbClr val="0047B6"/>
          </a:solidFill>
          <a:latin typeface="Arial" charset="0"/>
          <a:ea typeface="ＭＳ Ｐゴシック" charset="0"/>
          <a:cs typeface="ＭＳ Ｐゴシック" charset="0"/>
        </a:defRPr>
      </a:lvl4pPr>
      <a:lvl5pPr algn="l" defTabSz="873125" rtl="0" eaLnBrk="0" fontAlgn="base" hangingPunct="0">
        <a:spcBef>
          <a:spcPct val="0"/>
        </a:spcBef>
        <a:spcAft>
          <a:spcPct val="0"/>
        </a:spcAft>
        <a:defRPr sz="4000" b="1">
          <a:solidFill>
            <a:srgbClr val="0047B6"/>
          </a:solidFill>
          <a:latin typeface="Arial" charset="0"/>
          <a:ea typeface="ＭＳ Ｐゴシック" charset="0"/>
          <a:cs typeface="ＭＳ Ｐゴシック" charset="0"/>
        </a:defRPr>
      </a:lvl5pPr>
      <a:lvl6pPr marL="457200" algn="l" defTabSz="873125" rtl="0" fontAlgn="base">
        <a:spcBef>
          <a:spcPct val="0"/>
        </a:spcBef>
        <a:spcAft>
          <a:spcPct val="0"/>
        </a:spcAft>
        <a:defRPr sz="2800">
          <a:solidFill>
            <a:srgbClr val="0047B6"/>
          </a:solidFill>
          <a:latin typeface="Arial" charset="0"/>
          <a:ea typeface="ＭＳ Ｐゴシック" charset="0"/>
        </a:defRPr>
      </a:lvl6pPr>
      <a:lvl7pPr marL="914400" algn="l" defTabSz="873125" rtl="0" fontAlgn="base">
        <a:spcBef>
          <a:spcPct val="0"/>
        </a:spcBef>
        <a:spcAft>
          <a:spcPct val="0"/>
        </a:spcAft>
        <a:defRPr sz="2800">
          <a:solidFill>
            <a:srgbClr val="0047B6"/>
          </a:solidFill>
          <a:latin typeface="Arial" charset="0"/>
          <a:ea typeface="ＭＳ Ｐゴシック" charset="0"/>
        </a:defRPr>
      </a:lvl7pPr>
      <a:lvl8pPr marL="1371600" algn="l" defTabSz="873125" rtl="0" fontAlgn="base">
        <a:spcBef>
          <a:spcPct val="0"/>
        </a:spcBef>
        <a:spcAft>
          <a:spcPct val="0"/>
        </a:spcAft>
        <a:defRPr sz="2800">
          <a:solidFill>
            <a:srgbClr val="0047B6"/>
          </a:solidFill>
          <a:latin typeface="Arial" charset="0"/>
          <a:ea typeface="ＭＳ Ｐゴシック" charset="0"/>
        </a:defRPr>
      </a:lvl8pPr>
      <a:lvl9pPr marL="1828800" algn="l" defTabSz="873125" rtl="0" fontAlgn="base">
        <a:spcBef>
          <a:spcPct val="0"/>
        </a:spcBef>
        <a:spcAft>
          <a:spcPct val="0"/>
        </a:spcAft>
        <a:defRPr sz="2800">
          <a:solidFill>
            <a:srgbClr val="0047B6"/>
          </a:solidFill>
          <a:latin typeface="Arial" charset="0"/>
          <a:ea typeface="ＭＳ Ｐゴシック" charset="0"/>
        </a:defRPr>
      </a:lvl9pPr>
    </p:titleStyle>
    <p:bodyStyle>
      <a:lvl1pPr marL="327025" indent="-327025" algn="l" defTabSz="873125" rtl="0" eaLnBrk="0" fontAlgn="base" hangingPunct="0">
        <a:spcBef>
          <a:spcPct val="20000"/>
        </a:spcBef>
        <a:spcAft>
          <a:spcPct val="0"/>
        </a:spcAft>
        <a:buBlip>
          <a:blip r:embed="rId8"/>
        </a:buBlip>
        <a:defRPr sz="2100">
          <a:solidFill>
            <a:schemeClr val="tx1"/>
          </a:solidFill>
          <a:latin typeface="+mn-lt"/>
          <a:ea typeface="+mn-ea"/>
          <a:cs typeface="ＭＳ Ｐゴシック" charset="0"/>
        </a:defRPr>
      </a:lvl1pPr>
      <a:lvl2pPr marL="709613" indent="-273050" algn="l" defTabSz="873125" rtl="0" eaLnBrk="0" fontAlgn="base" hangingPunct="0">
        <a:spcBef>
          <a:spcPct val="20000"/>
        </a:spcBef>
        <a:spcAft>
          <a:spcPct val="0"/>
        </a:spcAft>
        <a:buClr>
          <a:srgbClr val="0047B6"/>
        </a:buClr>
        <a:buSzPct val="80000"/>
        <a:buFont typeface="Wingdings" pitchFamily="2" charset="2"/>
        <a:buChar char="l"/>
        <a:defRPr sz="2800">
          <a:solidFill>
            <a:schemeClr val="tx1"/>
          </a:solidFill>
          <a:latin typeface="+mn-lt"/>
          <a:ea typeface="+mn-ea"/>
          <a:cs typeface="ＭＳ Ｐゴシック"/>
        </a:defRPr>
      </a:lvl2pPr>
      <a:lvl3pPr marL="1090613" indent="-217488" algn="l" defTabSz="873125" rtl="0" eaLnBrk="0" fontAlgn="base" hangingPunct="0">
        <a:spcBef>
          <a:spcPct val="20000"/>
        </a:spcBef>
        <a:spcAft>
          <a:spcPct val="0"/>
        </a:spcAft>
        <a:buClr>
          <a:srgbClr val="0047B6"/>
        </a:buClr>
        <a:buFont typeface="Wingdings" pitchFamily="2" charset="2"/>
        <a:buChar char="§"/>
        <a:defRPr sz="1600">
          <a:solidFill>
            <a:schemeClr val="tx1"/>
          </a:solidFill>
          <a:latin typeface="+mn-lt"/>
          <a:ea typeface="+mn-ea"/>
          <a:cs typeface="ＭＳ Ｐゴシック"/>
        </a:defRPr>
      </a:lvl3pPr>
      <a:lvl4pPr marL="1527175" indent="-217488" algn="l" defTabSz="873125" rtl="0" eaLnBrk="0" fontAlgn="base" hangingPunct="0">
        <a:spcBef>
          <a:spcPct val="20000"/>
        </a:spcBef>
        <a:spcAft>
          <a:spcPct val="0"/>
        </a:spcAft>
        <a:buClr>
          <a:srgbClr val="0047B6"/>
        </a:buClr>
        <a:buFont typeface="Arial" charset="0"/>
        <a:buChar char="–"/>
        <a:defRPr sz="1400">
          <a:solidFill>
            <a:schemeClr val="tx1"/>
          </a:solidFill>
          <a:latin typeface="+mn-lt"/>
          <a:ea typeface="+mn-ea"/>
          <a:cs typeface="ＭＳ Ｐゴシック"/>
        </a:defRPr>
      </a:lvl4pPr>
      <a:lvl5pPr marL="1963738" indent="-219075" algn="l" defTabSz="873125" rtl="0" eaLnBrk="0" fontAlgn="base" hangingPunct="0">
        <a:spcBef>
          <a:spcPct val="20000"/>
        </a:spcBef>
        <a:spcAft>
          <a:spcPct val="0"/>
        </a:spcAft>
        <a:buChar char="»"/>
        <a:defRPr sz="2000">
          <a:solidFill>
            <a:schemeClr val="tx1"/>
          </a:solidFill>
          <a:latin typeface="Franklin Gothic Book" charset="0"/>
          <a:ea typeface="+mn-ea"/>
          <a:cs typeface="ＭＳ Ｐゴシック"/>
        </a:defRPr>
      </a:lvl5pPr>
      <a:lvl6pPr marL="2420938" indent="-219075" algn="l" defTabSz="873125" rtl="0" fontAlgn="base">
        <a:spcBef>
          <a:spcPct val="20000"/>
        </a:spcBef>
        <a:spcAft>
          <a:spcPct val="0"/>
        </a:spcAft>
        <a:buChar char="»"/>
        <a:defRPr>
          <a:solidFill>
            <a:schemeClr val="tx1"/>
          </a:solidFill>
          <a:latin typeface="Franklin Gothic Book" charset="0"/>
          <a:ea typeface="+mn-ea"/>
        </a:defRPr>
      </a:lvl6pPr>
      <a:lvl7pPr marL="2878138" indent="-219075" algn="l" defTabSz="873125" rtl="0" fontAlgn="base">
        <a:spcBef>
          <a:spcPct val="20000"/>
        </a:spcBef>
        <a:spcAft>
          <a:spcPct val="0"/>
        </a:spcAft>
        <a:buChar char="»"/>
        <a:defRPr>
          <a:solidFill>
            <a:schemeClr val="tx1"/>
          </a:solidFill>
          <a:latin typeface="Franklin Gothic Book" charset="0"/>
          <a:ea typeface="+mn-ea"/>
        </a:defRPr>
      </a:lvl7pPr>
      <a:lvl8pPr marL="3335338" indent="-219075" algn="l" defTabSz="873125" rtl="0" fontAlgn="base">
        <a:spcBef>
          <a:spcPct val="20000"/>
        </a:spcBef>
        <a:spcAft>
          <a:spcPct val="0"/>
        </a:spcAft>
        <a:buChar char="»"/>
        <a:defRPr>
          <a:solidFill>
            <a:schemeClr val="tx1"/>
          </a:solidFill>
          <a:latin typeface="Franklin Gothic Book" charset="0"/>
          <a:ea typeface="+mn-ea"/>
        </a:defRPr>
      </a:lvl8pPr>
      <a:lvl9pPr marL="3792538" indent="-219075" algn="l" defTabSz="873125" rtl="0" fontAlgn="base">
        <a:spcBef>
          <a:spcPct val="20000"/>
        </a:spcBef>
        <a:spcAft>
          <a:spcPct val="0"/>
        </a:spcAft>
        <a:buChar char="»"/>
        <a:defRPr>
          <a:solidFill>
            <a:schemeClr val="tx1"/>
          </a:solidFill>
          <a:latin typeface="Franklin Gothic Book"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Actualisé le </a:t>
            </a:r>
            <a:fld id="{F429AB0A-B9C7-41E7-9195-B1E2E56A4A3F}" type="datetimeFigureOut">
              <a:rPr lang="fr-FR" smtClean="0"/>
              <a:pPr/>
              <a:t>02/02/2015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E5F83-D52E-4569-927C-08C7525952DF}" type="slidenum">
              <a:rPr lang="fr-FR" smtClean="0"/>
              <a:t>‹N°›</a:t>
            </a:fld>
            <a:endParaRPr lang="fr-FR"/>
          </a:p>
        </p:txBody>
      </p:sp>
    </p:spTree>
    <p:extLst>
      <p:ext uri="{BB962C8B-B14F-4D97-AF65-F5344CB8AC3E}">
        <p14:creationId xmlns:p14="http://schemas.microsoft.com/office/powerpoint/2010/main" val="368349807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9701B-813C-4DF8-BF5E-435F1D9DDB6E}" type="datetimeFigureOut">
              <a:rPr lang="fr-FR" smtClean="0"/>
              <a:t>02/02/2015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D0EFA-245E-4F7E-9A80-B0A128684D31}" type="slidenum">
              <a:rPr lang="fr-FR" smtClean="0"/>
              <a:t>‹N°›</a:t>
            </a:fld>
            <a:endParaRPr lang="fr-FR"/>
          </a:p>
        </p:txBody>
      </p:sp>
    </p:spTree>
    <p:extLst>
      <p:ext uri="{BB962C8B-B14F-4D97-AF65-F5344CB8AC3E}">
        <p14:creationId xmlns:p14="http://schemas.microsoft.com/office/powerpoint/2010/main" val="367036495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86824-809F-4A35-BB58-13C4BDC89449}" type="datetimeFigureOut">
              <a:rPr lang="fr-FR" smtClean="0"/>
              <a:t>02/02/2015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AA75E-6622-4292-8345-FD76CB1BF020}" type="slidenum">
              <a:rPr lang="fr-FR" smtClean="0"/>
              <a:t>‹N°›</a:t>
            </a:fld>
            <a:endParaRPr lang="fr-FR"/>
          </a:p>
        </p:txBody>
      </p:sp>
    </p:spTree>
    <p:extLst>
      <p:ext uri="{BB962C8B-B14F-4D97-AF65-F5344CB8AC3E}">
        <p14:creationId xmlns:p14="http://schemas.microsoft.com/office/powerpoint/2010/main" val="56963502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3D53-B988-44F0-AE80-02F2B444B92C}" type="datetimeFigureOut">
              <a:rPr lang="fr-FR" smtClean="0"/>
              <a:t>02/02/2015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F814B-82F9-4066-BCA9-78BD0E09400F}" type="slidenum">
              <a:rPr lang="fr-FR" smtClean="0"/>
              <a:t>‹N°›</a:t>
            </a:fld>
            <a:endParaRPr lang="fr-FR"/>
          </a:p>
        </p:txBody>
      </p:sp>
    </p:spTree>
    <p:extLst>
      <p:ext uri="{BB962C8B-B14F-4D97-AF65-F5344CB8AC3E}">
        <p14:creationId xmlns:p14="http://schemas.microsoft.com/office/powerpoint/2010/main" val="244142771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clin-arlin.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sf2h.net/publications-SF2H/SF2H_avis-javel-2006/SF2H_avis-javel-2006.pdf" TargetMode="External"/><Relationship Id="rId2" Type="http://schemas.openxmlformats.org/officeDocument/2006/relationships/hyperlink" Target="http://www.sf2h.net/publications-sf2h.html" TargetMode="External"/><Relationship Id="rId1" Type="http://schemas.openxmlformats.org/officeDocument/2006/relationships/slideLayout" Target="../slideLayouts/slideLayout2.xml"/><Relationship Id="rId5" Type="http://schemas.openxmlformats.org/officeDocument/2006/relationships/hyperlink" Target="http://www.sf2h.net/publications-SF2H/SF2H_avis-javel-2006/SF2H_avis-javel-2006-modeemploi.pdf" TargetMode="External"/><Relationship Id="rId4" Type="http://schemas.openxmlformats.org/officeDocument/2006/relationships/hyperlink" Target="http://www.sf2h.net/publications-SF2H/SF2H_avis-javel-2006/SF2H_avis-javel-2006-tableur.xl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clin-arlin.fr/Alertes/2014/alerte_Ebola.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clin-arlin.f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hyperlink" Target="http://www.cclin-arlin.fr/Alertes/2014/Dechets_Ebola_18112014_V.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ctrTitle"/>
          </p:nvPr>
        </p:nvSpPr>
        <p:spPr>
          <a:xfrm>
            <a:off x="331411" y="620688"/>
            <a:ext cx="8820150" cy="2665412"/>
          </a:xfrm>
        </p:spPr>
        <p:txBody>
          <a:bodyPr/>
          <a:lstStyle/>
          <a:p>
            <a:pPr algn="ctr" eaLnBrk="1" hangingPunct="1"/>
            <a:r>
              <a:rPr lang="fr-FR" sz="2800" dirty="0" smtClean="0">
                <a:cs typeface="ＭＳ Ｐゴシック"/>
              </a:rPr>
              <a:t>Fièvre EBOLA</a:t>
            </a:r>
            <a:r>
              <a:rPr lang="fr-FR" sz="3600" dirty="0" smtClean="0">
                <a:cs typeface="ＭＳ Ｐゴシック"/>
              </a:rPr>
              <a:t/>
            </a:r>
            <a:br>
              <a:rPr lang="fr-FR" sz="3600" dirty="0" smtClean="0">
                <a:cs typeface="ＭＳ Ｐゴシック"/>
              </a:rPr>
            </a:br>
            <a:r>
              <a:rPr lang="fr-FR" sz="2500" dirty="0" smtClean="0">
                <a:cs typeface="ＭＳ Ｐゴシック"/>
              </a:rPr>
              <a:t>Désinfection des surfaces </a:t>
            </a:r>
            <a:r>
              <a:rPr lang="fr-FR" sz="2500" dirty="0">
                <a:cs typeface="ＭＳ Ｐゴシック"/>
              </a:rPr>
              <a:t>lors de la prise en charge </a:t>
            </a:r>
            <a:r>
              <a:rPr lang="fr-FR" sz="2500" dirty="0" smtClean="0">
                <a:cs typeface="ＭＳ Ｐゴシック"/>
              </a:rPr>
              <a:t/>
            </a:r>
            <a:br>
              <a:rPr lang="fr-FR" sz="2500" dirty="0" smtClean="0">
                <a:cs typeface="ＭＳ Ｐゴシック"/>
              </a:rPr>
            </a:br>
            <a:r>
              <a:rPr lang="fr-FR" sz="2500" dirty="0" smtClean="0">
                <a:cs typeface="ＭＳ Ｐゴシック"/>
              </a:rPr>
              <a:t>d’un patient au sein d’un établissement de santé</a:t>
            </a:r>
            <a:r>
              <a:rPr lang="fr-FR" sz="4800" dirty="0" smtClean="0">
                <a:cs typeface="ＭＳ Ｐゴシック"/>
              </a:rPr>
              <a:t/>
            </a:r>
            <a:br>
              <a:rPr lang="fr-FR" sz="4800" dirty="0" smtClean="0">
                <a:cs typeface="ＭＳ Ｐゴシック"/>
              </a:rPr>
            </a:br>
            <a:r>
              <a:rPr lang="fr-FR" sz="4800" dirty="0" smtClean="0">
                <a:cs typeface="ＭＳ Ｐゴシック"/>
              </a:rPr>
              <a:t> </a:t>
            </a:r>
            <a:endParaRPr lang="fr-FR" sz="4800" dirty="0" smtClean="0">
              <a:latin typeface="Calibri" pitchFamily="34" charset="0"/>
              <a:cs typeface="ＭＳ Ｐゴシック"/>
            </a:endParaRPr>
          </a:p>
        </p:txBody>
      </p:sp>
      <p:pic>
        <p:nvPicPr>
          <p:cNvPr id="8194" name="Picture 2">
            <a:hlinkClick r:id="rId3"/>
          </p:cNvPr>
          <p:cNvPicPr>
            <a:picLocks noChangeAspect="1" noChangeArrowheads="1"/>
          </p:cNvPicPr>
          <p:nvPr/>
        </p:nvPicPr>
        <p:blipFill>
          <a:blip r:embed="rId4"/>
          <a:srcRect/>
          <a:stretch>
            <a:fillRect/>
          </a:stretch>
        </p:blipFill>
        <p:spPr bwMode="auto">
          <a:xfrm>
            <a:off x="12700" y="7938"/>
            <a:ext cx="1981200" cy="1476375"/>
          </a:xfrm>
          <a:prstGeom prst="rect">
            <a:avLst/>
          </a:prstGeom>
          <a:noFill/>
          <a:ln w="9525">
            <a:noFill/>
            <a:miter lim="800000"/>
            <a:headEnd/>
            <a:tailEnd/>
          </a:ln>
        </p:spPr>
      </p:pic>
      <p:pic>
        <p:nvPicPr>
          <p:cNvPr id="8195" name="Picture 2"/>
          <p:cNvPicPr>
            <a:picLocks noChangeAspect="1" noChangeArrowheads="1"/>
          </p:cNvPicPr>
          <p:nvPr/>
        </p:nvPicPr>
        <p:blipFill>
          <a:blip r:embed="rId5"/>
          <a:srcRect/>
          <a:stretch>
            <a:fillRect/>
          </a:stretch>
        </p:blipFill>
        <p:spPr bwMode="auto">
          <a:xfrm>
            <a:off x="2699792" y="2564904"/>
            <a:ext cx="3924300" cy="3584575"/>
          </a:xfrm>
          <a:prstGeom prst="rect">
            <a:avLst/>
          </a:prstGeom>
          <a:noFill/>
          <a:ln w="9525">
            <a:noFill/>
            <a:miter lim="800000"/>
            <a:headEnd/>
            <a:tailEnd/>
          </a:ln>
        </p:spPr>
      </p:pic>
    </p:spTree>
    <p:extLst>
      <p:ext uri="{BB962C8B-B14F-4D97-AF65-F5344CB8AC3E}">
        <p14:creationId xmlns:p14="http://schemas.microsoft.com/office/powerpoint/2010/main" val="1903862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 virucide </a:t>
            </a:r>
            <a:r>
              <a:rPr lang="fr-FR" dirty="0" smtClean="0"/>
              <a:t>: eau de Javel</a:t>
            </a:r>
            <a:endParaRPr lang="fr-FR" dirty="0"/>
          </a:p>
        </p:txBody>
      </p:sp>
      <p:sp>
        <p:nvSpPr>
          <p:cNvPr id="3" name="Espace réservé du contenu 2"/>
          <p:cNvSpPr>
            <a:spLocks noGrp="1"/>
          </p:cNvSpPr>
          <p:nvPr>
            <p:ph idx="1"/>
          </p:nvPr>
        </p:nvSpPr>
        <p:spPr>
          <a:xfrm>
            <a:off x="251520" y="1730375"/>
            <a:ext cx="8640960" cy="4265613"/>
          </a:xfrm>
        </p:spPr>
        <p:txBody>
          <a:bodyPr/>
          <a:lstStyle/>
          <a:p>
            <a:pPr lvl="0" algn="just"/>
            <a:r>
              <a:rPr lang="fr-FR" sz="2000" dirty="0"/>
              <a:t>Selon la norme 14476 (dans sa version de janvier 2007), une solution d’hypochlorite de sodium (eau de Javel) est virucide, en condition de saleté, en 15 minutes à la concentration de 0,25 % de chlore. Les dilutions effectuées à partir d’eau de javel prête à l’emploi (concentration en chlore de 2,6 %) sont plus stables que celles réalisées avec de l’extrait de Javel concentré (concentration en chlore de 9,6 %). </a:t>
            </a:r>
            <a:endParaRPr lang="fr-FR" sz="2000" dirty="0" smtClean="0"/>
          </a:p>
          <a:p>
            <a:pPr marL="0" lvl="0" indent="0">
              <a:buNone/>
            </a:pPr>
            <a:endParaRPr lang="fr-FR" sz="2000" dirty="0" smtClean="0"/>
          </a:p>
          <a:p>
            <a:pPr lvl="0" algn="just"/>
            <a:r>
              <a:rPr lang="fr-FR" sz="2000" dirty="0" smtClean="0"/>
              <a:t>L’OMS </a:t>
            </a:r>
            <a:r>
              <a:rPr lang="fr-FR" sz="2000" dirty="0"/>
              <a:t>recommande l’utilisation d’</a:t>
            </a:r>
            <a:r>
              <a:rPr lang="fr-FR" sz="2000" b="1" dirty="0"/>
              <a:t>eau</a:t>
            </a:r>
            <a:r>
              <a:rPr lang="fr-FR" sz="2000" dirty="0"/>
              <a:t> </a:t>
            </a:r>
            <a:r>
              <a:rPr lang="fr-FR" sz="2000" b="1" dirty="0"/>
              <a:t>de Javel à la concentration de 0,5 % de chlore</a:t>
            </a:r>
            <a:r>
              <a:rPr lang="fr-FR" sz="2000" dirty="0"/>
              <a:t> ; il est raisonnable de penser que cette concentration sera virucide, </a:t>
            </a:r>
            <a:r>
              <a:rPr lang="fr-FR" sz="2000" b="1" dirty="0"/>
              <a:t>en conditions de saleté </a:t>
            </a:r>
            <a:r>
              <a:rPr lang="fr-FR" sz="2000" dirty="0"/>
              <a:t>avec un temps de contact de </a:t>
            </a:r>
            <a:r>
              <a:rPr lang="fr-FR" sz="2000" b="1" dirty="0"/>
              <a:t>moins de 15 minutes</a:t>
            </a:r>
            <a:r>
              <a:rPr lang="fr-FR" sz="2000" dirty="0"/>
              <a:t>. </a:t>
            </a:r>
          </a:p>
          <a:p>
            <a:endParaRPr lang="fr-FR" dirty="0"/>
          </a:p>
        </p:txBody>
      </p:sp>
    </p:spTree>
    <p:extLst>
      <p:ext uri="{BB962C8B-B14F-4D97-AF65-F5344CB8AC3E}">
        <p14:creationId xmlns:p14="http://schemas.microsoft.com/office/powerpoint/2010/main" val="3944293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268760"/>
            <a:ext cx="8229600" cy="1143000"/>
          </a:xfrm>
        </p:spPr>
        <p:txBody>
          <a:bodyPr/>
          <a:lstStyle/>
          <a:p>
            <a:pPr algn="r"/>
            <a:r>
              <a:rPr lang="fr-FR" sz="3200" dirty="0"/>
              <a:t>Recommandations du HCSP</a:t>
            </a:r>
          </a:p>
        </p:txBody>
      </p:sp>
      <p:sp>
        <p:nvSpPr>
          <p:cNvPr id="3" name="Espace réservé du contenu 2"/>
          <p:cNvSpPr>
            <a:spLocks noGrp="1"/>
          </p:cNvSpPr>
          <p:nvPr>
            <p:ph idx="1"/>
          </p:nvPr>
        </p:nvSpPr>
        <p:spPr>
          <a:xfrm>
            <a:off x="395536" y="2348880"/>
            <a:ext cx="8229600" cy="3071044"/>
          </a:xfrm>
        </p:spPr>
        <p:txBody>
          <a:bodyPr/>
          <a:lstStyle/>
          <a:p>
            <a:pPr marL="0" indent="0">
              <a:buNone/>
            </a:pPr>
            <a:r>
              <a:rPr lang="fr-FR" sz="2800" dirty="0"/>
              <a:t>Les matériels ne pouvant pas être désinfectés </a:t>
            </a:r>
            <a:r>
              <a:rPr lang="fr-FR" sz="2800" dirty="0" smtClean="0"/>
              <a:t>sont </a:t>
            </a:r>
            <a:r>
              <a:rPr lang="fr-FR" sz="2800" u="sng" dirty="0"/>
              <a:t>identifiés</a:t>
            </a:r>
            <a:r>
              <a:rPr lang="fr-FR" sz="2800" dirty="0"/>
              <a:t>. </a:t>
            </a:r>
          </a:p>
          <a:p>
            <a:pPr algn="just"/>
            <a:r>
              <a:rPr lang="fr-FR" sz="2800" dirty="0" smtClean="0"/>
              <a:t>Dans </a:t>
            </a:r>
            <a:r>
              <a:rPr lang="fr-FR" sz="2800" dirty="0"/>
              <a:t>les structures de soins, et tout particulièrement dans les locaux où un patient suspect serait accueilli, la liste de ces matériels sera préalablement établie avec le souci de la limiter autant que possible ; ces matériels seront </a:t>
            </a:r>
            <a:r>
              <a:rPr lang="fr-FR" sz="2800" u="sng" dirty="0"/>
              <a:t>séquestrés</a:t>
            </a:r>
            <a:r>
              <a:rPr lang="fr-FR" sz="2800" dirty="0"/>
              <a:t> dès le classement en cas possible. </a:t>
            </a:r>
          </a:p>
        </p:txBody>
      </p:sp>
    </p:spTree>
    <p:extLst>
      <p:ext uri="{BB962C8B-B14F-4D97-AF65-F5344CB8AC3E}">
        <p14:creationId xmlns:p14="http://schemas.microsoft.com/office/powerpoint/2010/main" val="2183506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Recommandations du HCSP</a:t>
            </a:r>
            <a:endParaRPr lang="fr-FR" dirty="0"/>
          </a:p>
        </p:txBody>
      </p:sp>
      <p:sp>
        <p:nvSpPr>
          <p:cNvPr id="2" name="ZoneTexte 1"/>
          <p:cNvSpPr txBox="1"/>
          <p:nvPr/>
        </p:nvSpPr>
        <p:spPr>
          <a:xfrm>
            <a:off x="683568" y="3140968"/>
            <a:ext cx="7632848" cy="3000821"/>
          </a:xfrm>
          <a:prstGeom prst="rect">
            <a:avLst/>
          </a:prstGeom>
          <a:noFill/>
        </p:spPr>
        <p:txBody>
          <a:bodyPr wrap="square" rtlCol="0">
            <a:spAutoFit/>
          </a:bodyPr>
          <a:lstStyle/>
          <a:p>
            <a:r>
              <a:rPr lang="fr-FR" sz="2800" u="sng" dirty="0"/>
              <a:t>Conditions de base </a:t>
            </a:r>
            <a:r>
              <a:rPr lang="fr-FR" sz="2800" dirty="0"/>
              <a:t>: </a:t>
            </a:r>
            <a:endParaRPr lang="fr-FR" sz="2800" dirty="0" smtClean="0"/>
          </a:p>
          <a:p>
            <a:pPr algn="just"/>
            <a:r>
              <a:rPr lang="fr-FR" sz="2800" dirty="0"/>
              <a:t>P</a:t>
            </a:r>
            <a:r>
              <a:rPr lang="fr-FR" sz="2800" dirty="0" smtClean="0"/>
              <a:t>roduits désinfectants virucides </a:t>
            </a:r>
            <a:r>
              <a:rPr lang="fr-FR" sz="2800" dirty="0"/>
              <a:t>en condition de </a:t>
            </a:r>
            <a:r>
              <a:rPr lang="fr-FR" sz="2800" dirty="0" smtClean="0"/>
              <a:t>saleté</a:t>
            </a:r>
            <a:r>
              <a:rPr lang="fr-FR" sz="2800" dirty="0"/>
              <a:t> </a:t>
            </a:r>
            <a:r>
              <a:rPr lang="fr-FR" sz="2800" dirty="0" smtClean="0"/>
              <a:t>du </a:t>
            </a:r>
            <a:r>
              <a:rPr lang="fr-FR" sz="2800" dirty="0"/>
              <a:t>domaine médical</a:t>
            </a:r>
            <a:r>
              <a:rPr lang="fr-FR" sz="2800" dirty="0" smtClean="0"/>
              <a:t>, </a:t>
            </a:r>
            <a:r>
              <a:rPr lang="fr-FR" sz="2800" dirty="0"/>
              <a:t>selon la norme NF EN 14476 (version de septembre 2013) à la concentration d’utilisation sur des virus nus (</a:t>
            </a:r>
            <a:r>
              <a:rPr lang="fr-FR" sz="2800" dirty="0" err="1"/>
              <a:t>Adenovirus</a:t>
            </a:r>
            <a:r>
              <a:rPr lang="fr-FR" sz="2800" dirty="0"/>
              <a:t>, </a:t>
            </a:r>
            <a:r>
              <a:rPr lang="fr-FR" sz="2800" dirty="0" err="1"/>
              <a:t>Norovirus</a:t>
            </a:r>
            <a:r>
              <a:rPr lang="fr-FR" sz="2800" dirty="0"/>
              <a:t> murin et Poliovirus).</a:t>
            </a:r>
          </a:p>
          <a:p>
            <a:endParaRPr lang="fr-FR" dirty="0"/>
          </a:p>
        </p:txBody>
      </p:sp>
    </p:spTree>
    <p:extLst>
      <p:ext uri="{BB962C8B-B14F-4D97-AF65-F5344CB8AC3E}">
        <p14:creationId xmlns:p14="http://schemas.microsoft.com/office/powerpoint/2010/main" val="3743366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628800"/>
            <a:ext cx="8928992" cy="4265613"/>
          </a:xfrm>
        </p:spPr>
        <p:txBody>
          <a:bodyPr/>
          <a:lstStyle/>
          <a:p>
            <a:r>
              <a:rPr lang="fr-FR" sz="2800" b="1" dirty="0" smtClean="0">
                <a:cs typeface="Calibri" panose="020F0502020204030204" pitchFamily="34" charset="0"/>
              </a:rPr>
              <a:t>Eau de Javel à 0,5 % de chlore actif </a:t>
            </a:r>
            <a:r>
              <a:rPr lang="fr-FR" sz="2400" dirty="0" smtClean="0">
                <a:cs typeface="Calibri" panose="020F0502020204030204" pitchFamily="34" charset="0"/>
              </a:rPr>
              <a:t>:</a:t>
            </a:r>
          </a:p>
          <a:p>
            <a:pPr lvl="1" algn="just"/>
            <a:r>
              <a:rPr lang="fr-FR" dirty="0"/>
              <a:t>La dilution se fait sur la base d’un volume d’eau de Javel prête à l’emploi à 2,6 % de chlore auquel on additionne 4 volumes équivalents d’eau (exemple 1 litre d’eau de Javel plus 4 litres d’eau). </a:t>
            </a:r>
            <a:endParaRPr lang="fr-FR" dirty="0" smtClean="0"/>
          </a:p>
          <a:p>
            <a:pPr lvl="1" algn="just"/>
            <a:r>
              <a:rPr lang="fr-FR" dirty="0" smtClean="0"/>
              <a:t>Ce </a:t>
            </a:r>
            <a:r>
              <a:rPr lang="fr-FR" dirty="0"/>
              <a:t>produit peut être conservé 24 heures au maximum. </a:t>
            </a:r>
            <a:endParaRPr lang="fr-FR" dirty="0" smtClean="0"/>
          </a:p>
          <a:p>
            <a:pPr lvl="1" algn="just"/>
            <a:r>
              <a:rPr lang="fr-FR" dirty="0" smtClean="0"/>
              <a:t>Il n’est pas recommandé d’utiliser les pastilles de </a:t>
            </a:r>
            <a:r>
              <a:rPr lang="fr-FR" dirty="0" err="1" smtClean="0"/>
              <a:t>dichloroisocyanurate</a:t>
            </a:r>
            <a:r>
              <a:rPr lang="fr-FR" dirty="0" smtClean="0"/>
              <a:t> de sodium.</a:t>
            </a:r>
            <a:endParaRPr lang="fr-FR" dirty="0"/>
          </a:p>
          <a:p>
            <a:pPr marL="436563" lvl="1" indent="0">
              <a:buNone/>
            </a:pPr>
            <a:endParaRPr lang="fr-FR" sz="1000" dirty="0" smtClean="0">
              <a:latin typeface="Calibri" panose="020F0502020204030204" pitchFamily="34" charset="0"/>
              <a:cs typeface="Calibri" panose="020F0502020204030204" pitchFamily="34" charset="0"/>
              <a:hlinkClick r:id="rId2"/>
            </a:endParaRPr>
          </a:p>
          <a:p>
            <a:pPr marL="436563" lvl="1" indent="0">
              <a:buNone/>
            </a:pPr>
            <a:r>
              <a:rPr lang="fr-FR" sz="1600" dirty="0" smtClean="0">
                <a:latin typeface="Calibri" panose="020F0502020204030204" pitchFamily="34" charset="0"/>
                <a:cs typeface="Calibri" panose="020F0502020204030204" pitchFamily="34" charset="0"/>
                <a:hlinkClick r:id="rId2"/>
              </a:rPr>
              <a:t>Avis </a:t>
            </a:r>
            <a:r>
              <a:rPr lang="fr-FR" sz="1600" dirty="0">
                <a:latin typeface="Calibri" panose="020F0502020204030204" pitchFamily="34" charset="0"/>
                <a:cs typeface="Calibri" panose="020F0502020204030204" pitchFamily="34" charset="0"/>
                <a:hlinkClick r:id="rId2"/>
              </a:rPr>
              <a:t>de la Société Française </a:t>
            </a:r>
            <a:r>
              <a:rPr lang="fr-FR" sz="1600" dirty="0" smtClean="0">
                <a:latin typeface="Calibri" panose="020F0502020204030204" pitchFamily="34" charset="0"/>
                <a:cs typeface="Calibri" panose="020F0502020204030204" pitchFamily="34" charset="0"/>
                <a:hlinkClick r:id="rId2"/>
              </a:rPr>
              <a:t>d'Hygiène Hospitalière </a:t>
            </a:r>
            <a:r>
              <a:rPr lang="fr-FR" sz="1600" dirty="0">
                <a:latin typeface="Calibri" panose="020F0502020204030204" pitchFamily="34" charset="0"/>
                <a:cs typeface="Calibri" panose="020F0502020204030204" pitchFamily="34" charset="0"/>
                <a:hlinkClick r:id="rId2"/>
              </a:rPr>
              <a:t>relatif à l'utilisation de </a:t>
            </a:r>
            <a:r>
              <a:rPr lang="fr-FR" sz="1600" dirty="0" smtClean="0">
                <a:latin typeface="Calibri" panose="020F0502020204030204" pitchFamily="34" charset="0"/>
                <a:cs typeface="Calibri" panose="020F0502020204030204" pitchFamily="34" charset="0"/>
                <a:hlinkClick r:id="rId2"/>
              </a:rPr>
              <a:t>l'eau de </a:t>
            </a:r>
            <a:r>
              <a:rPr lang="fr-FR" sz="1600" dirty="0">
                <a:latin typeface="Calibri" panose="020F0502020204030204" pitchFamily="34" charset="0"/>
                <a:cs typeface="Calibri" panose="020F0502020204030204" pitchFamily="34" charset="0"/>
                <a:hlinkClick r:id="rId2"/>
              </a:rPr>
              <a:t>Javel dans les établissements </a:t>
            </a:r>
            <a:r>
              <a:rPr lang="fr-FR" sz="1600" dirty="0" smtClean="0">
                <a:latin typeface="Calibri" panose="020F0502020204030204" pitchFamily="34" charset="0"/>
                <a:cs typeface="Calibri" panose="020F0502020204030204" pitchFamily="34" charset="0"/>
                <a:hlinkClick r:id="rId2"/>
              </a:rPr>
              <a:t>de soins, juin 2006</a:t>
            </a:r>
            <a:r>
              <a:rPr lang="fr-FR" sz="1600" dirty="0" smtClean="0">
                <a:latin typeface="Calibri" panose="020F0502020204030204" pitchFamily="34" charset="0"/>
                <a:cs typeface="Calibri" panose="020F0502020204030204" pitchFamily="34" charset="0"/>
              </a:rPr>
              <a:t> (</a:t>
            </a:r>
            <a:r>
              <a:rPr lang="fr-FR" sz="1600" dirty="0" smtClean="0">
                <a:latin typeface="Calibri" panose="020F0502020204030204" pitchFamily="34" charset="0"/>
                <a:cs typeface="Calibri" panose="020F0502020204030204" pitchFamily="34" charset="0"/>
                <a:hlinkClick r:id="rId3"/>
              </a:rPr>
              <a:t>avis</a:t>
            </a:r>
            <a:r>
              <a:rPr lang="fr-FR" sz="1600" dirty="0" smtClean="0">
                <a:latin typeface="Calibri" panose="020F0502020204030204" pitchFamily="34" charset="0"/>
                <a:cs typeface="Calibri" panose="020F0502020204030204" pitchFamily="34" charset="0"/>
              </a:rPr>
              <a:t> , </a:t>
            </a:r>
            <a:r>
              <a:rPr lang="fr-FR" sz="1600" dirty="0" smtClean="0">
                <a:latin typeface="Calibri" panose="020F0502020204030204" pitchFamily="34" charset="0"/>
                <a:cs typeface="Calibri" panose="020F0502020204030204" pitchFamily="34" charset="0"/>
                <a:hlinkClick r:id="rId4"/>
              </a:rPr>
              <a:t>tableur</a:t>
            </a:r>
            <a:r>
              <a:rPr lang="fr-FR" sz="1600" dirty="0" smtClean="0">
                <a:latin typeface="Calibri" panose="020F0502020204030204" pitchFamily="34" charset="0"/>
                <a:cs typeface="Calibri" panose="020F0502020204030204" pitchFamily="34" charset="0"/>
              </a:rPr>
              <a:t> et </a:t>
            </a:r>
            <a:r>
              <a:rPr lang="fr-FR" sz="1600" dirty="0" smtClean="0">
                <a:latin typeface="Calibri" panose="020F0502020204030204" pitchFamily="34" charset="0"/>
                <a:cs typeface="Calibri" panose="020F0502020204030204" pitchFamily="34" charset="0"/>
                <a:hlinkClick r:id="rId5"/>
              </a:rPr>
              <a:t>mode d’emploi</a:t>
            </a:r>
            <a:r>
              <a:rPr lang="fr-FR" sz="1600" dirty="0" smtClean="0">
                <a:latin typeface="Calibri" panose="020F0502020204030204" pitchFamily="34" charset="0"/>
                <a:cs typeface="Calibri" panose="020F0502020204030204" pitchFamily="34" charset="0"/>
              </a:rPr>
              <a:t>)</a:t>
            </a:r>
            <a:endParaRPr lang="fr-FR" dirty="0" smtClean="0"/>
          </a:p>
          <a:p>
            <a:pPr marL="0" indent="0">
              <a:buNone/>
            </a:pPr>
            <a:endParaRPr lang="fr-FR" dirty="0"/>
          </a:p>
        </p:txBody>
      </p:sp>
      <p:sp>
        <p:nvSpPr>
          <p:cNvPr id="5" name="Titre 1"/>
          <p:cNvSpPr txBox="1">
            <a:spLocks/>
          </p:cNvSpPr>
          <p:nvPr/>
        </p:nvSpPr>
        <p:spPr bwMode="auto">
          <a:xfrm>
            <a:off x="609600" y="427038"/>
            <a:ext cx="8229600" cy="1143000"/>
          </a:xfrm>
          <a:prstGeom prst="rect">
            <a:avLst/>
          </a:prstGeom>
          <a:noFill/>
          <a:ln w="9525">
            <a:noFill/>
            <a:miter lim="800000"/>
            <a:headEnd/>
            <a:tailEnd/>
          </a:ln>
        </p:spPr>
        <p:txBody>
          <a:bodyPr vert="horz" wrap="square" lIns="87272" tIns="43637" rIns="87272" bIns="43637" numCol="1" anchor="ctr" anchorCtr="0" compatLnSpc="1">
            <a:prstTxWarp prst="textNoShape">
              <a:avLst/>
            </a:prstTxWarp>
          </a:bodyPr>
          <a:lstStyle/>
          <a:p>
            <a:pPr lvl="0" defTabSz="873125" eaLnBrk="0" hangingPunct="0">
              <a:defRPr/>
            </a:pPr>
            <a:r>
              <a:rPr lang="fr-FR" sz="2800" b="1" dirty="0" smtClean="0">
                <a:solidFill>
                  <a:schemeClr val="accent2"/>
                </a:solidFill>
                <a:latin typeface="+mj-lt"/>
                <a:ea typeface="+mj-ea"/>
                <a:cs typeface="ＭＳ Ｐゴシック" charset="0"/>
              </a:rPr>
              <a:t>Quels produits désinfectants utilis</a:t>
            </a:r>
            <a:r>
              <a:rPr lang="fr-FR" sz="2800" b="1" dirty="0" smtClean="0">
                <a:solidFill>
                  <a:srgbClr val="333399"/>
                </a:solidFill>
                <a:latin typeface="+mj-lt"/>
                <a:ea typeface="+mj-ea"/>
                <a:cs typeface="ＭＳ Ｐゴシック" charset="0"/>
              </a:rPr>
              <a:t>er</a:t>
            </a:r>
            <a:r>
              <a:rPr lang="fr-FR" sz="2800" b="1" dirty="0" smtClean="0">
                <a:solidFill>
                  <a:schemeClr val="accent2"/>
                </a:solidFill>
                <a:latin typeface="+mj-lt"/>
                <a:ea typeface="+mj-ea"/>
                <a:cs typeface="ＭＳ Ｐゴシック" charset="0"/>
              </a:rPr>
              <a:t> </a:t>
            </a:r>
            <a:r>
              <a:rPr lang="fr-FR" sz="2800" b="1" dirty="0" smtClean="0">
                <a:solidFill>
                  <a:schemeClr val="accent2"/>
                </a:solidFill>
              </a:rPr>
              <a:t>pour </a:t>
            </a:r>
            <a:r>
              <a:rPr lang="fr-FR" sz="2800" b="1" dirty="0">
                <a:solidFill>
                  <a:schemeClr val="accent2"/>
                </a:solidFill>
              </a:rPr>
              <a:t>désinfecter les sols et les surfaces </a:t>
            </a:r>
            <a:r>
              <a:rPr lang="fr-FR" sz="2800" b="1" dirty="0" smtClean="0">
                <a:solidFill>
                  <a:schemeClr val="accent2"/>
                </a:solidFill>
                <a:latin typeface="+mj-lt"/>
                <a:ea typeface="+mj-ea"/>
                <a:cs typeface="ＭＳ Ｐゴシック" charset="0"/>
              </a:rPr>
              <a:t>?</a:t>
            </a:r>
            <a:r>
              <a:rPr kumimoji="0" lang="fr-FR" sz="2800" b="1" i="0" u="none" strike="noStrike" kern="0" cap="none" spc="0" normalizeH="0" baseline="0" noProof="0" dirty="0" smtClean="0">
                <a:ln>
                  <a:noFill/>
                </a:ln>
                <a:solidFill>
                  <a:schemeClr val="accent2"/>
                </a:solidFill>
                <a:effectLst/>
                <a:uLnTx/>
                <a:uFillTx/>
                <a:latin typeface="+mj-lt"/>
                <a:ea typeface="+mj-ea"/>
                <a:cs typeface="ＭＳ Ｐゴシック" charset="0"/>
              </a:rPr>
              <a:t/>
            </a:r>
            <a:br>
              <a:rPr kumimoji="0" lang="fr-FR" sz="2800" b="1" i="0" u="none" strike="noStrike" kern="0" cap="none" spc="0" normalizeH="0" baseline="0" noProof="0" dirty="0" smtClean="0">
                <a:ln>
                  <a:noFill/>
                </a:ln>
                <a:solidFill>
                  <a:schemeClr val="accent2"/>
                </a:solidFill>
                <a:effectLst/>
                <a:uLnTx/>
                <a:uFillTx/>
                <a:latin typeface="+mj-lt"/>
                <a:ea typeface="+mj-ea"/>
                <a:cs typeface="ＭＳ Ｐゴシック" charset="0"/>
              </a:rPr>
            </a:br>
            <a:endParaRPr kumimoji="0" lang="fr-FR" sz="2800" b="1" i="0" u="none" strike="noStrike" kern="0" cap="none" spc="0" normalizeH="0" baseline="0" noProof="0" dirty="0">
              <a:ln>
                <a:noFill/>
              </a:ln>
              <a:solidFill>
                <a:schemeClr val="accent2"/>
              </a:solidFill>
              <a:effectLst/>
              <a:uLnTx/>
              <a:uFillTx/>
              <a:latin typeface="+mj-lt"/>
              <a:ea typeface="+mj-ea"/>
              <a:cs typeface="ＭＳ Ｐゴシック"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chemeClr val="accent2"/>
                </a:solidFill>
              </a:rPr>
              <a:t>Quels produits désinfectants </a:t>
            </a:r>
            <a:r>
              <a:rPr lang="fr-FR" sz="2800" dirty="0" smtClean="0">
                <a:solidFill>
                  <a:schemeClr val="accent2"/>
                </a:solidFill>
              </a:rPr>
              <a:t>utilis</a:t>
            </a:r>
            <a:r>
              <a:rPr lang="fr-FR" sz="2800" dirty="0" smtClean="0">
                <a:solidFill>
                  <a:srgbClr val="252575"/>
                </a:solidFill>
              </a:rPr>
              <a:t>er</a:t>
            </a:r>
            <a:r>
              <a:rPr lang="fr-FR" sz="2800" dirty="0" smtClean="0">
                <a:solidFill>
                  <a:schemeClr val="accent2"/>
                </a:solidFill>
              </a:rPr>
              <a:t> </a:t>
            </a:r>
            <a:r>
              <a:rPr lang="fr-FR" sz="2800" dirty="0">
                <a:solidFill>
                  <a:schemeClr val="accent2"/>
                </a:solidFill>
              </a:rPr>
              <a:t>pour désinfecter les sols et les surfaces ?</a:t>
            </a:r>
            <a:endParaRPr lang="fr-FR" sz="2800" dirty="0"/>
          </a:p>
        </p:txBody>
      </p:sp>
      <p:sp>
        <p:nvSpPr>
          <p:cNvPr id="3" name="Espace réservé du contenu 2"/>
          <p:cNvSpPr>
            <a:spLocks noGrp="1"/>
          </p:cNvSpPr>
          <p:nvPr>
            <p:ph idx="1"/>
          </p:nvPr>
        </p:nvSpPr>
        <p:spPr/>
        <p:txBody>
          <a:bodyPr/>
          <a:lstStyle/>
          <a:p>
            <a:r>
              <a:rPr lang="fr-FR" sz="2800" b="1" dirty="0" smtClean="0"/>
              <a:t>Autres </a:t>
            </a:r>
            <a:r>
              <a:rPr lang="fr-FR" sz="2800" b="1" dirty="0"/>
              <a:t>produits et procédés désinfectants </a:t>
            </a:r>
            <a:r>
              <a:rPr lang="fr-FR" sz="2800" b="1" dirty="0" smtClean="0"/>
              <a:t>: </a:t>
            </a:r>
          </a:p>
          <a:p>
            <a:pPr marL="0" indent="0" algn="just">
              <a:buNone/>
            </a:pPr>
            <a:endParaRPr lang="fr-FR" sz="2400" dirty="0" smtClean="0"/>
          </a:p>
          <a:p>
            <a:pPr marL="0" indent="0" algn="just">
              <a:buNone/>
            </a:pPr>
            <a:r>
              <a:rPr lang="fr-FR" sz="2400" dirty="0" smtClean="0"/>
              <a:t>Les </a:t>
            </a:r>
            <a:r>
              <a:rPr lang="fr-FR" sz="2400" dirty="0"/>
              <a:t>autres produits</a:t>
            </a:r>
            <a:r>
              <a:rPr lang="fr-FR" sz="1400" dirty="0"/>
              <a:t> </a:t>
            </a:r>
            <a:r>
              <a:rPr lang="fr-FR" sz="2400" dirty="0"/>
              <a:t> désinfectants revendiquant le niveau d’activité préconisé attestent leur activité virucide selon la norme NF EN 14476 (version de septembre 2013) dans les conditions d’utilisation recommandées, en particulier avec le temps de contact le plus long pour les virus </a:t>
            </a:r>
            <a:r>
              <a:rPr lang="fr-FR" sz="2400" dirty="0" smtClean="0"/>
              <a:t>testés.</a:t>
            </a:r>
            <a:r>
              <a:rPr lang="fr-FR" dirty="0" smtClean="0"/>
              <a:t> </a:t>
            </a:r>
            <a:r>
              <a:rPr lang="fr-FR" sz="1400" dirty="0"/>
              <a:t> </a:t>
            </a:r>
            <a:endParaRPr lang="fr-FR" sz="1800" dirty="0"/>
          </a:p>
        </p:txBody>
      </p:sp>
    </p:spTree>
    <p:extLst>
      <p:ext uri="{BB962C8B-B14F-4D97-AF65-F5344CB8AC3E}">
        <p14:creationId xmlns:p14="http://schemas.microsoft.com/office/powerpoint/2010/main" val="1287343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Modalités de désinfection</a:t>
            </a:r>
            <a:endParaRPr lang="fr-FR" dirty="0"/>
          </a:p>
        </p:txBody>
      </p:sp>
      <p:sp>
        <p:nvSpPr>
          <p:cNvPr id="3" name="Espace réservé du contenu 2"/>
          <p:cNvSpPr>
            <a:spLocks noGrp="1"/>
          </p:cNvSpPr>
          <p:nvPr>
            <p:ph idx="1"/>
          </p:nvPr>
        </p:nvSpPr>
        <p:spPr>
          <a:xfrm>
            <a:off x="395536" y="1484784"/>
            <a:ext cx="8496944" cy="4680520"/>
          </a:xfrm>
        </p:spPr>
        <p:txBody>
          <a:bodyPr/>
          <a:lstStyle/>
          <a:p>
            <a:pPr marL="0" indent="0" algn="just">
              <a:buNone/>
            </a:pPr>
            <a:r>
              <a:rPr lang="fr-FR" dirty="0"/>
              <a:t>C</a:t>
            </a:r>
            <a:r>
              <a:rPr lang="fr-FR" dirty="0" smtClean="0"/>
              <a:t>onformes </a:t>
            </a:r>
            <a:r>
              <a:rPr lang="fr-FR" dirty="0"/>
              <a:t>aux préceptes (</a:t>
            </a:r>
            <a:r>
              <a:rPr lang="fr-FR" dirty="0" smtClean="0"/>
              <a:t>inactivation </a:t>
            </a:r>
            <a:r>
              <a:rPr lang="fr-FR" dirty="0"/>
              <a:t>des salissures ou produits biologiques si nécessaire puis </a:t>
            </a:r>
            <a:r>
              <a:rPr lang="fr-FR" dirty="0" err="1"/>
              <a:t>bionettoyage</a:t>
            </a:r>
            <a:r>
              <a:rPr lang="fr-FR" dirty="0"/>
              <a:t> en 3 temps) </a:t>
            </a:r>
            <a:r>
              <a:rPr lang="fr-FR"/>
              <a:t>et </a:t>
            </a:r>
            <a:r>
              <a:rPr lang="fr-FR" smtClean="0"/>
              <a:t>à </a:t>
            </a:r>
            <a:r>
              <a:rPr lang="fr-FR" dirty="0"/>
              <a:t>partir </a:t>
            </a:r>
            <a:r>
              <a:rPr lang="fr-FR"/>
              <a:t>du </a:t>
            </a:r>
            <a:r>
              <a:rPr lang="fr-FR" smtClean="0"/>
              <a:t>moment, </a:t>
            </a:r>
            <a:r>
              <a:rPr lang="fr-FR" dirty="0"/>
              <a:t>où le patient est devenu symptomatique et sans notion de délai entre ce moment et </a:t>
            </a:r>
            <a:r>
              <a:rPr lang="fr-FR"/>
              <a:t>le </a:t>
            </a:r>
            <a:r>
              <a:rPr lang="fr-FR" smtClean="0"/>
              <a:t>diagnostic, </a:t>
            </a:r>
            <a:r>
              <a:rPr lang="fr-FR"/>
              <a:t>s’appliquent </a:t>
            </a:r>
            <a:r>
              <a:rPr lang="fr-FR" smtClean="0"/>
              <a:t>à</a:t>
            </a:r>
            <a:r>
              <a:rPr lang="fr-FR" dirty="0"/>
              <a:t> :</a:t>
            </a:r>
          </a:p>
          <a:p>
            <a:pPr lvl="0" algn="just"/>
            <a:r>
              <a:rPr lang="fr-FR" dirty="0"/>
              <a:t>toutes les surfaces visiblement contaminées par des liquides biologiques du patient,</a:t>
            </a:r>
          </a:p>
          <a:p>
            <a:pPr lvl="0" algn="just"/>
            <a:r>
              <a:rPr lang="fr-FR" dirty="0"/>
              <a:t>de façon systématique dans les lieux de soins, au niveau du domicile du patient où d’un lieu de résidence temporaire comme un hôtel ou un foyer d’hébergement, </a:t>
            </a:r>
          </a:p>
          <a:p>
            <a:pPr lvl="0" algn="just"/>
            <a:r>
              <a:rPr lang="fr-FR" dirty="0"/>
              <a:t>dans les moyens de transports ou autres lieux en cas de station assise prolongée (supérieure ou égale à 1 heure).</a:t>
            </a:r>
          </a:p>
          <a:p>
            <a:pPr marL="0" indent="0" algn="just">
              <a:buNone/>
            </a:pPr>
            <a:r>
              <a:rPr lang="fr-FR" sz="1200" i="1" dirty="0" err="1" smtClean="0"/>
              <a:t>Rq</a:t>
            </a:r>
            <a:r>
              <a:rPr lang="fr-FR" sz="1200" i="1" dirty="0" smtClean="0"/>
              <a:t> : En </a:t>
            </a:r>
            <a:r>
              <a:rPr lang="fr-FR" sz="1200" i="1" dirty="0"/>
              <a:t>dehors de ces situations, après évaluation du risque de contamination de l’environnement, une procédure avec </a:t>
            </a:r>
            <a:r>
              <a:rPr lang="fr-FR" sz="1200" i="1" dirty="0" err="1"/>
              <a:t>bionettoyage</a:t>
            </a:r>
            <a:r>
              <a:rPr lang="fr-FR" sz="1200" i="1" dirty="0"/>
              <a:t> utilisant un produit virucide (selon les termes de la norme NF EN 14476 – version de septembre 2013) est recommandée.</a:t>
            </a:r>
          </a:p>
          <a:p>
            <a:endParaRPr lang="fr-FR" dirty="0"/>
          </a:p>
        </p:txBody>
      </p:sp>
    </p:spTree>
    <p:extLst>
      <p:ext uri="{BB962C8B-B14F-4D97-AF65-F5344CB8AC3E}">
        <p14:creationId xmlns:p14="http://schemas.microsoft.com/office/powerpoint/2010/main" val="273409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1090" y="116632"/>
            <a:ext cx="8501390" cy="1143000"/>
          </a:xfrm>
        </p:spPr>
        <p:txBody>
          <a:bodyPr/>
          <a:lstStyle/>
          <a:p>
            <a:r>
              <a:rPr lang="fr-FR" dirty="0">
                <a:solidFill>
                  <a:srgbClr val="000090"/>
                </a:solidFill>
              </a:rPr>
              <a:t>Etape 1:</a:t>
            </a:r>
            <a:r>
              <a:rPr lang="fr-FR" dirty="0" smtClean="0"/>
              <a:t/>
            </a:r>
            <a:br>
              <a:rPr lang="fr-FR" dirty="0" smtClean="0"/>
            </a:br>
            <a:r>
              <a:rPr lang="fr-FR" sz="2400" dirty="0" smtClean="0"/>
              <a:t>Habillage des personnels</a:t>
            </a:r>
            <a:endParaRPr lang="fr-FR" sz="2400" dirty="0"/>
          </a:p>
        </p:txBody>
      </p:sp>
      <p:sp>
        <p:nvSpPr>
          <p:cNvPr id="3" name="Espace réservé du contenu 2"/>
          <p:cNvSpPr>
            <a:spLocks noGrp="1"/>
          </p:cNvSpPr>
          <p:nvPr>
            <p:ph idx="1"/>
          </p:nvPr>
        </p:nvSpPr>
        <p:spPr>
          <a:xfrm>
            <a:off x="-563" y="1556792"/>
            <a:ext cx="8511557" cy="4752528"/>
          </a:xfrm>
        </p:spPr>
        <p:txBody>
          <a:bodyPr/>
          <a:lstStyle/>
          <a:p>
            <a:pPr lvl="0" algn="just"/>
            <a:r>
              <a:rPr lang="fr-FR" sz="2800" dirty="0" smtClean="0"/>
              <a:t>Les </a:t>
            </a:r>
            <a:r>
              <a:rPr lang="fr-FR" sz="2800" dirty="0"/>
              <a:t>personnes chargées de nettoyer et de désinfecter l’environnement d’un cas possible ou confirmé de maladie à virus Ebola </a:t>
            </a:r>
            <a:r>
              <a:rPr lang="fr-FR" sz="2800" dirty="0" smtClean="0"/>
              <a:t>doivent porter </a:t>
            </a:r>
            <a:r>
              <a:rPr lang="fr-FR" sz="2800" dirty="0"/>
              <a:t>une tenue de </a:t>
            </a:r>
            <a:r>
              <a:rPr lang="fr-FR" sz="2800" u="sng" dirty="0"/>
              <a:t>protection </a:t>
            </a:r>
            <a:r>
              <a:rPr lang="fr-FR" sz="2800" u="sng" dirty="0" smtClean="0"/>
              <a:t>intégrale de </a:t>
            </a:r>
            <a:r>
              <a:rPr lang="fr-FR" sz="2800" u="sng" dirty="0"/>
              <a:t>type 4B </a:t>
            </a:r>
            <a:r>
              <a:rPr lang="fr-FR" sz="2800" dirty="0"/>
              <a:t>que le patient ait souillé macroscopiquement son environnement (diarrhées, hémorragies, vomissements, …) ou non, </a:t>
            </a:r>
          </a:p>
          <a:p>
            <a:pPr algn="just"/>
            <a:r>
              <a:rPr lang="fr-FR" sz="2800" dirty="0" smtClean="0"/>
              <a:t> Ils ont </a:t>
            </a:r>
            <a:r>
              <a:rPr lang="fr-FR" sz="2800" dirty="0"/>
              <a:t>été préalablement </a:t>
            </a:r>
            <a:r>
              <a:rPr lang="fr-FR" sz="2800" u="sng" dirty="0"/>
              <a:t>formées</a:t>
            </a:r>
            <a:r>
              <a:rPr lang="fr-FR" sz="2800" dirty="0"/>
              <a:t> à l’habillage et au déshabillage</a:t>
            </a:r>
            <a:r>
              <a:rPr lang="fr-FR" sz="2800"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0090"/>
                </a:solidFill>
              </a:rPr>
              <a:t>Etape 1:</a:t>
            </a:r>
            <a:r>
              <a:rPr lang="fr-FR" sz="2400" dirty="0"/>
              <a:t/>
            </a:r>
            <a:br>
              <a:rPr lang="fr-FR" sz="2400" dirty="0"/>
            </a:br>
            <a:r>
              <a:rPr lang="fr-FR" sz="2400" dirty="0"/>
              <a:t>Habillage des personnels</a:t>
            </a:r>
          </a:p>
        </p:txBody>
      </p:sp>
      <p:sp>
        <p:nvSpPr>
          <p:cNvPr id="4" name="Espace réservé du contenu 2"/>
          <p:cNvSpPr txBox="1">
            <a:spLocks noGrp="1"/>
          </p:cNvSpPr>
          <p:nvPr>
            <p:ph idx="1"/>
          </p:nvPr>
        </p:nvSpPr>
        <p:spPr bwMode="auto">
          <a:xfrm>
            <a:off x="179512" y="1512217"/>
            <a:ext cx="8229600" cy="4265613"/>
          </a:xfrm>
          <a:prstGeom prst="rect">
            <a:avLst/>
          </a:prstGeom>
          <a:noFill/>
          <a:ln w="9525">
            <a:solidFill>
              <a:schemeClr val="tx1"/>
            </a:solidFill>
            <a:miter lim="800000"/>
            <a:headEnd/>
            <a:tailEnd/>
          </a:ln>
        </p:spPr>
        <p:txBody>
          <a:bodyPr vert="horz" wrap="square" lIns="87272" tIns="43637" rIns="87272" bIns="43637" numCol="1" anchor="t" anchorCtr="0" compatLnSpc="1">
            <a:prstTxWarp prst="textNoShape">
              <a:avLst/>
            </a:prstTxWarp>
          </a:bodyPr>
          <a:lstStyle>
            <a:lvl1pPr marL="327025" indent="-327025" algn="l" defTabSz="873125" rtl="0" eaLnBrk="0" fontAlgn="base" hangingPunct="0">
              <a:spcBef>
                <a:spcPct val="20000"/>
              </a:spcBef>
              <a:spcAft>
                <a:spcPct val="0"/>
              </a:spcAft>
              <a:buBlip>
                <a:blip r:embed="rId2"/>
              </a:buBlip>
              <a:defRPr sz="2100">
                <a:solidFill>
                  <a:schemeClr val="tx1"/>
                </a:solidFill>
                <a:latin typeface="+mn-lt"/>
                <a:ea typeface="+mn-ea"/>
                <a:cs typeface="ＭＳ Ｐゴシック" charset="0"/>
              </a:defRPr>
            </a:lvl1pPr>
            <a:lvl2pPr marL="709613" indent="-273050" algn="l" defTabSz="873125" rtl="0" eaLnBrk="0" fontAlgn="base" hangingPunct="0">
              <a:spcBef>
                <a:spcPct val="20000"/>
              </a:spcBef>
              <a:spcAft>
                <a:spcPct val="0"/>
              </a:spcAft>
              <a:buClr>
                <a:srgbClr val="0047B6"/>
              </a:buClr>
              <a:buSzPct val="80000"/>
              <a:buFont typeface="Wingdings" pitchFamily="2" charset="2"/>
              <a:buChar char="l"/>
              <a:defRPr sz="2800">
                <a:solidFill>
                  <a:schemeClr val="tx1"/>
                </a:solidFill>
                <a:latin typeface="+mn-lt"/>
                <a:ea typeface="+mn-ea"/>
                <a:cs typeface="ＭＳ Ｐゴシック"/>
              </a:defRPr>
            </a:lvl2pPr>
            <a:lvl3pPr marL="1090613" indent="-217488" algn="l" defTabSz="873125" rtl="0" eaLnBrk="0" fontAlgn="base" hangingPunct="0">
              <a:spcBef>
                <a:spcPct val="20000"/>
              </a:spcBef>
              <a:spcAft>
                <a:spcPct val="0"/>
              </a:spcAft>
              <a:buClr>
                <a:srgbClr val="0047B6"/>
              </a:buClr>
              <a:buFont typeface="Wingdings" pitchFamily="2" charset="2"/>
              <a:buChar char="§"/>
              <a:defRPr sz="1600">
                <a:solidFill>
                  <a:schemeClr val="tx1"/>
                </a:solidFill>
                <a:latin typeface="+mn-lt"/>
                <a:ea typeface="+mn-ea"/>
                <a:cs typeface="ＭＳ Ｐゴシック"/>
              </a:defRPr>
            </a:lvl3pPr>
            <a:lvl4pPr marL="1527175" indent="-217488" algn="l" defTabSz="873125" rtl="0" eaLnBrk="0" fontAlgn="base" hangingPunct="0">
              <a:spcBef>
                <a:spcPct val="20000"/>
              </a:spcBef>
              <a:spcAft>
                <a:spcPct val="0"/>
              </a:spcAft>
              <a:buClr>
                <a:srgbClr val="0047B6"/>
              </a:buClr>
              <a:buFont typeface="Arial" charset="0"/>
              <a:buChar char="–"/>
              <a:defRPr sz="1400">
                <a:solidFill>
                  <a:schemeClr val="tx1"/>
                </a:solidFill>
                <a:latin typeface="+mn-lt"/>
                <a:ea typeface="+mn-ea"/>
                <a:cs typeface="ＭＳ Ｐゴシック"/>
              </a:defRPr>
            </a:lvl4pPr>
            <a:lvl5pPr marL="1963738" indent="-219075" algn="l" defTabSz="873125" rtl="0" eaLnBrk="0" fontAlgn="base" hangingPunct="0">
              <a:spcBef>
                <a:spcPct val="20000"/>
              </a:spcBef>
              <a:spcAft>
                <a:spcPct val="0"/>
              </a:spcAft>
              <a:buChar char="»"/>
              <a:defRPr sz="2000">
                <a:solidFill>
                  <a:schemeClr val="tx1"/>
                </a:solidFill>
                <a:latin typeface="Franklin Gothic Book" charset="0"/>
                <a:ea typeface="+mn-ea"/>
                <a:cs typeface="ＭＳ Ｐゴシック"/>
              </a:defRPr>
            </a:lvl5pPr>
            <a:lvl6pPr marL="2420938" indent="-219075" algn="l" defTabSz="873125" rtl="0" fontAlgn="base">
              <a:spcBef>
                <a:spcPct val="20000"/>
              </a:spcBef>
              <a:spcAft>
                <a:spcPct val="0"/>
              </a:spcAft>
              <a:buChar char="»"/>
              <a:defRPr>
                <a:solidFill>
                  <a:schemeClr val="tx1"/>
                </a:solidFill>
                <a:latin typeface="Franklin Gothic Book" charset="0"/>
                <a:ea typeface="+mn-ea"/>
              </a:defRPr>
            </a:lvl6pPr>
            <a:lvl7pPr marL="2878138" indent="-219075" algn="l" defTabSz="873125" rtl="0" fontAlgn="base">
              <a:spcBef>
                <a:spcPct val="20000"/>
              </a:spcBef>
              <a:spcAft>
                <a:spcPct val="0"/>
              </a:spcAft>
              <a:buChar char="»"/>
              <a:defRPr>
                <a:solidFill>
                  <a:schemeClr val="tx1"/>
                </a:solidFill>
                <a:latin typeface="Franklin Gothic Book" charset="0"/>
                <a:ea typeface="+mn-ea"/>
              </a:defRPr>
            </a:lvl7pPr>
            <a:lvl8pPr marL="3335338" indent="-219075" algn="l" defTabSz="873125" rtl="0" fontAlgn="base">
              <a:spcBef>
                <a:spcPct val="20000"/>
              </a:spcBef>
              <a:spcAft>
                <a:spcPct val="0"/>
              </a:spcAft>
              <a:buChar char="»"/>
              <a:defRPr>
                <a:solidFill>
                  <a:schemeClr val="tx1"/>
                </a:solidFill>
                <a:latin typeface="Franklin Gothic Book" charset="0"/>
                <a:ea typeface="+mn-ea"/>
              </a:defRPr>
            </a:lvl8pPr>
            <a:lvl9pPr marL="3792538" indent="-219075" algn="l" defTabSz="873125" rtl="0" fontAlgn="base">
              <a:spcBef>
                <a:spcPct val="20000"/>
              </a:spcBef>
              <a:spcAft>
                <a:spcPct val="0"/>
              </a:spcAft>
              <a:buChar char="»"/>
              <a:defRPr>
                <a:solidFill>
                  <a:schemeClr val="tx1"/>
                </a:solidFill>
                <a:latin typeface="Franklin Gothic Book" charset="0"/>
                <a:ea typeface="+mn-ea"/>
              </a:defRPr>
            </a:lvl9pPr>
          </a:lstStyle>
          <a:p>
            <a:pPr eaLnBrk="1" hangingPunct="1"/>
            <a:r>
              <a:rPr lang="fr-FR" sz="2400" dirty="0"/>
              <a:t>La conduite à tenir est identique concernant les équipements de protection individuels (EPI) </a:t>
            </a:r>
            <a:r>
              <a:rPr lang="fr-FR" sz="2400" u="sng" dirty="0"/>
              <a:t>que le patient soit on non excrétant </a:t>
            </a:r>
          </a:p>
          <a:p>
            <a:pPr eaLnBrk="1" hangingPunct="1"/>
            <a:r>
              <a:rPr lang="fr-FR" sz="2400" dirty="0" smtClean="0"/>
              <a:t>Tenue pour la prise en charge comportant double paire de gants, combinaison, sur-bottes,  masque FFP2, masque-lunettes de protection…</a:t>
            </a:r>
          </a:p>
          <a:p>
            <a:pPr eaLnBrk="1" hangingPunct="1"/>
            <a:r>
              <a:rPr lang="fr-FR" sz="2400" dirty="0" smtClean="0"/>
              <a:t>voir diaporama spécifique :</a:t>
            </a:r>
          </a:p>
          <a:p>
            <a:pPr marL="0" indent="0" eaLnBrk="1" hangingPunct="1">
              <a:buNone/>
            </a:pPr>
            <a:r>
              <a:rPr lang="fr-FR" sz="2000" b="1" dirty="0">
                <a:solidFill>
                  <a:srgbClr val="00B0F0"/>
                </a:solidFill>
                <a:hlinkClick r:id="rId3"/>
              </a:rPr>
              <a:t>http://</a:t>
            </a:r>
            <a:r>
              <a:rPr lang="fr-FR" sz="2000" b="1" dirty="0" smtClean="0">
                <a:solidFill>
                  <a:srgbClr val="00B0F0"/>
                </a:solidFill>
                <a:hlinkClick r:id="rId3"/>
              </a:rPr>
              <a:t>www.cclin-arlin.fr/Alertes/2014/alerte_Ebola.html</a:t>
            </a:r>
            <a:r>
              <a:rPr lang="fr-FR" sz="2000" b="1" dirty="0" smtClean="0">
                <a:solidFill>
                  <a:srgbClr val="00B0F0"/>
                </a:solidFill>
              </a:rPr>
              <a:t> </a:t>
            </a:r>
          </a:p>
          <a:p>
            <a:pPr eaLnBrk="1" hangingPunct="1">
              <a:buFont typeface="Arial" charset="0"/>
              <a:buNone/>
            </a:pPr>
            <a:r>
              <a:rPr lang="fr-FR" sz="2400" dirty="0" smtClean="0"/>
              <a:t> </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473" y="3501008"/>
            <a:ext cx="1384607" cy="285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15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424936" cy="1143000"/>
          </a:xfrm>
        </p:spPr>
        <p:txBody>
          <a:bodyPr/>
          <a:lstStyle/>
          <a:p>
            <a:r>
              <a:rPr lang="fr-FR" dirty="0">
                <a:solidFill>
                  <a:srgbClr val="000090"/>
                </a:solidFill>
              </a:rPr>
              <a:t>Etape </a:t>
            </a:r>
            <a:r>
              <a:rPr lang="fr-FR" dirty="0" smtClean="0">
                <a:solidFill>
                  <a:srgbClr val="000090"/>
                </a:solidFill>
              </a:rPr>
              <a:t>2:</a:t>
            </a:r>
            <a:r>
              <a:rPr lang="fr-FR" dirty="0" smtClean="0"/>
              <a:t/>
            </a:r>
            <a:br>
              <a:rPr lang="fr-FR" dirty="0" smtClean="0"/>
            </a:br>
            <a:r>
              <a:rPr lang="fr-FR" sz="2400" dirty="0"/>
              <a:t>N</a:t>
            </a:r>
            <a:r>
              <a:rPr lang="fr-FR" sz="2400" dirty="0" smtClean="0"/>
              <a:t>eutralisation du virus</a:t>
            </a:r>
            <a:endParaRPr lang="fr-FR" sz="2400" dirty="0"/>
          </a:p>
        </p:txBody>
      </p:sp>
      <p:sp>
        <p:nvSpPr>
          <p:cNvPr id="3" name="Espace réservé du contenu 2"/>
          <p:cNvSpPr>
            <a:spLocks noGrp="1"/>
          </p:cNvSpPr>
          <p:nvPr>
            <p:ph idx="1"/>
          </p:nvPr>
        </p:nvSpPr>
        <p:spPr>
          <a:xfrm>
            <a:off x="323528" y="1556792"/>
            <a:ext cx="8568952" cy="4608512"/>
          </a:xfrm>
        </p:spPr>
        <p:txBody>
          <a:bodyPr/>
          <a:lstStyle/>
          <a:p>
            <a:pPr>
              <a:spcBef>
                <a:spcPts val="600"/>
              </a:spcBef>
              <a:spcAft>
                <a:spcPts val="1800"/>
              </a:spcAft>
            </a:pPr>
            <a:r>
              <a:rPr lang="fr-FR" sz="2800" dirty="0"/>
              <a:t>S</a:t>
            </a:r>
            <a:r>
              <a:rPr lang="fr-FR" sz="2800" dirty="0" smtClean="0"/>
              <a:t>ouillures </a:t>
            </a:r>
            <a:r>
              <a:rPr lang="fr-FR" sz="2800" dirty="0"/>
              <a:t>visibles sur une surface </a:t>
            </a:r>
            <a:r>
              <a:rPr lang="fr-FR" sz="2800" dirty="0" smtClean="0"/>
              <a:t>: elles sont recouvertes par :</a:t>
            </a:r>
          </a:p>
          <a:p>
            <a:pPr lvl="1" algn="just">
              <a:spcBef>
                <a:spcPts val="600"/>
              </a:spcBef>
              <a:spcAft>
                <a:spcPts val="1800"/>
              </a:spcAft>
            </a:pPr>
            <a:r>
              <a:rPr lang="fr-FR" sz="2400" dirty="0" smtClean="0"/>
              <a:t>Une lingette imprégnée d’eau </a:t>
            </a:r>
            <a:r>
              <a:rPr lang="fr-FR" sz="2400" dirty="0"/>
              <a:t>de Javel à la concentration de 0,5 % de chlore </a:t>
            </a:r>
            <a:r>
              <a:rPr lang="fr-FR" sz="2400" dirty="0" smtClean="0"/>
              <a:t>actif</a:t>
            </a:r>
            <a:r>
              <a:rPr lang="fr-FR" sz="2400" dirty="0" smtClean="0">
                <a:solidFill>
                  <a:srgbClr val="FF0000"/>
                </a:solidFill>
              </a:rPr>
              <a:t> </a:t>
            </a:r>
            <a:r>
              <a:rPr lang="fr-FR" sz="2400" dirty="0" smtClean="0"/>
              <a:t>en </a:t>
            </a:r>
            <a:r>
              <a:rPr lang="fr-FR" sz="2400" dirty="0"/>
              <a:t>laissant agir 15 minutes </a:t>
            </a:r>
            <a:r>
              <a:rPr lang="fr-FR" sz="2400" b="1" u="sng" dirty="0" smtClean="0"/>
              <a:t>ou</a:t>
            </a:r>
          </a:p>
          <a:p>
            <a:pPr lvl="1" algn="just">
              <a:spcBef>
                <a:spcPts val="600"/>
              </a:spcBef>
              <a:spcAft>
                <a:spcPts val="1800"/>
              </a:spcAft>
            </a:pPr>
            <a:r>
              <a:rPr lang="fr-FR" sz="2400" dirty="0" smtClean="0"/>
              <a:t>un </a:t>
            </a:r>
            <a:r>
              <a:rPr lang="fr-FR" sz="2400" dirty="0"/>
              <a:t>désinfectant virucide selon la norme NF EN 14476 en condition de </a:t>
            </a:r>
            <a:r>
              <a:rPr lang="fr-FR" sz="2400" dirty="0" smtClean="0"/>
              <a:t>saleté.</a:t>
            </a:r>
          </a:p>
          <a:p>
            <a:pPr marL="436563" lvl="1" indent="0" algn="just">
              <a:spcBef>
                <a:spcPts val="600"/>
              </a:spcBef>
              <a:spcAft>
                <a:spcPts val="1800"/>
              </a:spcAft>
              <a:buNone/>
            </a:pPr>
            <a:r>
              <a:rPr lang="fr-FR" sz="2400" u="sng" dirty="0" smtClean="0"/>
              <a:t>Ensuite </a:t>
            </a:r>
            <a:r>
              <a:rPr lang="fr-FR" sz="2400" u="sng" dirty="0"/>
              <a:t>procéder au </a:t>
            </a:r>
            <a:r>
              <a:rPr lang="fr-FR" sz="2400" u="sng" dirty="0" err="1"/>
              <a:t>bionettoyage</a:t>
            </a:r>
            <a:r>
              <a:rPr lang="fr-FR" sz="2400" u="sng" dirty="0"/>
              <a:t> et à la désinfection </a:t>
            </a:r>
            <a:r>
              <a:rPr lang="fr-FR" sz="2400" dirty="0"/>
              <a:t>comme décrits au point suivant.</a:t>
            </a:r>
          </a:p>
          <a:p>
            <a:endParaRPr lang="fr-FR" sz="2400" dirty="0"/>
          </a:p>
        </p:txBody>
      </p:sp>
    </p:spTree>
    <p:extLst>
      <p:ext uri="{BB962C8B-B14F-4D97-AF65-F5344CB8AC3E}">
        <p14:creationId xmlns:p14="http://schemas.microsoft.com/office/powerpoint/2010/main" val="1207225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0090"/>
                </a:solidFill>
              </a:rPr>
              <a:t>Etape </a:t>
            </a:r>
            <a:r>
              <a:rPr lang="fr-FR" dirty="0" smtClean="0">
                <a:solidFill>
                  <a:srgbClr val="000090"/>
                </a:solidFill>
              </a:rPr>
              <a:t>3:</a:t>
            </a:r>
            <a:br>
              <a:rPr lang="fr-FR" dirty="0" smtClean="0">
                <a:solidFill>
                  <a:srgbClr val="000090"/>
                </a:solidFill>
              </a:rPr>
            </a:br>
            <a:r>
              <a:rPr lang="fr-FR" sz="2400" dirty="0" err="1" smtClean="0"/>
              <a:t>Bionettoyage</a:t>
            </a:r>
            <a:endParaRPr lang="fr-FR" sz="2400" dirty="0"/>
          </a:p>
        </p:txBody>
      </p:sp>
      <p:sp>
        <p:nvSpPr>
          <p:cNvPr id="3" name="Espace réservé du contenu 2"/>
          <p:cNvSpPr>
            <a:spLocks noGrp="1"/>
          </p:cNvSpPr>
          <p:nvPr>
            <p:ph idx="1"/>
          </p:nvPr>
        </p:nvSpPr>
        <p:spPr/>
        <p:txBody>
          <a:bodyPr/>
          <a:lstStyle/>
          <a:p>
            <a:pPr marL="0" indent="0">
              <a:buNone/>
            </a:pPr>
            <a:r>
              <a:rPr lang="fr-FR" sz="2800" dirty="0"/>
              <a:t>L’entretien de l’environnement du patient en sa présence soit effectué comme suit :</a:t>
            </a:r>
          </a:p>
          <a:p>
            <a:pPr lvl="0" algn="just"/>
            <a:r>
              <a:rPr lang="fr-FR" sz="2400" dirty="0"/>
              <a:t>un nettoyage complet (détersion puis rinçage non abondant) avec du matériel à usage unique, terminé par un séchage spontané ; </a:t>
            </a:r>
          </a:p>
          <a:p>
            <a:pPr algn="just"/>
            <a:r>
              <a:rPr lang="fr-FR" sz="2400" dirty="0"/>
              <a:t>suivi d’une désinfection à l’aide d’une solution d’hypochlorite de sodium à 0,5 % de chlore </a:t>
            </a:r>
            <a:r>
              <a:rPr lang="fr-FR" sz="2400" dirty="0" smtClean="0"/>
              <a:t>actif ou </a:t>
            </a:r>
            <a:r>
              <a:rPr lang="fr-FR" sz="2400" dirty="0"/>
              <a:t>d’un autre procédé conforme </a:t>
            </a:r>
            <a:r>
              <a:rPr lang="fr-FR" sz="2400" dirty="0" smtClean="0"/>
              <a:t>à </a:t>
            </a:r>
            <a:r>
              <a:rPr lang="fr-FR" sz="2400" dirty="0" smtClean="0">
                <a:cs typeface="Calibri" panose="020F0502020204030204" pitchFamily="34" charset="0"/>
              </a:rPr>
              <a:t>la </a:t>
            </a:r>
            <a:r>
              <a:rPr lang="fr-FR" sz="2400" dirty="0">
                <a:cs typeface="Calibri" panose="020F0502020204030204" pitchFamily="34" charset="0"/>
              </a:rPr>
              <a:t>norme NF EN 14476 </a:t>
            </a:r>
            <a:r>
              <a:rPr lang="fr-FR" sz="2400" dirty="0" smtClean="0">
                <a:cs typeface="Calibri" panose="020F0502020204030204" pitchFamily="34" charset="0"/>
              </a:rPr>
              <a:t>(version </a:t>
            </a:r>
            <a:r>
              <a:rPr lang="fr-FR" sz="2400" dirty="0">
                <a:cs typeface="Calibri" panose="020F0502020204030204" pitchFamily="34" charset="0"/>
              </a:rPr>
              <a:t>de septembre 2013) </a:t>
            </a:r>
          </a:p>
          <a:p>
            <a:pPr lvl="0"/>
            <a:endParaRPr lang="fr-FR" sz="2800" dirty="0"/>
          </a:p>
          <a:p>
            <a:endParaRPr lang="fr-FR" dirty="0"/>
          </a:p>
        </p:txBody>
      </p:sp>
    </p:spTree>
    <p:extLst>
      <p:ext uri="{BB962C8B-B14F-4D97-AF65-F5344CB8AC3E}">
        <p14:creationId xmlns:p14="http://schemas.microsoft.com/office/powerpoint/2010/main" val="712000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ctrTitle"/>
          </p:nvPr>
        </p:nvSpPr>
        <p:spPr>
          <a:xfrm>
            <a:off x="323850" y="620688"/>
            <a:ext cx="8820150" cy="2665412"/>
          </a:xfrm>
        </p:spPr>
        <p:txBody>
          <a:bodyPr/>
          <a:lstStyle/>
          <a:p>
            <a:pPr algn="ctr" eaLnBrk="1" hangingPunct="1"/>
            <a:r>
              <a:rPr lang="fr-FR" sz="2800" smtClean="0">
                <a:cs typeface="ＭＳ Ｐゴシック"/>
              </a:rPr>
              <a:t>Fièvre EBOLA</a:t>
            </a:r>
            <a:r>
              <a:rPr lang="fr-FR" sz="3600" smtClean="0">
                <a:cs typeface="ＭＳ Ｐゴシック"/>
              </a:rPr>
              <a:t/>
            </a:r>
            <a:br>
              <a:rPr lang="fr-FR" sz="3600" smtClean="0">
                <a:cs typeface="ＭＳ Ｐゴシック"/>
              </a:rPr>
            </a:br>
            <a:r>
              <a:rPr lang="fr-FR" sz="2500" smtClean="0">
                <a:cs typeface="ＭＳ Ｐゴシック"/>
              </a:rPr>
              <a:t>Désinfection des surfaces lors de la prise en charge </a:t>
            </a:r>
            <a:br>
              <a:rPr lang="fr-FR" sz="2500" smtClean="0">
                <a:cs typeface="ＭＳ Ｐゴシック"/>
              </a:rPr>
            </a:br>
            <a:r>
              <a:rPr lang="fr-FR" sz="2500" smtClean="0">
                <a:cs typeface="ＭＳ Ｐゴシック"/>
              </a:rPr>
              <a:t>d’un patient au sein d’un établissement de santé</a:t>
            </a:r>
            <a:r>
              <a:rPr lang="fr-FR" sz="4800" smtClean="0">
                <a:cs typeface="ＭＳ Ｐゴシック"/>
              </a:rPr>
              <a:t/>
            </a:r>
            <a:br>
              <a:rPr lang="fr-FR" sz="4800" smtClean="0">
                <a:cs typeface="ＭＳ Ｐゴシック"/>
              </a:rPr>
            </a:br>
            <a:r>
              <a:rPr lang="fr-FR" sz="4800" smtClean="0">
                <a:cs typeface="ＭＳ Ｐゴシック"/>
              </a:rPr>
              <a:t> </a:t>
            </a:r>
            <a:endParaRPr lang="fr-FR" sz="4800" dirty="0" smtClean="0">
              <a:latin typeface="Calibri" pitchFamily="34" charset="0"/>
              <a:cs typeface="ＭＳ Ｐゴシック"/>
            </a:endParaRPr>
          </a:p>
        </p:txBody>
      </p:sp>
      <p:pic>
        <p:nvPicPr>
          <p:cNvPr id="8194" name="Picture 2">
            <a:hlinkClick r:id="rId3"/>
          </p:cNvPr>
          <p:cNvPicPr>
            <a:picLocks noChangeAspect="1" noChangeArrowheads="1"/>
          </p:cNvPicPr>
          <p:nvPr/>
        </p:nvPicPr>
        <p:blipFill>
          <a:blip r:embed="rId4"/>
          <a:srcRect/>
          <a:stretch>
            <a:fillRect/>
          </a:stretch>
        </p:blipFill>
        <p:spPr bwMode="auto">
          <a:xfrm>
            <a:off x="12700" y="7938"/>
            <a:ext cx="1981200" cy="1476375"/>
          </a:xfrm>
          <a:prstGeom prst="rect">
            <a:avLst/>
          </a:prstGeom>
          <a:noFill/>
          <a:ln w="9525">
            <a:noFill/>
            <a:miter lim="800000"/>
            <a:headEnd/>
            <a:tailEnd/>
          </a:ln>
        </p:spPr>
      </p:pic>
      <p:pic>
        <p:nvPicPr>
          <p:cNvPr id="8195" name="Picture 2"/>
          <p:cNvPicPr>
            <a:picLocks noChangeAspect="1" noChangeArrowheads="1"/>
          </p:cNvPicPr>
          <p:nvPr/>
        </p:nvPicPr>
        <p:blipFill>
          <a:blip r:embed="rId5"/>
          <a:srcRect/>
          <a:stretch>
            <a:fillRect/>
          </a:stretch>
        </p:blipFill>
        <p:spPr bwMode="auto">
          <a:xfrm>
            <a:off x="2571736" y="3000372"/>
            <a:ext cx="3924300" cy="3584575"/>
          </a:xfrm>
          <a:prstGeom prst="rect">
            <a:avLst/>
          </a:prstGeom>
          <a:noFill/>
          <a:ln w="9525">
            <a:noFill/>
            <a:miter lim="800000"/>
            <a:headEnd/>
            <a:tailEnd/>
          </a:ln>
        </p:spPr>
      </p:pic>
      <p:sp>
        <p:nvSpPr>
          <p:cNvPr id="6" name="Text Box 7"/>
          <p:cNvSpPr txBox="1">
            <a:spLocks noChangeArrowheads="1"/>
          </p:cNvSpPr>
          <p:nvPr/>
        </p:nvSpPr>
        <p:spPr bwMode="auto">
          <a:xfrm>
            <a:off x="636588" y="3716338"/>
            <a:ext cx="7920037" cy="1625600"/>
          </a:xfrm>
          <a:prstGeom prst="rect">
            <a:avLst/>
          </a:prstGeom>
          <a:solidFill>
            <a:schemeClr val="bg1"/>
          </a:solidFill>
          <a:ln w="9525">
            <a:solidFill>
              <a:srgbClr val="0000FF"/>
            </a:solidFill>
            <a:miter lim="800000"/>
            <a:headEnd/>
            <a:tailEnd/>
          </a:ln>
        </p:spPr>
        <p:txBody>
          <a:bodyPr>
            <a:spAutoFit/>
          </a:bodyPr>
          <a:lstStyle/>
          <a:p>
            <a:pPr algn="ctr"/>
            <a:r>
              <a:rPr lang="fr-FR" sz="2000" b="1">
                <a:solidFill>
                  <a:srgbClr val="FF0000"/>
                </a:solidFill>
              </a:rPr>
              <a:t>Attention : les recommandations contenues dans ce document sont susceptibles d’être modifiées à tout moment en fonction des données scientifiques et de la publication de nouveaux avis du HCSP – pensez à consulter régulièrement le site du ministère et le site CClin Arlin</a:t>
            </a:r>
          </a:p>
        </p:txBody>
      </p:sp>
    </p:spTree>
    <p:extLst>
      <p:ext uri="{BB962C8B-B14F-4D97-AF65-F5344CB8AC3E}">
        <p14:creationId xmlns:p14="http://schemas.microsoft.com/office/powerpoint/2010/main" val="474634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Etapes post-désinfection</a:t>
            </a:r>
            <a:endParaRPr lang="fr-FR" dirty="0"/>
          </a:p>
        </p:txBody>
      </p:sp>
      <p:sp>
        <p:nvSpPr>
          <p:cNvPr id="3" name="Espace réservé du contenu 2"/>
          <p:cNvSpPr>
            <a:spLocks noGrp="1"/>
          </p:cNvSpPr>
          <p:nvPr>
            <p:ph idx="1"/>
          </p:nvPr>
        </p:nvSpPr>
        <p:spPr>
          <a:xfrm>
            <a:off x="251520" y="1730375"/>
            <a:ext cx="8712968" cy="4265613"/>
          </a:xfrm>
        </p:spPr>
        <p:txBody>
          <a:bodyPr/>
          <a:lstStyle/>
          <a:p>
            <a:r>
              <a:rPr lang="fr-FR" dirty="0" smtClean="0"/>
              <a:t>Déchets : </a:t>
            </a:r>
            <a:r>
              <a:rPr lang="fr-FR" dirty="0"/>
              <a:t>L’ensemble des déchets produits par les opérations de nettoyage et de désinfection suivent la filière DASRI Ebola</a:t>
            </a:r>
            <a:r>
              <a:rPr lang="fr-FR" dirty="0" smtClean="0"/>
              <a:t>. Voir </a:t>
            </a:r>
            <a:r>
              <a:rPr lang="fr-FR" dirty="0"/>
              <a:t>diaporama spécifique : </a:t>
            </a:r>
            <a:r>
              <a:rPr lang="fr-FR" sz="1200" dirty="0" smtClean="0">
                <a:hlinkClick r:id="rId2"/>
              </a:rPr>
              <a:t>http://www.cclin-arlin.fr/Alertes/2014/Dechets_Ebola_18112014_V.pptx</a:t>
            </a:r>
            <a:endParaRPr lang="fr-FR" sz="1200" dirty="0" smtClean="0"/>
          </a:p>
          <a:p>
            <a:pPr marL="0" indent="0">
              <a:buNone/>
            </a:pPr>
            <a:endParaRPr lang="fr-FR" dirty="0" smtClean="0"/>
          </a:p>
          <a:p>
            <a:pPr marL="0" indent="0">
              <a:buNone/>
            </a:pPr>
            <a:r>
              <a:rPr lang="fr-FR" dirty="0" smtClean="0"/>
              <a:t>Elimination des déchets du </a:t>
            </a:r>
            <a:r>
              <a:rPr lang="fr-FR" dirty="0" err="1" smtClean="0"/>
              <a:t>bionettoyage</a:t>
            </a:r>
            <a:r>
              <a:rPr lang="fr-FR" dirty="0" smtClean="0"/>
              <a:t> :</a:t>
            </a:r>
          </a:p>
          <a:p>
            <a:pPr lvl="1" algn="just"/>
            <a:r>
              <a:rPr lang="fr-FR" sz="1800" dirty="0"/>
              <a:t>Gélifier avec la poudre absorbante l’ensemble des liquides utilisés pour le </a:t>
            </a:r>
            <a:r>
              <a:rPr lang="fr-FR" sz="1800" dirty="0" smtClean="0"/>
              <a:t>bio nettoyage </a:t>
            </a:r>
            <a:r>
              <a:rPr lang="fr-FR" sz="1800" dirty="0"/>
              <a:t>(eau de Javel diluée au 1/5ème + détergent – désinfectant) souillés ou </a:t>
            </a:r>
            <a:r>
              <a:rPr lang="fr-FR" sz="1800" dirty="0" smtClean="0"/>
              <a:t>non par </a:t>
            </a:r>
            <a:r>
              <a:rPr lang="fr-FR" sz="1800" dirty="0"/>
              <a:t>du sang et des liquides biologiques.</a:t>
            </a:r>
          </a:p>
          <a:p>
            <a:pPr lvl="1" algn="just"/>
            <a:r>
              <a:rPr lang="fr-FR" sz="1800" dirty="0" smtClean="0"/>
              <a:t>Eliminer </a:t>
            </a:r>
            <a:r>
              <a:rPr lang="fr-FR" sz="1800" dirty="0"/>
              <a:t>l’amalgame compact dans les fûts DASRI</a:t>
            </a:r>
          </a:p>
          <a:p>
            <a:pPr lvl="1" algn="just"/>
            <a:r>
              <a:rPr lang="fr-FR" sz="1800" dirty="0" smtClean="0"/>
              <a:t>Inactiver </a:t>
            </a:r>
            <a:r>
              <a:rPr lang="fr-FR" sz="1800" dirty="0"/>
              <a:t>et désinfecter le matériel (seau, manches des balais) et éliminer </a:t>
            </a:r>
            <a:r>
              <a:rPr lang="fr-FR" sz="1800" dirty="0" smtClean="0"/>
              <a:t>les lingettes </a:t>
            </a:r>
            <a:r>
              <a:rPr lang="fr-FR" sz="1800" dirty="0"/>
              <a:t>dans le fût DASRI</a:t>
            </a:r>
          </a:p>
          <a:p>
            <a:pPr lvl="1" algn="just"/>
            <a:r>
              <a:rPr lang="fr-FR" sz="1800" dirty="0" smtClean="0"/>
              <a:t>Eliminer </a:t>
            </a:r>
            <a:r>
              <a:rPr lang="fr-FR" sz="1800" dirty="0"/>
              <a:t>les fûts DASRI de la chambre et du sas si nécessaire </a:t>
            </a:r>
            <a:r>
              <a:rPr lang="fr-FR" sz="1800" dirty="0" smtClean="0"/>
              <a:t>et en remettre </a:t>
            </a:r>
            <a:r>
              <a:rPr lang="fr-FR" sz="1800" dirty="0"/>
              <a:t>des nouveaux</a:t>
            </a:r>
            <a:r>
              <a:rPr lang="fr-FR" sz="1800" dirty="0" smtClean="0"/>
              <a:t>.</a:t>
            </a:r>
            <a:endParaRPr lang="fr-FR" sz="1800" dirty="0"/>
          </a:p>
          <a:p>
            <a:endParaRPr lang="fr-FR" dirty="0" smtClean="0"/>
          </a:p>
          <a:p>
            <a:pPr marL="0" indent="0">
              <a:buNone/>
            </a:pPr>
            <a:r>
              <a:rPr lang="fr-FR" sz="1600" dirty="0"/>
              <a:t>	</a:t>
            </a:r>
          </a:p>
        </p:txBody>
      </p:sp>
    </p:spTree>
    <p:extLst>
      <p:ext uri="{BB962C8B-B14F-4D97-AF65-F5344CB8AC3E}">
        <p14:creationId xmlns:p14="http://schemas.microsoft.com/office/powerpoint/2010/main" val="2692491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Etapes post-désinfection</a:t>
            </a:r>
          </a:p>
        </p:txBody>
      </p:sp>
      <p:sp>
        <p:nvSpPr>
          <p:cNvPr id="3" name="Espace réservé du contenu 2"/>
          <p:cNvSpPr>
            <a:spLocks noGrp="1"/>
          </p:cNvSpPr>
          <p:nvPr>
            <p:ph idx="1"/>
          </p:nvPr>
        </p:nvSpPr>
        <p:spPr/>
        <p:txBody>
          <a:bodyPr/>
          <a:lstStyle/>
          <a:p>
            <a:pPr algn="just"/>
            <a:r>
              <a:rPr lang="fr-FR" sz="2000" dirty="0"/>
              <a:t>Quid de la Désinfection de surface par voie aérienne (DVA) ?</a:t>
            </a:r>
          </a:p>
          <a:p>
            <a:pPr lvl="1" algn="just"/>
            <a:r>
              <a:rPr lang="fr-FR" sz="2000" dirty="0"/>
              <a:t>Possibilité de recourir à la DVA au départ du patient pour compléter le traitement des zones de l’environnement dont l’accessibilité pourrait faire craindre que les procédés conventionnels seuls puissent être insuffisants. </a:t>
            </a:r>
            <a:endParaRPr lang="fr-FR" sz="2000" dirty="0" smtClean="0"/>
          </a:p>
          <a:p>
            <a:pPr marL="436563" lvl="1" indent="0" algn="just">
              <a:buNone/>
            </a:pPr>
            <a:endParaRPr lang="fr-FR" sz="2000" dirty="0"/>
          </a:p>
          <a:p>
            <a:pPr lvl="1" algn="just"/>
            <a:r>
              <a:rPr lang="fr-FR" sz="2000" dirty="0"/>
              <a:t>Si un procédé de DVA est utilisé </a:t>
            </a:r>
            <a:r>
              <a:rPr lang="fr-FR" sz="2000" u="sng" dirty="0"/>
              <a:t>en complément du </a:t>
            </a:r>
            <a:r>
              <a:rPr lang="fr-FR" sz="2000" u="sng" dirty="0" err="1"/>
              <a:t>bionettoyage</a:t>
            </a:r>
            <a:r>
              <a:rPr lang="fr-FR" sz="2000" dirty="0"/>
              <a:t>, il doit être conforme à la norme NF T 72-281 y compris pour la </a:t>
            </a:r>
            <a:r>
              <a:rPr lang="fr-FR" sz="2000" dirty="0" err="1"/>
              <a:t>virucidie</a:t>
            </a:r>
            <a:r>
              <a:rPr lang="fr-FR" sz="2000" dirty="0"/>
              <a:t> et il doit avoir passé avec succès un contrôle du marché par l’ANSM. La négativité d’un indicateur chimique permet la réouverture du local.</a:t>
            </a:r>
          </a:p>
          <a:p>
            <a:endParaRPr lang="fr-FR" dirty="0"/>
          </a:p>
        </p:txBody>
      </p:sp>
    </p:spTree>
    <p:extLst>
      <p:ext uri="{BB962C8B-B14F-4D97-AF65-F5344CB8AC3E}">
        <p14:creationId xmlns:p14="http://schemas.microsoft.com/office/powerpoint/2010/main" val="2812619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dirty="0" smtClean="0"/>
              <a:t>Désinfection en dehors des établissements de santé</a:t>
            </a:r>
            <a:endParaRPr lang="fr-FR" sz="3200" dirty="0"/>
          </a:p>
        </p:txBody>
      </p:sp>
      <p:sp>
        <p:nvSpPr>
          <p:cNvPr id="3" name="Espace réservé du contenu 2"/>
          <p:cNvSpPr>
            <a:spLocks noGrp="1"/>
          </p:cNvSpPr>
          <p:nvPr>
            <p:ph idx="1"/>
          </p:nvPr>
        </p:nvSpPr>
        <p:spPr/>
        <p:txBody>
          <a:bodyPr/>
          <a:lstStyle/>
          <a:p>
            <a:pPr marL="0" indent="0" algn="just">
              <a:buNone/>
            </a:pPr>
            <a:r>
              <a:rPr lang="fr-FR" sz="2400" dirty="0"/>
              <a:t>Dans des lieux publics, le domicile ou encore le cabinet </a:t>
            </a:r>
            <a:r>
              <a:rPr lang="fr-FR" sz="2400" dirty="0" smtClean="0"/>
              <a:t>médical :</a:t>
            </a:r>
          </a:p>
          <a:p>
            <a:pPr algn="just"/>
            <a:r>
              <a:rPr lang="fr-FR" sz="2400" dirty="0" smtClean="0"/>
              <a:t>une </a:t>
            </a:r>
            <a:r>
              <a:rPr lang="fr-FR" sz="2400" dirty="0"/>
              <a:t>équipe de professionnels formés, équipés, protégés de façon complète (tenue de niveau 4B) intervienne et organise la désinfection des locaux</a:t>
            </a:r>
          </a:p>
        </p:txBody>
      </p:sp>
    </p:spTree>
    <p:extLst>
      <p:ext uri="{BB962C8B-B14F-4D97-AF65-F5344CB8AC3E}">
        <p14:creationId xmlns:p14="http://schemas.microsoft.com/office/powerpoint/2010/main" val="2526735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Mots clés</a:t>
            </a:r>
            <a:endParaRPr lang="fr-FR" dirty="0"/>
          </a:p>
        </p:txBody>
      </p:sp>
      <p:sp>
        <p:nvSpPr>
          <p:cNvPr id="3" name="Espace réservé du contenu 2"/>
          <p:cNvSpPr>
            <a:spLocks noGrp="1"/>
          </p:cNvSpPr>
          <p:nvPr>
            <p:ph idx="1"/>
          </p:nvPr>
        </p:nvSpPr>
        <p:spPr>
          <a:xfrm>
            <a:off x="662880" y="1899691"/>
            <a:ext cx="8229600" cy="4265613"/>
          </a:xfrm>
        </p:spPr>
        <p:txBody>
          <a:bodyPr/>
          <a:lstStyle/>
          <a:p>
            <a:r>
              <a:rPr lang="fr-FR" sz="2800" dirty="0" smtClean="0">
                <a:latin typeface="Calibri" pitchFamily="34" charset="0"/>
                <a:cs typeface="Calibri" panose="020F0502020204030204" pitchFamily="34" charset="0"/>
              </a:rPr>
              <a:t>Identification des matériels ne pouvant pas être désinfecté</a:t>
            </a:r>
          </a:p>
          <a:p>
            <a:pPr marL="0" indent="0">
              <a:buNone/>
            </a:pPr>
            <a:endParaRPr lang="fr-FR" sz="2800" dirty="0" smtClean="0">
              <a:latin typeface="Calibri" pitchFamily="34" charset="0"/>
              <a:cs typeface="Calibri" panose="020F0502020204030204" pitchFamily="34" charset="0"/>
            </a:endParaRPr>
          </a:p>
          <a:p>
            <a:r>
              <a:rPr lang="fr-FR" sz="2800" dirty="0" smtClean="0">
                <a:latin typeface="Calibri" pitchFamily="34" charset="0"/>
                <a:cs typeface="Calibri" panose="020F0502020204030204" pitchFamily="34" charset="0"/>
              </a:rPr>
              <a:t>Activité virucide selon la norme </a:t>
            </a:r>
            <a:r>
              <a:rPr lang="fr-FR" sz="2800" dirty="0">
                <a:latin typeface="Calibri" pitchFamily="34" charset="0"/>
                <a:cs typeface="Calibri" pitchFamily="34" charset="0"/>
              </a:rPr>
              <a:t>NF EN 14476 (dans sa version de septembre 2013) </a:t>
            </a:r>
            <a:endParaRPr lang="fr-FR" sz="2800" dirty="0" smtClean="0">
              <a:latin typeface="Calibri" panose="020F0502020204030204" pitchFamily="34" charset="0"/>
              <a:cs typeface="Calibri" panose="020F0502020204030204" pitchFamily="34" charset="0"/>
            </a:endParaRPr>
          </a:p>
          <a:p>
            <a:pPr marL="0" indent="0">
              <a:buNone/>
            </a:pPr>
            <a:endParaRPr lang="fr-FR" sz="2800" dirty="0" smtClean="0">
              <a:latin typeface="Calibri" panose="020F0502020204030204" pitchFamily="34" charset="0"/>
              <a:cs typeface="Calibri" panose="020F0502020204030204" pitchFamily="34" charset="0"/>
            </a:endParaRPr>
          </a:p>
          <a:p>
            <a:r>
              <a:rPr lang="fr-FR" sz="2800" dirty="0" smtClean="0">
                <a:latin typeface="Calibri" panose="020F0502020204030204" pitchFamily="34" charset="0"/>
                <a:cs typeface="Calibri" panose="020F0502020204030204" pitchFamily="34" charset="0"/>
              </a:rPr>
              <a:t>Eau de Javel à 0,5% de chlore actif</a:t>
            </a:r>
            <a:r>
              <a:rPr lang="fr-FR" sz="2800" dirty="0">
                <a:latin typeface="Calibri" panose="020F0502020204030204" pitchFamily="34" charset="0"/>
                <a:cs typeface="Calibri" panose="020F0502020204030204" pitchFamily="34" charset="0"/>
              </a:rPr>
              <a:t> </a:t>
            </a:r>
            <a:r>
              <a:rPr lang="fr-FR" sz="2800" dirty="0" smtClean="0">
                <a:latin typeface="Calibri" panose="020F0502020204030204" pitchFamily="34" charset="0"/>
                <a:cs typeface="Calibri" panose="020F0502020204030204" pitchFamily="34" charset="0"/>
              </a:rPr>
              <a:t>en </a:t>
            </a:r>
            <a:r>
              <a:rPr lang="fr-FR" sz="2800" dirty="0">
                <a:latin typeface="Calibri" panose="020F0502020204030204" pitchFamily="34" charset="0"/>
                <a:cs typeface="Calibri" panose="020F0502020204030204" pitchFamily="34" charset="0"/>
              </a:rPr>
              <a:t>15 minutes </a:t>
            </a:r>
            <a:endParaRPr lang="fr-FR" sz="2800" dirty="0" smtClean="0">
              <a:latin typeface="Calibri" panose="020F0502020204030204" pitchFamily="34" charset="0"/>
              <a:cs typeface="Calibri" panose="020F0502020204030204" pitchFamily="34" charset="0"/>
            </a:endParaRPr>
          </a:p>
          <a:p>
            <a:endParaRPr lang="fr-FR" sz="2800" dirty="0" smtClean="0">
              <a:latin typeface="Calibri" panose="020F0502020204030204" pitchFamily="34" charset="0"/>
              <a:cs typeface="Calibri" panose="020F0502020204030204" pitchFamily="34" charset="0"/>
            </a:endParaRPr>
          </a:p>
          <a:p>
            <a:endParaRPr lang="fr-FR" sz="2800" dirty="0" smtClean="0">
              <a:latin typeface="Calibri" panose="020F0502020204030204" pitchFamily="34" charset="0"/>
              <a:cs typeface="Calibri" panose="020F0502020204030204" pitchFamily="34" charset="0"/>
            </a:endParaRPr>
          </a:p>
          <a:p>
            <a:pPr marL="0" indent="0">
              <a:buNone/>
            </a:pPr>
            <a:endParaRPr lang="fr-FR" sz="2800" dirty="0" smtClean="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p:cNvPicPr>
            <a:picLocks noChangeAspect="1" noChangeArrowheads="1"/>
          </p:cNvPicPr>
          <p:nvPr/>
        </p:nvPicPr>
        <p:blipFill>
          <a:blip r:embed="rId2"/>
          <a:srcRect/>
          <a:stretch>
            <a:fillRect/>
          </a:stretch>
        </p:blipFill>
        <p:spPr bwMode="auto">
          <a:xfrm>
            <a:off x="5796136" y="3840989"/>
            <a:ext cx="2779907" cy="2540339"/>
          </a:xfrm>
          <a:prstGeom prst="rect">
            <a:avLst/>
          </a:prstGeom>
          <a:noFill/>
          <a:ln w="9525">
            <a:noFill/>
            <a:miter lim="800000"/>
            <a:headEnd/>
            <a:tailEnd/>
          </a:ln>
        </p:spPr>
      </p:pic>
      <p:sp>
        <p:nvSpPr>
          <p:cNvPr id="10241" name="Titre 1"/>
          <p:cNvSpPr>
            <a:spLocks noGrp="1"/>
          </p:cNvSpPr>
          <p:nvPr>
            <p:ph type="title"/>
          </p:nvPr>
        </p:nvSpPr>
        <p:spPr/>
        <p:txBody>
          <a:bodyPr/>
          <a:lstStyle/>
          <a:p>
            <a:r>
              <a:rPr lang="fr-FR" dirty="0" smtClean="0">
                <a:cs typeface="Calibri" panose="020F0502020204030204" pitchFamily="34" charset="0"/>
              </a:rPr>
              <a:t>Groupe de travail</a:t>
            </a:r>
          </a:p>
        </p:txBody>
      </p:sp>
      <p:sp>
        <p:nvSpPr>
          <p:cNvPr id="10242" name="Espace réservé du contenu 2"/>
          <p:cNvSpPr>
            <a:spLocks noGrp="1"/>
          </p:cNvSpPr>
          <p:nvPr>
            <p:ph idx="1"/>
          </p:nvPr>
        </p:nvSpPr>
        <p:spPr>
          <a:xfrm>
            <a:off x="357158" y="1428736"/>
            <a:ext cx="8229600" cy="4265613"/>
          </a:xfrm>
        </p:spPr>
        <p:txBody>
          <a:bodyPr/>
          <a:lstStyle/>
          <a:p>
            <a:pPr lvl="1">
              <a:buNone/>
            </a:pPr>
            <a:endParaRPr lang="fr-FR" sz="2400" dirty="0" smtClean="0">
              <a:latin typeface="Calibri" panose="020F0502020204030204" pitchFamily="34" charset="0"/>
              <a:cs typeface="Calibri" panose="020F0502020204030204" pitchFamily="34" charset="0"/>
            </a:endParaRPr>
          </a:p>
          <a:p>
            <a:r>
              <a:rPr lang="fr-FR" sz="2800" dirty="0" smtClean="0">
                <a:latin typeface="Calibri" panose="020F0502020204030204" pitchFamily="34" charset="0"/>
                <a:cs typeface="Calibri" panose="020F0502020204030204" pitchFamily="34" charset="0"/>
              </a:rPr>
              <a:t>Le Réseau CClin-Arlin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de Virologie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69826"/>
            <a:ext cx="6269974" cy="466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302300"/>
            <a:ext cx="3893709" cy="281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378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 de Virologie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48131"/>
            <a:ext cx="6624736" cy="4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3707904" y="5949280"/>
            <a:ext cx="1728192" cy="16365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fr-FR" sz="21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408376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 de Virologie</a:t>
            </a:r>
          </a:p>
        </p:txBody>
      </p:sp>
      <p:sp>
        <p:nvSpPr>
          <p:cNvPr id="3" name="Espace réservé du contenu 2"/>
          <p:cNvSpPr>
            <a:spLocks noGrp="1"/>
          </p:cNvSpPr>
          <p:nvPr>
            <p:ph idx="1"/>
          </p:nvPr>
        </p:nvSpPr>
        <p:spPr/>
        <p:txBody>
          <a:bodyPr/>
          <a:lstStyle/>
          <a:p>
            <a:pPr lvl="0"/>
            <a:r>
              <a:rPr lang="fr-FR" sz="2000" dirty="0"/>
              <a:t>S</a:t>
            </a:r>
            <a:r>
              <a:rPr lang="fr-FR" sz="2000" dirty="0" smtClean="0"/>
              <a:t>urvie </a:t>
            </a:r>
            <a:r>
              <a:rPr lang="fr-FR" sz="2000" dirty="0"/>
              <a:t>dans l’environnement et les surfaces inertes </a:t>
            </a:r>
            <a:r>
              <a:rPr lang="fr-FR" sz="2000" dirty="0" smtClean="0"/>
              <a:t>: </a:t>
            </a:r>
          </a:p>
          <a:p>
            <a:pPr marL="0" lvl="0" indent="0" algn="just">
              <a:buNone/>
            </a:pPr>
            <a:r>
              <a:rPr lang="fr-FR" sz="2000" dirty="0" err="1" smtClean="0"/>
              <a:t>Filovirus</a:t>
            </a:r>
            <a:r>
              <a:rPr lang="fr-FR" sz="2000" dirty="0" smtClean="0"/>
              <a:t> </a:t>
            </a:r>
            <a:r>
              <a:rPr lang="fr-FR" sz="2000" dirty="0"/>
              <a:t>dont l’</a:t>
            </a:r>
            <a:r>
              <a:rPr lang="fr-FR" sz="2000" dirty="0" err="1"/>
              <a:t>Ebolavirus</a:t>
            </a:r>
            <a:r>
              <a:rPr lang="fr-FR" sz="2000" dirty="0"/>
              <a:t> ont une </a:t>
            </a:r>
            <a:r>
              <a:rPr lang="fr-FR" sz="2000" b="1" u="sng" dirty="0" smtClean="0"/>
              <a:t>survie qui </a:t>
            </a:r>
            <a:r>
              <a:rPr lang="fr-FR" sz="2000" b="1" u="sng" dirty="0"/>
              <a:t>peut durer plusieurs jours</a:t>
            </a:r>
            <a:r>
              <a:rPr lang="fr-FR" sz="2000" dirty="0"/>
              <a:t> avec une décroissance progressive spontanée du niveau de contamination. </a:t>
            </a:r>
            <a:endParaRPr lang="fr-FR" sz="2000" dirty="0" smtClean="0"/>
          </a:p>
          <a:p>
            <a:pPr marL="0" lvl="0" indent="0">
              <a:buNone/>
            </a:pPr>
            <a:endParaRPr lang="fr-FR" sz="2000" dirty="0" smtClean="0"/>
          </a:p>
          <a:p>
            <a:pPr algn="just"/>
            <a:r>
              <a:rPr lang="fr-FR" sz="2000" dirty="0"/>
              <a:t>Une température basse (</a:t>
            </a:r>
            <a:r>
              <a:rPr lang="fr-FR" sz="2000" dirty="0" smtClean="0"/>
              <a:t>4°C), </a:t>
            </a:r>
            <a:r>
              <a:rPr lang="fr-FR" sz="2000" dirty="0"/>
              <a:t>l’absence d’exposition aux </a:t>
            </a:r>
            <a:r>
              <a:rPr lang="fr-FR" sz="2000" dirty="0" smtClean="0"/>
              <a:t>UV sont considérées </a:t>
            </a:r>
            <a:r>
              <a:rPr lang="fr-FR" sz="2000" dirty="0"/>
              <a:t>comme </a:t>
            </a:r>
            <a:r>
              <a:rPr lang="fr-FR" sz="2000" dirty="0" smtClean="0"/>
              <a:t>des facteurs </a:t>
            </a:r>
            <a:r>
              <a:rPr lang="fr-FR" sz="2000" dirty="0"/>
              <a:t>favorisant leur persistance.</a:t>
            </a:r>
          </a:p>
          <a:p>
            <a:pPr lvl="0"/>
            <a:endParaRPr lang="fr-FR" dirty="0"/>
          </a:p>
        </p:txBody>
      </p:sp>
    </p:spTree>
    <p:extLst>
      <p:ext uri="{BB962C8B-B14F-4D97-AF65-F5344CB8AC3E}">
        <p14:creationId xmlns:p14="http://schemas.microsoft.com/office/powerpoint/2010/main" val="180034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 de Virologie</a:t>
            </a:r>
          </a:p>
        </p:txBody>
      </p:sp>
      <p:sp>
        <p:nvSpPr>
          <p:cNvPr id="3" name="Espace réservé du contenu 2"/>
          <p:cNvSpPr>
            <a:spLocks noGrp="1"/>
          </p:cNvSpPr>
          <p:nvPr>
            <p:ph idx="1"/>
          </p:nvPr>
        </p:nvSpPr>
        <p:spPr/>
        <p:txBody>
          <a:bodyPr/>
          <a:lstStyle/>
          <a:p>
            <a:pPr lvl="0"/>
            <a:r>
              <a:rPr lang="fr-FR" dirty="0" smtClean="0"/>
              <a:t> </a:t>
            </a:r>
            <a:r>
              <a:rPr lang="fr-FR" sz="2000" dirty="0" smtClean="0"/>
              <a:t>En </a:t>
            </a:r>
            <a:r>
              <a:rPr lang="fr-FR" sz="2000" dirty="0"/>
              <a:t>milieu de soins </a:t>
            </a:r>
            <a:r>
              <a:rPr lang="fr-FR" sz="2000" dirty="0" smtClean="0"/>
              <a:t>:</a:t>
            </a:r>
          </a:p>
          <a:p>
            <a:pPr marL="0" lvl="0" indent="0">
              <a:buNone/>
            </a:pPr>
            <a:endParaRPr lang="fr-FR" sz="2000" dirty="0"/>
          </a:p>
          <a:p>
            <a:pPr marL="0" lvl="0" indent="0" algn="just">
              <a:buNone/>
            </a:pPr>
            <a:r>
              <a:rPr lang="fr-FR" sz="2000" dirty="0" smtClean="0"/>
              <a:t>Il </a:t>
            </a:r>
            <a:r>
              <a:rPr lang="fr-FR" sz="2000" dirty="0"/>
              <a:t>en ressort que la contamination de l’environnement semble rare en dehors des surfaces visiblement souillées par des liquides biologiques (en particulier sang, selles, vomissures,…) au sein des unités organisées pour accueillir les patients atteints de la maladie à virus </a:t>
            </a:r>
            <a:r>
              <a:rPr lang="fr-FR" sz="2000" dirty="0" smtClean="0"/>
              <a:t>Ebola. </a:t>
            </a:r>
            <a:endParaRPr lang="fr-FR" sz="2000" dirty="0"/>
          </a:p>
          <a:p>
            <a:endParaRPr lang="fr-FR" dirty="0"/>
          </a:p>
        </p:txBody>
      </p:sp>
    </p:spTree>
    <p:extLst>
      <p:ext uri="{BB962C8B-B14F-4D97-AF65-F5344CB8AC3E}">
        <p14:creationId xmlns:p14="http://schemas.microsoft.com/office/powerpoint/2010/main" val="824295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Résistance des virus</a:t>
            </a:r>
            <a:endParaRPr lang="fr-FR" dirty="0"/>
          </a:p>
        </p:txBody>
      </p:sp>
      <p:sp>
        <p:nvSpPr>
          <p:cNvPr id="3" name="Espace réservé du contenu 2"/>
          <p:cNvSpPr>
            <a:spLocks noGrp="1"/>
          </p:cNvSpPr>
          <p:nvPr>
            <p:ph idx="1"/>
          </p:nvPr>
        </p:nvSpPr>
        <p:spPr>
          <a:xfrm>
            <a:off x="323528" y="1730375"/>
            <a:ext cx="8712968" cy="4265613"/>
          </a:xfrm>
        </p:spPr>
        <p:txBody>
          <a:bodyPr/>
          <a:lstStyle/>
          <a:p>
            <a:pPr algn="just"/>
            <a:r>
              <a:rPr lang="fr-FR" sz="2000" dirty="0"/>
              <a:t>Les </a:t>
            </a:r>
            <a:r>
              <a:rPr lang="fr-FR" sz="2000" dirty="0" err="1"/>
              <a:t>Filovirus</a:t>
            </a:r>
            <a:r>
              <a:rPr lang="fr-FR" sz="2000" dirty="0"/>
              <a:t> </a:t>
            </a:r>
            <a:r>
              <a:rPr lang="fr-FR" sz="2000" dirty="0" smtClean="0"/>
              <a:t>= virus </a:t>
            </a:r>
            <a:r>
              <a:rPr lang="fr-FR" sz="2000" dirty="0"/>
              <a:t>enveloppés. L’enveloppe externe, composée de lipides et de glycoprotéines, confère à ces virus une moindre résistance aux désinfectants </a:t>
            </a:r>
            <a:endParaRPr lang="fr-FR" sz="2000" dirty="0" smtClean="0"/>
          </a:p>
          <a:p>
            <a:pPr marL="0" indent="0">
              <a:buNone/>
            </a:pPr>
            <a:r>
              <a:rPr lang="fr-FR" sz="2000" i="1" dirty="0" err="1" smtClean="0"/>
              <a:t>Rq</a:t>
            </a:r>
            <a:r>
              <a:rPr lang="fr-FR" sz="2000" i="1" dirty="0" smtClean="0"/>
              <a:t> </a:t>
            </a:r>
            <a:r>
              <a:rPr lang="fr-FR" sz="2000" i="1" dirty="0"/>
              <a:t>: dans le cas du virus Ebola, les travaux expérimentaux de validation sont peu nombreux. </a:t>
            </a:r>
          </a:p>
          <a:p>
            <a:pPr marL="0" lvl="0" indent="0">
              <a:buNone/>
            </a:pPr>
            <a:endParaRPr lang="fr-FR" sz="2000" dirty="0" smtClean="0"/>
          </a:p>
          <a:p>
            <a:pPr algn="just"/>
            <a:r>
              <a:rPr lang="fr-FR" sz="2000" dirty="0"/>
              <a:t>Aucune donnée scientifique ne permet de mettre en doute la classification française concernant les niveaux de traitement requis et la résistance des microorganismes à la désinfection. </a:t>
            </a:r>
            <a:endParaRPr lang="fr-FR" sz="2000" dirty="0" smtClean="0"/>
          </a:p>
          <a:p>
            <a:pPr lvl="0"/>
            <a:endParaRPr lang="fr-FR" sz="2000" dirty="0" smtClean="0"/>
          </a:p>
          <a:p>
            <a:pPr lvl="0" algn="just"/>
            <a:r>
              <a:rPr lang="fr-FR" sz="2000" dirty="0" smtClean="0"/>
              <a:t>A </a:t>
            </a:r>
            <a:r>
              <a:rPr lang="fr-FR" sz="2000" dirty="0"/>
              <a:t>ce jour, les désinfectants efficaces sur les virus non enveloppés sont généralement efficaces sur les virus enveloppés. </a:t>
            </a:r>
          </a:p>
          <a:p>
            <a:endParaRPr lang="fr-FR" dirty="0"/>
          </a:p>
        </p:txBody>
      </p:sp>
    </p:spTree>
    <p:extLst>
      <p:ext uri="{BB962C8B-B14F-4D97-AF65-F5344CB8AC3E}">
        <p14:creationId xmlns:p14="http://schemas.microsoft.com/office/powerpoint/2010/main" val="306882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Activité virucide : aspect normatif</a:t>
            </a:r>
            <a:endParaRPr lang="fr-FR" sz="3600" dirty="0"/>
          </a:p>
        </p:txBody>
      </p:sp>
      <p:sp>
        <p:nvSpPr>
          <p:cNvPr id="3" name="Espace réservé du contenu 2"/>
          <p:cNvSpPr>
            <a:spLocks noGrp="1"/>
          </p:cNvSpPr>
          <p:nvPr>
            <p:ph idx="1"/>
          </p:nvPr>
        </p:nvSpPr>
        <p:spPr>
          <a:xfrm>
            <a:off x="251520" y="1730375"/>
            <a:ext cx="8712968" cy="4265613"/>
          </a:xfrm>
        </p:spPr>
        <p:txBody>
          <a:bodyPr/>
          <a:lstStyle/>
          <a:p>
            <a:pPr lvl="0" algn="just"/>
            <a:r>
              <a:rPr lang="fr-FR" sz="2000" dirty="0"/>
              <a:t>Un produit désinfectant des surfaces est virucide selon la norme européenne </a:t>
            </a:r>
            <a:r>
              <a:rPr lang="fr-FR" sz="2000" b="1" dirty="0"/>
              <a:t>NF EN 14476 </a:t>
            </a:r>
            <a:r>
              <a:rPr lang="fr-FR" sz="2000" dirty="0"/>
              <a:t>(dans sa </a:t>
            </a:r>
            <a:r>
              <a:rPr lang="fr-FR" sz="2000" b="1" dirty="0"/>
              <a:t>version de septembre 2013</a:t>
            </a:r>
            <a:r>
              <a:rPr lang="fr-FR" sz="2000" dirty="0"/>
              <a:t>) s’il permet d’obtenir une </a:t>
            </a:r>
            <a:r>
              <a:rPr lang="fr-FR" sz="2000" b="1" dirty="0"/>
              <a:t>réduction d’au moins 4 lg </a:t>
            </a:r>
            <a:r>
              <a:rPr lang="fr-FR" sz="2000" dirty="0"/>
              <a:t>(ou log10) de l’inoculum initial pour les trois virus de référence : Adénovirus, </a:t>
            </a:r>
            <a:r>
              <a:rPr lang="fr-FR" sz="2000" dirty="0" err="1"/>
              <a:t>Norovirus</a:t>
            </a:r>
            <a:r>
              <a:rPr lang="fr-FR" sz="2000" dirty="0"/>
              <a:t> murin et Poliovirus. </a:t>
            </a:r>
            <a:endParaRPr lang="fr-FR" sz="2000" dirty="0" smtClean="0"/>
          </a:p>
          <a:p>
            <a:pPr marL="0" lvl="0" indent="0">
              <a:buNone/>
            </a:pPr>
            <a:endParaRPr lang="fr-FR" sz="2000" dirty="0"/>
          </a:p>
          <a:p>
            <a:pPr lvl="0" algn="just"/>
            <a:r>
              <a:rPr lang="fr-FR" sz="2000" dirty="0"/>
              <a:t>Certains produits commercialisés (détergents-désinfectants ou désinfectants de surface) revendiquent une </a:t>
            </a:r>
            <a:r>
              <a:rPr lang="fr-FR" sz="2000" dirty="0" err="1"/>
              <a:t>virucidie</a:t>
            </a:r>
            <a:r>
              <a:rPr lang="fr-FR" sz="2000" dirty="0"/>
              <a:t> basée sur la norme EN 14476 dans sa version de janvier 2007. Le temps de contact nécessaire à cette activité n’est pas toujours bien précisé et est parfois même incompatible avec la pratique (jusqu’à 2 heures).</a:t>
            </a:r>
          </a:p>
          <a:p>
            <a:endParaRPr lang="fr-FR" dirty="0"/>
          </a:p>
        </p:txBody>
      </p:sp>
    </p:spTree>
    <p:extLst>
      <p:ext uri="{BB962C8B-B14F-4D97-AF65-F5344CB8AC3E}">
        <p14:creationId xmlns:p14="http://schemas.microsoft.com/office/powerpoint/2010/main" val="4185893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P-HP ">
  <a:themeElements>
    <a:clrScheme name="Modèle par défaut AP-H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P-HP ">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fr-FR" sz="21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fr-FR" sz="21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Modèle par défaut AP-H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AP-H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AP-H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AP-H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AP-H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AP-H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AP-H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AP-H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AP-H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AP-H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AP-H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AP-H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power point ap-hp</Template>
  <TotalTime>10072</TotalTime>
  <Words>969</Words>
  <Application>Microsoft Office PowerPoint</Application>
  <PresentationFormat>Affichage à l'écran (4:3)</PresentationFormat>
  <Paragraphs>102</Paragraphs>
  <Slides>23</Slides>
  <Notes>2</Notes>
  <HiddenSlides>0</HiddenSlides>
  <MMClips>0</MMClips>
  <ScaleCrop>false</ScaleCrop>
  <HeadingPairs>
    <vt:vector size="4" baseType="variant">
      <vt:variant>
        <vt:lpstr>Thème</vt:lpstr>
      </vt:variant>
      <vt:variant>
        <vt:i4>5</vt:i4>
      </vt:variant>
      <vt:variant>
        <vt:lpstr>Titres des diapositives</vt:lpstr>
      </vt:variant>
      <vt:variant>
        <vt:i4>23</vt:i4>
      </vt:variant>
    </vt:vector>
  </HeadingPairs>
  <TitlesOfParts>
    <vt:vector size="28" baseType="lpstr">
      <vt:lpstr>Modèle par défaut AP-HP </vt:lpstr>
      <vt:lpstr>2_Conception personnalisée</vt:lpstr>
      <vt:lpstr>3_Conception personnalisée</vt:lpstr>
      <vt:lpstr>Conception personnalisée</vt:lpstr>
      <vt:lpstr>1_Conception personnalisée</vt:lpstr>
      <vt:lpstr>Fièvre EBOLA Désinfection des surfaces lors de la prise en charge  d’un patient au sein d’un établissement de santé  </vt:lpstr>
      <vt:lpstr>Fièvre EBOLA Désinfection des surfaces lors de la prise en charge  d’un patient au sein d’un établissement de santé  </vt:lpstr>
      <vt:lpstr>Groupe de travail</vt:lpstr>
      <vt:lpstr>Rappel de Virologie</vt:lpstr>
      <vt:lpstr>Rappel de Virologie</vt:lpstr>
      <vt:lpstr>Rappel de Virologie</vt:lpstr>
      <vt:lpstr>Rappel de Virologie</vt:lpstr>
      <vt:lpstr>Résistance des virus</vt:lpstr>
      <vt:lpstr>Activité virucide : aspect normatif</vt:lpstr>
      <vt:lpstr>Activité virucide : eau de Javel</vt:lpstr>
      <vt:lpstr>Recommandations du HCSP</vt:lpstr>
      <vt:lpstr>Recommandations du HCSP</vt:lpstr>
      <vt:lpstr>Présentation PowerPoint</vt:lpstr>
      <vt:lpstr>Quels produits désinfectants utiliser pour désinfecter les sols et les surfaces ?</vt:lpstr>
      <vt:lpstr>Modalités de désinfection</vt:lpstr>
      <vt:lpstr>Etape 1: Habillage des personnels</vt:lpstr>
      <vt:lpstr>Etape 1: Habillage des personnels</vt:lpstr>
      <vt:lpstr>Etape 2: Neutralisation du virus</vt:lpstr>
      <vt:lpstr>Etape 3: Bionettoyage</vt:lpstr>
      <vt:lpstr>Etapes post-désinfection</vt:lpstr>
      <vt:lpstr>Etapes post-désinfection</vt:lpstr>
      <vt:lpstr>Désinfection en dehors des établissements de santé</vt:lpstr>
      <vt:lpstr>Mots clés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Aude CHABOISSIER</dc:creator>
  <cp:lastModifiedBy>SANLAVILLE, Nathalie</cp:lastModifiedBy>
  <cp:revision>514</cp:revision>
  <cp:lastPrinted>2015-02-02T10:42:32Z</cp:lastPrinted>
  <dcterms:created xsi:type="dcterms:W3CDTF">2013-04-15T12:50:02Z</dcterms:created>
  <dcterms:modified xsi:type="dcterms:W3CDTF">2015-02-02T10:44:38Z</dcterms:modified>
</cp:coreProperties>
</file>