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handoutMasterIdLst>
    <p:handoutMasterId r:id="rId50"/>
  </p:handoutMasterIdLst>
  <p:sldIdLst>
    <p:sldId id="256" r:id="rId2"/>
    <p:sldId id="288" r:id="rId3"/>
    <p:sldId id="304" r:id="rId4"/>
    <p:sldId id="308" r:id="rId5"/>
    <p:sldId id="329" r:id="rId6"/>
    <p:sldId id="315" r:id="rId7"/>
    <p:sldId id="331" r:id="rId8"/>
    <p:sldId id="316" r:id="rId9"/>
    <p:sldId id="310" r:id="rId10"/>
    <p:sldId id="309" r:id="rId11"/>
    <p:sldId id="311" r:id="rId12"/>
    <p:sldId id="307" r:id="rId13"/>
    <p:sldId id="272" r:id="rId14"/>
    <p:sldId id="330" r:id="rId15"/>
    <p:sldId id="275" r:id="rId16"/>
    <p:sldId id="261" r:id="rId17"/>
    <p:sldId id="335" r:id="rId18"/>
    <p:sldId id="332" r:id="rId19"/>
    <p:sldId id="276" r:id="rId20"/>
    <p:sldId id="278" r:id="rId21"/>
    <p:sldId id="317" r:id="rId22"/>
    <p:sldId id="280" r:id="rId23"/>
    <p:sldId id="281" r:id="rId24"/>
    <p:sldId id="283" r:id="rId25"/>
    <p:sldId id="285" r:id="rId26"/>
    <p:sldId id="289" r:id="rId27"/>
    <p:sldId id="265" r:id="rId28"/>
    <p:sldId id="266" r:id="rId29"/>
    <p:sldId id="264" r:id="rId30"/>
    <p:sldId id="292" r:id="rId31"/>
    <p:sldId id="320" r:id="rId32"/>
    <p:sldId id="298" r:id="rId33"/>
    <p:sldId id="297" r:id="rId34"/>
    <p:sldId id="319" r:id="rId35"/>
    <p:sldId id="299" r:id="rId36"/>
    <p:sldId id="301" r:id="rId37"/>
    <p:sldId id="302" r:id="rId38"/>
    <p:sldId id="327" r:id="rId39"/>
    <p:sldId id="326" r:id="rId40"/>
    <p:sldId id="300" r:id="rId41"/>
    <p:sldId id="295" r:id="rId42"/>
    <p:sldId id="303" r:id="rId43"/>
    <p:sldId id="321" r:id="rId44"/>
    <p:sldId id="333" r:id="rId45"/>
    <p:sldId id="334" r:id="rId46"/>
    <p:sldId id="324" r:id="rId47"/>
    <p:sldId id="325" r:id="rId48"/>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44" autoAdjust="0"/>
  </p:normalViewPr>
  <p:slideViewPr>
    <p:cSldViewPr>
      <p:cViewPr>
        <p:scale>
          <a:sx n="72" d="100"/>
          <a:sy n="72" d="100"/>
        </p:scale>
        <p:origin x="-456" y="186"/>
      </p:cViewPr>
      <p:guideLst>
        <p:guide orient="horz" pos="2160"/>
        <p:guide pos="2880"/>
      </p:guideLst>
    </p:cSldViewPr>
  </p:slideViewPr>
  <p:notesTextViewPr>
    <p:cViewPr>
      <p:scale>
        <a:sx n="1" d="1"/>
        <a:sy n="1" d="1"/>
      </p:scale>
      <p:origin x="0" y="0"/>
    </p:cViewPr>
  </p:notesTextViewPr>
  <p:sorterViewPr>
    <p:cViewPr>
      <p:scale>
        <a:sx n="66" d="100"/>
        <a:sy n="66" d="100"/>
      </p:scale>
      <p:origin x="0" y="3696"/>
    </p:cViewPr>
  </p:sorterViewPr>
  <p:notesViewPr>
    <p:cSldViewPr>
      <p:cViewPr varScale="1">
        <p:scale>
          <a:sx n="56" d="100"/>
          <a:sy n="56" d="100"/>
        </p:scale>
        <p:origin x="-187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53E24-1EB0-4087-ACD3-30DC77083DEF}" type="doc">
      <dgm:prSet loTypeId="urn:microsoft.com/office/officeart/2009/3/layout/StepUpProcess" loCatId="process" qsTypeId="urn:microsoft.com/office/officeart/2005/8/quickstyle/simple5" qsCatId="simple" csTypeId="urn:microsoft.com/office/officeart/2005/8/colors/colorful1" csCatId="colorful" phldr="1"/>
      <dgm:spPr/>
      <dgm:t>
        <a:bodyPr/>
        <a:lstStyle/>
        <a:p>
          <a:endParaRPr lang="fr-FR"/>
        </a:p>
      </dgm:t>
    </dgm:pt>
    <dgm:pt modelId="{6F33F5EA-ED96-405A-8029-6101FF96F399}">
      <dgm:prSet phldrT="[Texte]" custT="1"/>
      <dgm:spPr/>
      <dgm:t>
        <a:bodyPr/>
        <a:lstStyle/>
        <a:p>
          <a:r>
            <a:rPr lang="fr-FR" sz="1800" b="1" dirty="0" smtClean="0"/>
            <a:t>Groupe 1</a:t>
          </a:r>
        </a:p>
        <a:p>
          <a:r>
            <a:rPr lang="fr-FR" sz="1400" dirty="0" smtClean="0"/>
            <a:t>Peu susceptibles de causer des maladies chez l’homme</a:t>
          </a:r>
          <a:endParaRPr lang="fr-FR" sz="1400" dirty="0"/>
        </a:p>
      </dgm:t>
    </dgm:pt>
    <dgm:pt modelId="{DEF2F74E-D8A6-401E-A2EB-0C93E79F4DF7}" type="parTrans" cxnId="{BBC5B55C-C266-47B6-B8E0-C101EA442E04}">
      <dgm:prSet/>
      <dgm:spPr/>
      <dgm:t>
        <a:bodyPr/>
        <a:lstStyle/>
        <a:p>
          <a:endParaRPr lang="fr-FR"/>
        </a:p>
      </dgm:t>
    </dgm:pt>
    <dgm:pt modelId="{36EB776D-1645-4BC3-B13D-EE333546B283}" type="sibTrans" cxnId="{BBC5B55C-C266-47B6-B8E0-C101EA442E04}">
      <dgm:prSet/>
      <dgm:spPr/>
      <dgm:t>
        <a:bodyPr/>
        <a:lstStyle/>
        <a:p>
          <a:endParaRPr lang="fr-FR"/>
        </a:p>
      </dgm:t>
    </dgm:pt>
    <dgm:pt modelId="{4CB8A835-DFDD-4D51-B44F-3EAD53BD2276}">
      <dgm:prSet phldrT="[Texte]" custT="1"/>
      <dgm:spPr/>
      <dgm:t>
        <a:bodyPr/>
        <a:lstStyle/>
        <a:p>
          <a:r>
            <a:rPr lang="fr-FR" sz="1800" b="1" dirty="0" smtClean="0"/>
            <a:t>Groupe 2</a:t>
          </a:r>
        </a:p>
        <a:p>
          <a:r>
            <a:rPr lang="fr-FR" sz="1400" dirty="0" smtClean="0"/>
            <a:t>- Susceptibles de causer des maladies chez l’homme et présentant un danger pour le personnel</a:t>
          </a:r>
        </a:p>
        <a:p>
          <a:r>
            <a:rPr lang="fr-FR" sz="1400" dirty="0" smtClean="0"/>
            <a:t>- Dissémination dans la population peu probable</a:t>
          </a:r>
        </a:p>
        <a:p>
          <a:r>
            <a:rPr lang="fr-FR" sz="1400" dirty="0" smtClean="0"/>
            <a:t>- Généralement traitement et mesures préventives efficaces</a:t>
          </a:r>
          <a:endParaRPr lang="fr-FR" sz="1400" dirty="0"/>
        </a:p>
      </dgm:t>
    </dgm:pt>
    <dgm:pt modelId="{D2AD2DC7-5B60-4D79-9BE3-EBA971ED69CF}" type="parTrans" cxnId="{A1FAE3F3-DDA8-44D0-980B-91E8D1E7D62E}">
      <dgm:prSet/>
      <dgm:spPr/>
      <dgm:t>
        <a:bodyPr/>
        <a:lstStyle/>
        <a:p>
          <a:endParaRPr lang="fr-FR"/>
        </a:p>
      </dgm:t>
    </dgm:pt>
    <dgm:pt modelId="{0F60FF80-AC73-4B27-9265-D4122D9D2505}" type="sibTrans" cxnId="{A1FAE3F3-DDA8-44D0-980B-91E8D1E7D62E}">
      <dgm:prSet/>
      <dgm:spPr/>
      <dgm:t>
        <a:bodyPr/>
        <a:lstStyle/>
        <a:p>
          <a:endParaRPr lang="fr-FR"/>
        </a:p>
      </dgm:t>
    </dgm:pt>
    <dgm:pt modelId="{4F4DCB14-BE24-43A8-B803-B3E621FE57AA}">
      <dgm:prSet phldrT="[Texte]" custT="1"/>
      <dgm:spPr/>
      <dgm:t>
        <a:bodyPr/>
        <a:lstStyle/>
        <a:p>
          <a:r>
            <a:rPr lang="fr-FR" sz="1600" b="1" dirty="0" smtClean="0"/>
            <a:t>Groupe  4</a:t>
          </a:r>
        </a:p>
        <a:p>
          <a:r>
            <a:rPr lang="fr-FR" sz="1400" dirty="0" smtClean="0"/>
            <a:t>- Provoquent des maladies graves  chez l’homme et présentant un risque sérieux pour le personnel</a:t>
          </a:r>
        </a:p>
        <a:p>
          <a:r>
            <a:rPr lang="fr-FR" sz="1400" dirty="0" smtClean="0"/>
            <a:t>- Dissémination dans la population élevée  dans  certaines  circonstances</a:t>
          </a:r>
        </a:p>
        <a:p>
          <a:r>
            <a:rPr lang="fr-FR" sz="1400" dirty="0" smtClean="0"/>
            <a:t>- Généralement pas  de traitement  ou de mesures  préventives efficaces</a:t>
          </a:r>
        </a:p>
        <a:p>
          <a:endParaRPr lang="fr-FR" sz="1400" dirty="0" smtClean="0"/>
        </a:p>
        <a:p>
          <a:endParaRPr lang="fr-FR" sz="1400" dirty="0"/>
        </a:p>
      </dgm:t>
    </dgm:pt>
    <dgm:pt modelId="{F136CED9-FBED-4CD1-9907-D38B2CA9E5AD}" type="parTrans" cxnId="{FD6CAECE-0B0D-4DD7-B1E1-A2597B9527D4}">
      <dgm:prSet/>
      <dgm:spPr/>
      <dgm:t>
        <a:bodyPr/>
        <a:lstStyle/>
        <a:p>
          <a:endParaRPr lang="fr-FR"/>
        </a:p>
      </dgm:t>
    </dgm:pt>
    <dgm:pt modelId="{BB99DDE0-F46D-4180-B537-12EDDCB3AF9B}" type="sibTrans" cxnId="{FD6CAECE-0B0D-4DD7-B1E1-A2597B9527D4}">
      <dgm:prSet/>
      <dgm:spPr/>
      <dgm:t>
        <a:bodyPr/>
        <a:lstStyle/>
        <a:p>
          <a:endParaRPr lang="fr-FR"/>
        </a:p>
      </dgm:t>
    </dgm:pt>
    <dgm:pt modelId="{A9342918-0C8A-466E-A8F2-E2E442A5CBE1}">
      <dgm:prSet/>
      <dgm:spPr/>
      <dgm:t>
        <a:bodyPr/>
        <a:lstStyle/>
        <a:p>
          <a:endParaRPr lang="fr-FR"/>
        </a:p>
      </dgm:t>
    </dgm:pt>
    <dgm:pt modelId="{42FF7AC6-3C5B-49B0-927D-1871FBF72474}" type="parTrans" cxnId="{C44D3753-983C-4698-A0E1-F0BD796CC332}">
      <dgm:prSet/>
      <dgm:spPr/>
      <dgm:t>
        <a:bodyPr/>
        <a:lstStyle/>
        <a:p>
          <a:endParaRPr lang="fr-FR"/>
        </a:p>
      </dgm:t>
    </dgm:pt>
    <dgm:pt modelId="{D6A8BCDA-0FB4-4ACC-8FEF-C32A562FBDB9}" type="sibTrans" cxnId="{C44D3753-983C-4698-A0E1-F0BD796CC332}">
      <dgm:prSet/>
      <dgm:spPr/>
      <dgm:t>
        <a:bodyPr/>
        <a:lstStyle/>
        <a:p>
          <a:endParaRPr lang="fr-FR"/>
        </a:p>
      </dgm:t>
    </dgm:pt>
    <dgm:pt modelId="{60668A7F-0A04-4D31-96BB-BC8345605864}" type="pres">
      <dgm:prSet presAssocID="{11253E24-1EB0-4087-ACD3-30DC77083DEF}" presName="rootnode" presStyleCnt="0">
        <dgm:presLayoutVars>
          <dgm:chMax/>
          <dgm:chPref/>
          <dgm:dir/>
          <dgm:animLvl val="lvl"/>
        </dgm:presLayoutVars>
      </dgm:prSet>
      <dgm:spPr/>
      <dgm:t>
        <a:bodyPr/>
        <a:lstStyle/>
        <a:p>
          <a:endParaRPr lang="fr-FR"/>
        </a:p>
      </dgm:t>
    </dgm:pt>
    <dgm:pt modelId="{4C26CBCD-8370-4120-88E6-6AB7C3C581E0}" type="pres">
      <dgm:prSet presAssocID="{6F33F5EA-ED96-405A-8029-6101FF96F399}" presName="composite" presStyleCnt="0"/>
      <dgm:spPr/>
    </dgm:pt>
    <dgm:pt modelId="{1C44DB0E-EE0F-42F5-A3A1-42ED62842746}" type="pres">
      <dgm:prSet presAssocID="{6F33F5EA-ED96-405A-8029-6101FF96F399}" presName="LShape" presStyleLbl="alignNode1" presStyleIdx="0" presStyleCnt="7" custLinFactNeighborX="215" custLinFactNeighborY="-31385"/>
      <dgm:spPr/>
    </dgm:pt>
    <dgm:pt modelId="{2BCE7072-65D7-42D7-941D-8BB35067E023}" type="pres">
      <dgm:prSet presAssocID="{6F33F5EA-ED96-405A-8029-6101FF96F399}" presName="ParentText" presStyleLbl="revTx" presStyleIdx="0" presStyleCnt="4" custScaleX="97043" custLinFactNeighborX="-673" custLinFactNeighborY="-17878">
        <dgm:presLayoutVars>
          <dgm:chMax val="0"/>
          <dgm:chPref val="0"/>
          <dgm:bulletEnabled val="1"/>
        </dgm:presLayoutVars>
      </dgm:prSet>
      <dgm:spPr/>
      <dgm:t>
        <a:bodyPr/>
        <a:lstStyle/>
        <a:p>
          <a:endParaRPr lang="fr-FR"/>
        </a:p>
      </dgm:t>
    </dgm:pt>
    <dgm:pt modelId="{743D776F-D18F-4A91-9372-DEB2D24214F4}" type="pres">
      <dgm:prSet presAssocID="{6F33F5EA-ED96-405A-8029-6101FF96F399}" presName="Triangle" presStyleLbl="alignNode1" presStyleIdx="1" presStyleCnt="7" custLinFactNeighborX="4021" custLinFactNeighborY="-79307"/>
      <dgm:spPr/>
    </dgm:pt>
    <dgm:pt modelId="{8697909B-C16F-47AB-BA7B-C854B22D9B69}" type="pres">
      <dgm:prSet presAssocID="{36EB776D-1645-4BC3-B13D-EE333546B283}" presName="sibTrans" presStyleCnt="0"/>
      <dgm:spPr/>
    </dgm:pt>
    <dgm:pt modelId="{341F698E-AB78-466C-B7BF-E79378B9322C}" type="pres">
      <dgm:prSet presAssocID="{36EB776D-1645-4BC3-B13D-EE333546B283}" presName="space" presStyleCnt="0"/>
      <dgm:spPr/>
    </dgm:pt>
    <dgm:pt modelId="{FEA6CB77-48B7-4F26-93A3-E0D8531AB91F}" type="pres">
      <dgm:prSet presAssocID="{A9342918-0C8A-466E-A8F2-E2E442A5CBE1}" presName="composite" presStyleCnt="0"/>
      <dgm:spPr/>
    </dgm:pt>
    <dgm:pt modelId="{336C3ECE-7D51-445E-910D-3E3FF2796577}" type="pres">
      <dgm:prSet presAssocID="{A9342918-0C8A-466E-A8F2-E2E442A5CBE1}" presName="LShape" presStyleLbl="alignNode1" presStyleIdx="2" presStyleCnt="7" custLinFactNeighborX="2612" custLinFactNeighborY="-34602"/>
      <dgm:spPr/>
    </dgm:pt>
    <dgm:pt modelId="{4DA5B525-977D-478D-91AE-CCF47FB8D72C}" type="pres">
      <dgm:prSet presAssocID="{A9342918-0C8A-466E-A8F2-E2E442A5CBE1}" presName="ParentText" presStyleLbl="revTx" presStyleIdx="1" presStyleCnt="4">
        <dgm:presLayoutVars>
          <dgm:chMax val="0"/>
          <dgm:chPref val="0"/>
          <dgm:bulletEnabled val="1"/>
        </dgm:presLayoutVars>
      </dgm:prSet>
      <dgm:spPr/>
      <dgm:t>
        <a:bodyPr/>
        <a:lstStyle/>
        <a:p>
          <a:endParaRPr lang="fr-FR"/>
        </a:p>
      </dgm:t>
    </dgm:pt>
    <dgm:pt modelId="{9B6FBAF0-E253-49AD-900B-9E4391809527}" type="pres">
      <dgm:prSet presAssocID="{A9342918-0C8A-466E-A8F2-E2E442A5CBE1}" presName="Triangle" presStyleLbl="alignNode1" presStyleIdx="3" presStyleCnt="7" custLinFactY="-41668" custLinFactNeighborX="21313" custLinFactNeighborY="-100000"/>
      <dgm:spPr/>
    </dgm:pt>
    <dgm:pt modelId="{5581D1A9-0397-459A-B3DB-7254665CBAFE}" type="pres">
      <dgm:prSet presAssocID="{D6A8BCDA-0FB4-4ACC-8FEF-C32A562FBDB9}" presName="sibTrans" presStyleCnt="0"/>
      <dgm:spPr/>
    </dgm:pt>
    <dgm:pt modelId="{07081CE1-CAD4-46B6-8397-1BE6A549165A}" type="pres">
      <dgm:prSet presAssocID="{D6A8BCDA-0FB4-4ACC-8FEF-C32A562FBDB9}" presName="space" presStyleCnt="0"/>
      <dgm:spPr/>
    </dgm:pt>
    <dgm:pt modelId="{9BFBAFD5-B63A-4891-A6AD-07D1DAB75D1D}" type="pres">
      <dgm:prSet presAssocID="{4CB8A835-DFDD-4D51-B44F-3EAD53BD2276}" presName="composite" presStyleCnt="0"/>
      <dgm:spPr/>
    </dgm:pt>
    <dgm:pt modelId="{D937C864-A0AF-46DB-B117-A7FA4B998808}" type="pres">
      <dgm:prSet presAssocID="{4CB8A835-DFDD-4D51-B44F-3EAD53BD2276}" presName="LShape" presStyleLbl="alignNode1" presStyleIdx="4" presStyleCnt="7" custLinFactNeighborX="2804" custLinFactNeighborY="-2665"/>
      <dgm:spPr/>
    </dgm:pt>
    <dgm:pt modelId="{D6041092-BFC7-4E0F-A88D-6D57CE7B4E7F}" type="pres">
      <dgm:prSet presAssocID="{4CB8A835-DFDD-4D51-B44F-3EAD53BD2276}" presName="ParentText" presStyleLbl="revTx" presStyleIdx="2" presStyleCnt="4" custScaleY="149762" custLinFactX="-18351" custLinFactNeighborX="-100000" custLinFactNeighborY="59375">
        <dgm:presLayoutVars>
          <dgm:chMax val="0"/>
          <dgm:chPref val="0"/>
          <dgm:bulletEnabled val="1"/>
        </dgm:presLayoutVars>
      </dgm:prSet>
      <dgm:spPr/>
      <dgm:t>
        <a:bodyPr/>
        <a:lstStyle/>
        <a:p>
          <a:endParaRPr lang="fr-FR"/>
        </a:p>
      </dgm:t>
    </dgm:pt>
    <dgm:pt modelId="{1CE6DCFB-B037-4FDF-9287-DEEBD7672C8A}" type="pres">
      <dgm:prSet presAssocID="{4CB8A835-DFDD-4D51-B44F-3EAD53BD2276}" presName="Triangle" presStyleLbl="alignNode1" presStyleIdx="5" presStyleCnt="7"/>
      <dgm:spPr/>
    </dgm:pt>
    <dgm:pt modelId="{340E2EEC-56F3-4D02-8789-607B5A986266}" type="pres">
      <dgm:prSet presAssocID="{0F60FF80-AC73-4B27-9265-D4122D9D2505}" presName="sibTrans" presStyleCnt="0"/>
      <dgm:spPr/>
    </dgm:pt>
    <dgm:pt modelId="{67983DA9-A528-4553-88C1-5E9D55528208}" type="pres">
      <dgm:prSet presAssocID="{0F60FF80-AC73-4B27-9265-D4122D9D2505}" presName="space" presStyleCnt="0"/>
      <dgm:spPr/>
    </dgm:pt>
    <dgm:pt modelId="{045C5977-1EA6-4E95-B931-869B4925B425}" type="pres">
      <dgm:prSet presAssocID="{4F4DCB14-BE24-43A8-B803-B3E621FE57AA}" presName="composite" presStyleCnt="0"/>
      <dgm:spPr/>
    </dgm:pt>
    <dgm:pt modelId="{AE043CA6-281D-4D49-BE98-85407625A527}" type="pres">
      <dgm:prSet presAssocID="{4F4DCB14-BE24-43A8-B803-B3E621FE57AA}" presName="LShape" presStyleLbl="alignNode1" presStyleIdx="6" presStyleCnt="7"/>
      <dgm:spPr/>
    </dgm:pt>
    <dgm:pt modelId="{F1EB3771-C80D-4654-B6D8-8F97A1AB700C}" type="pres">
      <dgm:prSet presAssocID="{4F4DCB14-BE24-43A8-B803-B3E621FE57AA}" presName="ParentText" presStyleLbl="revTx" presStyleIdx="3" presStyleCnt="4" custScaleY="97239">
        <dgm:presLayoutVars>
          <dgm:chMax val="0"/>
          <dgm:chPref val="0"/>
          <dgm:bulletEnabled val="1"/>
        </dgm:presLayoutVars>
      </dgm:prSet>
      <dgm:spPr/>
      <dgm:t>
        <a:bodyPr/>
        <a:lstStyle/>
        <a:p>
          <a:endParaRPr lang="fr-FR"/>
        </a:p>
      </dgm:t>
    </dgm:pt>
  </dgm:ptLst>
  <dgm:cxnLst>
    <dgm:cxn modelId="{6190E3E1-421C-42EB-8DB8-3BA7FD81AFBD}" type="presOf" srcId="{11253E24-1EB0-4087-ACD3-30DC77083DEF}" destId="{60668A7F-0A04-4D31-96BB-BC8345605864}" srcOrd="0" destOrd="0" presId="urn:microsoft.com/office/officeart/2009/3/layout/StepUpProcess"/>
    <dgm:cxn modelId="{C44D3753-983C-4698-A0E1-F0BD796CC332}" srcId="{11253E24-1EB0-4087-ACD3-30DC77083DEF}" destId="{A9342918-0C8A-466E-A8F2-E2E442A5CBE1}" srcOrd="1" destOrd="0" parTransId="{42FF7AC6-3C5B-49B0-927D-1871FBF72474}" sibTransId="{D6A8BCDA-0FB4-4ACC-8FEF-C32A562FBDB9}"/>
    <dgm:cxn modelId="{42D9DA3F-AF62-4C01-8DE2-5316AB303D46}" type="presOf" srcId="{6F33F5EA-ED96-405A-8029-6101FF96F399}" destId="{2BCE7072-65D7-42D7-941D-8BB35067E023}" srcOrd="0" destOrd="0" presId="urn:microsoft.com/office/officeart/2009/3/layout/StepUpProcess"/>
    <dgm:cxn modelId="{BBC5B55C-C266-47B6-B8E0-C101EA442E04}" srcId="{11253E24-1EB0-4087-ACD3-30DC77083DEF}" destId="{6F33F5EA-ED96-405A-8029-6101FF96F399}" srcOrd="0" destOrd="0" parTransId="{DEF2F74E-D8A6-401E-A2EB-0C93E79F4DF7}" sibTransId="{36EB776D-1645-4BC3-B13D-EE333546B283}"/>
    <dgm:cxn modelId="{E3504E1F-AF23-48D4-B024-ACC38E503FAB}" type="presOf" srcId="{4CB8A835-DFDD-4D51-B44F-3EAD53BD2276}" destId="{D6041092-BFC7-4E0F-A88D-6D57CE7B4E7F}" srcOrd="0" destOrd="0" presId="urn:microsoft.com/office/officeart/2009/3/layout/StepUpProcess"/>
    <dgm:cxn modelId="{F42F3CB1-9C23-400F-BE0C-B373B8D8B98E}" type="presOf" srcId="{4F4DCB14-BE24-43A8-B803-B3E621FE57AA}" destId="{F1EB3771-C80D-4654-B6D8-8F97A1AB700C}" srcOrd="0" destOrd="0" presId="urn:microsoft.com/office/officeart/2009/3/layout/StepUpProcess"/>
    <dgm:cxn modelId="{A1FAE3F3-DDA8-44D0-980B-91E8D1E7D62E}" srcId="{11253E24-1EB0-4087-ACD3-30DC77083DEF}" destId="{4CB8A835-DFDD-4D51-B44F-3EAD53BD2276}" srcOrd="2" destOrd="0" parTransId="{D2AD2DC7-5B60-4D79-9BE3-EBA971ED69CF}" sibTransId="{0F60FF80-AC73-4B27-9265-D4122D9D2505}"/>
    <dgm:cxn modelId="{FD6CAECE-0B0D-4DD7-B1E1-A2597B9527D4}" srcId="{11253E24-1EB0-4087-ACD3-30DC77083DEF}" destId="{4F4DCB14-BE24-43A8-B803-B3E621FE57AA}" srcOrd="3" destOrd="0" parTransId="{F136CED9-FBED-4CD1-9907-D38B2CA9E5AD}" sibTransId="{BB99DDE0-F46D-4180-B537-12EDDCB3AF9B}"/>
    <dgm:cxn modelId="{E69E7943-8B2A-4033-9723-F23724E47BFF}" type="presOf" srcId="{A9342918-0C8A-466E-A8F2-E2E442A5CBE1}" destId="{4DA5B525-977D-478D-91AE-CCF47FB8D72C}" srcOrd="0" destOrd="0" presId="urn:microsoft.com/office/officeart/2009/3/layout/StepUpProcess"/>
    <dgm:cxn modelId="{80869191-8D2D-42E8-BC26-D84A3B177561}" type="presParOf" srcId="{60668A7F-0A04-4D31-96BB-BC8345605864}" destId="{4C26CBCD-8370-4120-88E6-6AB7C3C581E0}" srcOrd="0" destOrd="0" presId="urn:microsoft.com/office/officeart/2009/3/layout/StepUpProcess"/>
    <dgm:cxn modelId="{A35E17CF-5302-4F97-8DD7-0B3D0F5FAAF5}" type="presParOf" srcId="{4C26CBCD-8370-4120-88E6-6AB7C3C581E0}" destId="{1C44DB0E-EE0F-42F5-A3A1-42ED62842746}" srcOrd="0" destOrd="0" presId="urn:microsoft.com/office/officeart/2009/3/layout/StepUpProcess"/>
    <dgm:cxn modelId="{BAE679F8-53CC-4E97-A0A6-BB5525247771}" type="presParOf" srcId="{4C26CBCD-8370-4120-88E6-6AB7C3C581E0}" destId="{2BCE7072-65D7-42D7-941D-8BB35067E023}" srcOrd="1" destOrd="0" presId="urn:microsoft.com/office/officeart/2009/3/layout/StepUpProcess"/>
    <dgm:cxn modelId="{24CE75BB-207A-4A55-87D7-2F1BE42C36DA}" type="presParOf" srcId="{4C26CBCD-8370-4120-88E6-6AB7C3C581E0}" destId="{743D776F-D18F-4A91-9372-DEB2D24214F4}" srcOrd="2" destOrd="0" presId="urn:microsoft.com/office/officeart/2009/3/layout/StepUpProcess"/>
    <dgm:cxn modelId="{DD00F615-EDF8-47E4-86E9-DF7D4F2E3BEC}" type="presParOf" srcId="{60668A7F-0A04-4D31-96BB-BC8345605864}" destId="{8697909B-C16F-47AB-BA7B-C854B22D9B69}" srcOrd="1" destOrd="0" presId="urn:microsoft.com/office/officeart/2009/3/layout/StepUpProcess"/>
    <dgm:cxn modelId="{9B653226-66F3-4B45-A6B7-07C124F3202C}" type="presParOf" srcId="{8697909B-C16F-47AB-BA7B-C854B22D9B69}" destId="{341F698E-AB78-466C-B7BF-E79378B9322C}" srcOrd="0" destOrd="0" presId="urn:microsoft.com/office/officeart/2009/3/layout/StepUpProcess"/>
    <dgm:cxn modelId="{1CEA57C4-16F9-4860-BC45-599D41FB7FA2}" type="presParOf" srcId="{60668A7F-0A04-4D31-96BB-BC8345605864}" destId="{FEA6CB77-48B7-4F26-93A3-E0D8531AB91F}" srcOrd="2" destOrd="0" presId="urn:microsoft.com/office/officeart/2009/3/layout/StepUpProcess"/>
    <dgm:cxn modelId="{8F53690E-7865-4EA4-BBBC-C54EF560F00F}" type="presParOf" srcId="{FEA6CB77-48B7-4F26-93A3-E0D8531AB91F}" destId="{336C3ECE-7D51-445E-910D-3E3FF2796577}" srcOrd="0" destOrd="0" presId="urn:microsoft.com/office/officeart/2009/3/layout/StepUpProcess"/>
    <dgm:cxn modelId="{2350FA40-0E5E-45D3-B106-BE1CB1148FBC}" type="presParOf" srcId="{FEA6CB77-48B7-4F26-93A3-E0D8531AB91F}" destId="{4DA5B525-977D-478D-91AE-CCF47FB8D72C}" srcOrd="1" destOrd="0" presId="urn:microsoft.com/office/officeart/2009/3/layout/StepUpProcess"/>
    <dgm:cxn modelId="{D310C442-DEFA-4889-9F33-9D928F6FE460}" type="presParOf" srcId="{FEA6CB77-48B7-4F26-93A3-E0D8531AB91F}" destId="{9B6FBAF0-E253-49AD-900B-9E4391809527}" srcOrd="2" destOrd="0" presId="urn:microsoft.com/office/officeart/2009/3/layout/StepUpProcess"/>
    <dgm:cxn modelId="{FF9F63FB-85D2-4D81-A781-6299C4990D41}" type="presParOf" srcId="{60668A7F-0A04-4D31-96BB-BC8345605864}" destId="{5581D1A9-0397-459A-B3DB-7254665CBAFE}" srcOrd="3" destOrd="0" presId="urn:microsoft.com/office/officeart/2009/3/layout/StepUpProcess"/>
    <dgm:cxn modelId="{492C7F0A-1275-42DD-A261-2F824C8687DD}" type="presParOf" srcId="{5581D1A9-0397-459A-B3DB-7254665CBAFE}" destId="{07081CE1-CAD4-46B6-8397-1BE6A549165A}" srcOrd="0" destOrd="0" presId="urn:microsoft.com/office/officeart/2009/3/layout/StepUpProcess"/>
    <dgm:cxn modelId="{965951F7-F8FC-4173-A266-86F57C64A8EA}" type="presParOf" srcId="{60668A7F-0A04-4D31-96BB-BC8345605864}" destId="{9BFBAFD5-B63A-4891-A6AD-07D1DAB75D1D}" srcOrd="4" destOrd="0" presId="urn:microsoft.com/office/officeart/2009/3/layout/StepUpProcess"/>
    <dgm:cxn modelId="{8FF73267-0896-45C1-815A-23A6977F2D89}" type="presParOf" srcId="{9BFBAFD5-B63A-4891-A6AD-07D1DAB75D1D}" destId="{D937C864-A0AF-46DB-B117-A7FA4B998808}" srcOrd="0" destOrd="0" presId="urn:microsoft.com/office/officeart/2009/3/layout/StepUpProcess"/>
    <dgm:cxn modelId="{11B8FEBD-C19A-4AC1-ABA8-68092202EC30}" type="presParOf" srcId="{9BFBAFD5-B63A-4891-A6AD-07D1DAB75D1D}" destId="{D6041092-BFC7-4E0F-A88D-6D57CE7B4E7F}" srcOrd="1" destOrd="0" presId="urn:microsoft.com/office/officeart/2009/3/layout/StepUpProcess"/>
    <dgm:cxn modelId="{0F617DD0-84A0-4CF2-8CD0-00B361DA5C2E}" type="presParOf" srcId="{9BFBAFD5-B63A-4891-A6AD-07D1DAB75D1D}" destId="{1CE6DCFB-B037-4FDF-9287-DEEBD7672C8A}" srcOrd="2" destOrd="0" presId="urn:microsoft.com/office/officeart/2009/3/layout/StepUpProcess"/>
    <dgm:cxn modelId="{37069694-0D65-4B2A-A7C1-66C9AC828FF9}" type="presParOf" srcId="{60668A7F-0A04-4D31-96BB-BC8345605864}" destId="{340E2EEC-56F3-4D02-8789-607B5A986266}" srcOrd="5" destOrd="0" presId="urn:microsoft.com/office/officeart/2009/3/layout/StepUpProcess"/>
    <dgm:cxn modelId="{7B6C7069-715E-49B5-A8FC-061690068884}" type="presParOf" srcId="{340E2EEC-56F3-4D02-8789-607B5A986266}" destId="{67983DA9-A528-4553-88C1-5E9D55528208}" srcOrd="0" destOrd="0" presId="urn:microsoft.com/office/officeart/2009/3/layout/StepUpProcess"/>
    <dgm:cxn modelId="{5AC718FD-B7EE-4317-9E2A-8C0D050A93CD}" type="presParOf" srcId="{60668A7F-0A04-4D31-96BB-BC8345605864}" destId="{045C5977-1EA6-4E95-B931-869B4925B425}" srcOrd="6" destOrd="0" presId="urn:microsoft.com/office/officeart/2009/3/layout/StepUpProcess"/>
    <dgm:cxn modelId="{91815A6C-EE15-462F-9465-07D28BC4BD81}" type="presParOf" srcId="{045C5977-1EA6-4E95-B931-869B4925B425}" destId="{AE043CA6-281D-4D49-BE98-85407625A527}" srcOrd="0" destOrd="0" presId="urn:microsoft.com/office/officeart/2009/3/layout/StepUpProcess"/>
    <dgm:cxn modelId="{4B437080-AFB6-479B-868D-A1DC2EC1F54F}" type="presParOf" srcId="{045C5977-1EA6-4E95-B931-869B4925B425}" destId="{F1EB3771-C80D-4654-B6D8-8F97A1AB700C}"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CB4E1-3D80-487D-9601-5F55916DE6CA}" type="doc">
      <dgm:prSet loTypeId="urn:microsoft.com/office/officeart/2005/8/layout/hProcess3" loCatId="process" qsTypeId="urn:microsoft.com/office/officeart/2005/8/quickstyle/simple1#1" qsCatId="simple" csTypeId="urn:microsoft.com/office/officeart/2005/8/colors/accent1_2#1" csCatId="accent1" phldr="1"/>
      <dgm:spPr/>
    </dgm:pt>
    <dgm:pt modelId="{EDD630C4-ECE3-4A1A-8C71-D976D81C8E59}">
      <dgm:prSet phldrT="[Texte]" custT="1"/>
      <dgm:spPr>
        <a:solidFill>
          <a:srgbClr val="FF0000"/>
        </a:solidFill>
      </dgm:spPr>
      <dgm:t>
        <a:bodyPr/>
        <a:lstStyle/>
        <a:p>
          <a:r>
            <a:rPr lang="fr-FR" sz="2000" dirty="0" smtClean="0">
              <a:solidFill>
                <a:schemeClr val="tx1"/>
              </a:solidFill>
            </a:rPr>
            <a:t>Sang</a:t>
          </a:r>
          <a:endParaRPr lang="fr-FR" sz="2000" dirty="0">
            <a:solidFill>
              <a:schemeClr val="tx1"/>
            </a:solidFill>
          </a:endParaRPr>
        </a:p>
      </dgm:t>
    </dgm:pt>
    <dgm:pt modelId="{9271FAB7-4D21-4C16-9E46-C830A3C77071}" type="parTrans" cxnId="{A211178E-11E7-4F89-96AC-D6995FD1248C}">
      <dgm:prSet/>
      <dgm:spPr/>
      <dgm:t>
        <a:bodyPr/>
        <a:lstStyle/>
        <a:p>
          <a:endParaRPr lang="fr-FR"/>
        </a:p>
      </dgm:t>
    </dgm:pt>
    <dgm:pt modelId="{974C555D-5585-4738-AC36-DB7D07A6D5EB}" type="sibTrans" cxnId="{A211178E-11E7-4F89-96AC-D6995FD1248C}">
      <dgm:prSet/>
      <dgm:spPr/>
      <dgm:t>
        <a:bodyPr/>
        <a:lstStyle/>
        <a:p>
          <a:endParaRPr lang="fr-FR"/>
        </a:p>
      </dgm:t>
    </dgm:pt>
    <dgm:pt modelId="{7A591082-07B1-4EE1-B939-80DE87C6F919}">
      <dgm:prSet phldrT="[Texte]" custT="1"/>
      <dgm:spPr/>
      <dgm:t>
        <a:bodyPr/>
        <a:lstStyle/>
        <a:p>
          <a:pPr algn="l"/>
          <a:r>
            <a:rPr lang="fr-FR" sz="2000" dirty="0" smtClean="0"/>
            <a:t>Puis tous produits biologiques, y compris le sang</a:t>
          </a:r>
          <a:endParaRPr lang="fr-FR" sz="2000" dirty="0"/>
        </a:p>
      </dgm:t>
    </dgm:pt>
    <dgm:pt modelId="{87DBAF9C-E0FE-485D-8923-97DDC288877E}" type="parTrans" cxnId="{CDFE304E-09C7-4A50-8234-D228A2B2F850}">
      <dgm:prSet/>
      <dgm:spPr/>
      <dgm:t>
        <a:bodyPr/>
        <a:lstStyle/>
        <a:p>
          <a:endParaRPr lang="fr-FR"/>
        </a:p>
      </dgm:t>
    </dgm:pt>
    <dgm:pt modelId="{C6210482-A64B-4018-A67D-59B1629EB55B}" type="sibTrans" cxnId="{CDFE304E-09C7-4A50-8234-D228A2B2F850}">
      <dgm:prSet/>
      <dgm:spPr/>
      <dgm:t>
        <a:bodyPr/>
        <a:lstStyle/>
        <a:p>
          <a:endParaRPr lang="fr-FR"/>
        </a:p>
      </dgm:t>
    </dgm:pt>
    <dgm:pt modelId="{9554F87F-161E-498A-82EA-65CFBD938B04}">
      <dgm:prSet phldrT="[Texte]" custT="1"/>
      <dgm:spPr/>
      <dgm:t>
        <a:bodyPr/>
        <a:lstStyle/>
        <a:p>
          <a:r>
            <a:rPr lang="fr-FR" sz="2000" dirty="0" smtClean="0"/>
            <a:t>Risque +++ en cas de décès</a:t>
          </a:r>
          <a:endParaRPr lang="fr-FR" sz="2000" dirty="0"/>
        </a:p>
      </dgm:t>
    </dgm:pt>
    <dgm:pt modelId="{B3D0FBA0-8BCB-4F93-A5AD-E5DDCCB59A9C}" type="parTrans" cxnId="{AEA701DA-A616-4DA8-91F2-DB165173B291}">
      <dgm:prSet/>
      <dgm:spPr/>
      <dgm:t>
        <a:bodyPr/>
        <a:lstStyle/>
        <a:p>
          <a:endParaRPr lang="fr-FR"/>
        </a:p>
      </dgm:t>
    </dgm:pt>
    <dgm:pt modelId="{14E272D7-7F9C-4C32-BE33-3FA818360749}" type="sibTrans" cxnId="{AEA701DA-A616-4DA8-91F2-DB165173B291}">
      <dgm:prSet/>
      <dgm:spPr/>
      <dgm:t>
        <a:bodyPr/>
        <a:lstStyle/>
        <a:p>
          <a:endParaRPr lang="fr-FR"/>
        </a:p>
      </dgm:t>
    </dgm:pt>
    <dgm:pt modelId="{D37BCE5C-ABF9-482A-87AC-80885892C753}" type="pres">
      <dgm:prSet presAssocID="{9B2CB4E1-3D80-487D-9601-5F55916DE6CA}" presName="Name0" presStyleCnt="0">
        <dgm:presLayoutVars>
          <dgm:dir/>
          <dgm:animLvl val="lvl"/>
          <dgm:resizeHandles val="exact"/>
        </dgm:presLayoutVars>
      </dgm:prSet>
      <dgm:spPr/>
    </dgm:pt>
    <dgm:pt modelId="{8CB0E6DD-3F43-42B7-875D-4D9447F3EEAE}" type="pres">
      <dgm:prSet presAssocID="{9B2CB4E1-3D80-487D-9601-5F55916DE6CA}" presName="dummy" presStyleCnt="0"/>
      <dgm:spPr/>
    </dgm:pt>
    <dgm:pt modelId="{F35A8F7C-7F5F-4869-B9C4-E529BF1F12AA}" type="pres">
      <dgm:prSet presAssocID="{9B2CB4E1-3D80-487D-9601-5F55916DE6CA}" presName="linH" presStyleCnt="0"/>
      <dgm:spPr/>
    </dgm:pt>
    <dgm:pt modelId="{5F371831-22FF-4719-A28A-CE2B44D71D4F}" type="pres">
      <dgm:prSet presAssocID="{9B2CB4E1-3D80-487D-9601-5F55916DE6CA}" presName="padding1" presStyleCnt="0"/>
      <dgm:spPr/>
    </dgm:pt>
    <dgm:pt modelId="{CDD26FD4-B315-4324-A4DE-03E9F931687F}" type="pres">
      <dgm:prSet presAssocID="{EDD630C4-ECE3-4A1A-8C71-D976D81C8E59}" presName="linV" presStyleCnt="0"/>
      <dgm:spPr/>
    </dgm:pt>
    <dgm:pt modelId="{E2598FFE-85F2-4707-886A-564E6AB92C7E}" type="pres">
      <dgm:prSet presAssocID="{EDD630C4-ECE3-4A1A-8C71-D976D81C8E59}" presName="spVertical1" presStyleCnt="0"/>
      <dgm:spPr/>
    </dgm:pt>
    <dgm:pt modelId="{8889D96D-6F37-4EAD-A80D-491B3420D45A}" type="pres">
      <dgm:prSet presAssocID="{EDD630C4-ECE3-4A1A-8C71-D976D81C8E59}" presName="parTx" presStyleLbl="revTx" presStyleIdx="0" presStyleCnt="3" custScaleX="470620" custScaleY="37199" custLinFactX="-100621" custLinFactY="22678" custLinFactNeighborX="-200000" custLinFactNeighborY="100000">
        <dgm:presLayoutVars>
          <dgm:chMax val="0"/>
          <dgm:chPref val="0"/>
          <dgm:bulletEnabled val="1"/>
        </dgm:presLayoutVars>
      </dgm:prSet>
      <dgm:spPr/>
      <dgm:t>
        <a:bodyPr/>
        <a:lstStyle/>
        <a:p>
          <a:endParaRPr lang="fr-FR"/>
        </a:p>
      </dgm:t>
    </dgm:pt>
    <dgm:pt modelId="{08AE3DA3-84B9-4AD6-A8FD-F1ACEC5B9508}" type="pres">
      <dgm:prSet presAssocID="{EDD630C4-ECE3-4A1A-8C71-D976D81C8E59}" presName="spVertical2" presStyleCnt="0"/>
      <dgm:spPr/>
    </dgm:pt>
    <dgm:pt modelId="{E74A3714-63DE-474B-AF71-88739E12582F}" type="pres">
      <dgm:prSet presAssocID="{EDD630C4-ECE3-4A1A-8C71-D976D81C8E59}" presName="spVertical3" presStyleCnt="0"/>
      <dgm:spPr/>
    </dgm:pt>
    <dgm:pt modelId="{77A8A664-6186-4E00-BAC3-C362F0BE293A}" type="pres">
      <dgm:prSet presAssocID="{974C555D-5585-4738-AC36-DB7D07A6D5EB}" presName="space" presStyleCnt="0"/>
      <dgm:spPr/>
    </dgm:pt>
    <dgm:pt modelId="{1D7A5A24-69CF-4ACC-9F1C-894459D02A5D}" type="pres">
      <dgm:prSet presAssocID="{7A591082-07B1-4EE1-B939-80DE87C6F919}" presName="linV" presStyleCnt="0"/>
      <dgm:spPr/>
    </dgm:pt>
    <dgm:pt modelId="{0B88B1AA-4163-4092-8DB0-90F664801A96}" type="pres">
      <dgm:prSet presAssocID="{7A591082-07B1-4EE1-B939-80DE87C6F919}" presName="spVertical1" presStyleCnt="0"/>
      <dgm:spPr/>
    </dgm:pt>
    <dgm:pt modelId="{FEEF7B24-DC20-4AB7-B605-62AC738E7F94}" type="pres">
      <dgm:prSet presAssocID="{7A591082-07B1-4EE1-B939-80DE87C6F919}" presName="parTx" presStyleLbl="revTx" presStyleIdx="1" presStyleCnt="3" custScaleX="2000000" custScaleY="78682" custLinFactX="-114049" custLinFactY="8205" custLinFactNeighborX="-200000" custLinFactNeighborY="100000">
        <dgm:presLayoutVars>
          <dgm:chMax val="0"/>
          <dgm:chPref val="0"/>
          <dgm:bulletEnabled val="1"/>
        </dgm:presLayoutVars>
      </dgm:prSet>
      <dgm:spPr/>
      <dgm:t>
        <a:bodyPr/>
        <a:lstStyle/>
        <a:p>
          <a:endParaRPr lang="fr-FR"/>
        </a:p>
      </dgm:t>
    </dgm:pt>
    <dgm:pt modelId="{B4866E47-8C32-4EAD-B33C-EF07D9F25525}" type="pres">
      <dgm:prSet presAssocID="{7A591082-07B1-4EE1-B939-80DE87C6F919}" presName="spVertical2" presStyleCnt="0"/>
      <dgm:spPr/>
    </dgm:pt>
    <dgm:pt modelId="{0053B955-BEC3-4394-B93D-223D86534CEC}" type="pres">
      <dgm:prSet presAssocID="{7A591082-07B1-4EE1-B939-80DE87C6F919}" presName="spVertical3" presStyleCnt="0"/>
      <dgm:spPr/>
    </dgm:pt>
    <dgm:pt modelId="{8F49036C-AE65-43F1-8206-BB54E9CAC3A2}" type="pres">
      <dgm:prSet presAssocID="{C6210482-A64B-4018-A67D-59B1629EB55B}" presName="space" presStyleCnt="0"/>
      <dgm:spPr/>
    </dgm:pt>
    <dgm:pt modelId="{F8D4E7F0-FFA0-4540-A7E4-A06203F69C58}" type="pres">
      <dgm:prSet presAssocID="{9554F87F-161E-498A-82EA-65CFBD938B04}" presName="linV" presStyleCnt="0"/>
      <dgm:spPr/>
    </dgm:pt>
    <dgm:pt modelId="{23D6CD77-870C-400A-A201-6FA9186841DB}" type="pres">
      <dgm:prSet presAssocID="{9554F87F-161E-498A-82EA-65CFBD938B04}" presName="spVertical1" presStyleCnt="0"/>
      <dgm:spPr/>
    </dgm:pt>
    <dgm:pt modelId="{D94B8060-4B30-44D6-A6D9-35D839B9C582}" type="pres">
      <dgm:prSet presAssocID="{9554F87F-161E-498A-82EA-65CFBD938B04}" presName="parTx" presStyleLbl="revTx" presStyleIdx="2" presStyleCnt="3" custScaleX="1000976" custScaleY="41672" custLinFactX="10498" custLinFactY="19997" custLinFactNeighborX="100000" custLinFactNeighborY="100000">
        <dgm:presLayoutVars>
          <dgm:chMax val="0"/>
          <dgm:chPref val="0"/>
          <dgm:bulletEnabled val="1"/>
        </dgm:presLayoutVars>
      </dgm:prSet>
      <dgm:spPr/>
      <dgm:t>
        <a:bodyPr/>
        <a:lstStyle/>
        <a:p>
          <a:endParaRPr lang="fr-FR"/>
        </a:p>
      </dgm:t>
    </dgm:pt>
    <dgm:pt modelId="{0D5CED1B-EBA0-4D64-A5EE-BFCAD1C2E608}" type="pres">
      <dgm:prSet presAssocID="{9554F87F-161E-498A-82EA-65CFBD938B04}" presName="spVertical2" presStyleCnt="0"/>
      <dgm:spPr/>
    </dgm:pt>
    <dgm:pt modelId="{9590FB16-5A35-4BDE-9655-67167D4E233E}" type="pres">
      <dgm:prSet presAssocID="{9554F87F-161E-498A-82EA-65CFBD938B04}" presName="spVertical3" presStyleCnt="0"/>
      <dgm:spPr/>
    </dgm:pt>
    <dgm:pt modelId="{71265155-8079-4101-AC45-BB4DFF8C9443}" type="pres">
      <dgm:prSet presAssocID="{9B2CB4E1-3D80-487D-9601-5F55916DE6CA}" presName="padding2" presStyleCnt="0"/>
      <dgm:spPr/>
    </dgm:pt>
    <dgm:pt modelId="{A14736B2-D19B-4156-95A1-34271D144A1D}" type="pres">
      <dgm:prSet presAssocID="{9B2CB4E1-3D80-487D-9601-5F55916DE6CA}" presName="negArrow" presStyleCnt="0"/>
      <dgm:spPr/>
    </dgm:pt>
    <dgm:pt modelId="{C3DD4187-61E2-41D6-8D38-66502E3090BE}" type="pres">
      <dgm:prSet presAssocID="{9B2CB4E1-3D80-487D-9601-5F55916DE6CA}" presName="backgroundArrow" presStyleLbl="node1" presStyleIdx="0" presStyleCnt="1" custScaleY="44431" custLinFactNeighborY="56948"/>
      <dgm:spPr/>
    </dgm:pt>
  </dgm:ptLst>
  <dgm:cxnLst>
    <dgm:cxn modelId="{CDFE304E-09C7-4A50-8234-D228A2B2F850}" srcId="{9B2CB4E1-3D80-487D-9601-5F55916DE6CA}" destId="{7A591082-07B1-4EE1-B939-80DE87C6F919}" srcOrd="1" destOrd="0" parTransId="{87DBAF9C-E0FE-485D-8923-97DDC288877E}" sibTransId="{C6210482-A64B-4018-A67D-59B1629EB55B}"/>
    <dgm:cxn modelId="{AEA701DA-A616-4DA8-91F2-DB165173B291}" srcId="{9B2CB4E1-3D80-487D-9601-5F55916DE6CA}" destId="{9554F87F-161E-498A-82EA-65CFBD938B04}" srcOrd="2" destOrd="0" parTransId="{B3D0FBA0-8BCB-4F93-A5AD-E5DDCCB59A9C}" sibTransId="{14E272D7-7F9C-4C32-BE33-3FA818360749}"/>
    <dgm:cxn modelId="{362894C6-3B85-4A54-83FE-451787812864}" type="presOf" srcId="{9554F87F-161E-498A-82EA-65CFBD938B04}" destId="{D94B8060-4B30-44D6-A6D9-35D839B9C582}" srcOrd="0" destOrd="0" presId="urn:microsoft.com/office/officeart/2005/8/layout/hProcess3"/>
    <dgm:cxn modelId="{A0C9B151-78CC-4351-AE56-FE216990F3FF}" type="presOf" srcId="{9B2CB4E1-3D80-487D-9601-5F55916DE6CA}" destId="{D37BCE5C-ABF9-482A-87AC-80885892C753}" srcOrd="0" destOrd="0" presId="urn:microsoft.com/office/officeart/2005/8/layout/hProcess3"/>
    <dgm:cxn modelId="{A211178E-11E7-4F89-96AC-D6995FD1248C}" srcId="{9B2CB4E1-3D80-487D-9601-5F55916DE6CA}" destId="{EDD630C4-ECE3-4A1A-8C71-D976D81C8E59}" srcOrd="0" destOrd="0" parTransId="{9271FAB7-4D21-4C16-9E46-C830A3C77071}" sibTransId="{974C555D-5585-4738-AC36-DB7D07A6D5EB}"/>
    <dgm:cxn modelId="{E6364E0A-8214-43AD-A0AE-9260B3650E18}" type="presOf" srcId="{EDD630C4-ECE3-4A1A-8C71-D976D81C8E59}" destId="{8889D96D-6F37-4EAD-A80D-491B3420D45A}" srcOrd="0" destOrd="0" presId="urn:microsoft.com/office/officeart/2005/8/layout/hProcess3"/>
    <dgm:cxn modelId="{3F5832F8-0B2C-4F1C-9074-953B98B827ED}" type="presOf" srcId="{7A591082-07B1-4EE1-B939-80DE87C6F919}" destId="{FEEF7B24-DC20-4AB7-B605-62AC738E7F94}" srcOrd="0" destOrd="0" presId="urn:microsoft.com/office/officeart/2005/8/layout/hProcess3"/>
    <dgm:cxn modelId="{F0221201-8176-4864-A10C-8F737F8967DA}" type="presParOf" srcId="{D37BCE5C-ABF9-482A-87AC-80885892C753}" destId="{8CB0E6DD-3F43-42B7-875D-4D9447F3EEAE}" srcOrd="0" destOrd="0" presId="urn:microsoft.com/office/officeart/2005/8/layout/hProcess3"/>
    <dgm:cxn modelId="{77DC6035-D185-4F57-9CC0-352A9D3F6721}" type="presParOf" srcId="{D37BCE5C-ABF9-482A-87AC-80885892C753}" destId="{F35A8F7C-7F5F-4869-B9C4-E529BF1F12AA}" srcOrd="1" destOrd="0" presId="urn:microsoft.com/office/officeart/2005/8/layout/hProcess3"/>
    <dgm:cxn modelId="{8A24BBFC-D9AD-4449-822E-6609344F5407}" type="presParOf" srcId="{F35A8F7C-7F5F-4869-B9C4-E529BF1F12AA}" destId="{5F371831-22FF-4719-A28A-CE2B44D71D4F}" srcOrd="0" destOrd="0" presId="urn:microsoft.com/office/officeart/2005/8/layout/hProcess3"/>
    <dgm:cxn modelId="{3C25E335-5BA6-43DA-914B-15286A279150}" type="presParOf" srcId="{F35A8F7C-7F5F-4869-B9C4-E529BF1F12AA}" destId="{CDD26FD4-B315-4324-A4DE-03E9F931687F}" srcOrd="1" destOrd="0" presId="urn:microsoft.com/office/officeart/2005/8/layout/hProcess3"/>
    <dgm:cxn modelId="{36DDF1FA-A36C-4B0E-967A-171BFE10BB34}" type="presParOf" srcId="{CDD26FD4-B315-4324-A4DE-03E9F931687F}" destId="{E2598FFE-85F2-4707-886A-564E6AB92C7E}" srcOrd="0" destOrd="0" presId="urn:microsoft.com/office/officeart/2005/8/layout/hProcess3"/>
    <dgm:cxn modelId="{7444B80A-27EA-4AD9-9A61-223EFB37A0A4}" type="presParOf" srcId="{CDD26FD4-B315-4324-A4DE-03E9F931687F}" destId="{8889D96D-6F37-4EAD-A80D-491B3420D45A}" srcOrd="1" destOrd="0" presId="urn:microsoft.com/office/officeart/2005/8/layout/hProcess3"/>
    <dgm:cxn modelId="{439054FF-D881-44D9-A57E-467941F09D34}" type="presParOf" srcId="{CDD26FD4-B315-4324-A4DE-03E9F931687F}" destId="{08AE3DA3-84B9-4AD6-A8FD-F1ACEC5B9508}" srcOrd="2" destOrd="0" presId="urn:microsoft.com/office/officeart/2005/8/layout/hProcess3"/>
    <dgm:cxn modelId="{6E9FF0B9-52BB-4EC3-B317-031F8E4622D9}" type="presParOf" srcId="{CDD26FD4-B315-4324-A4DE-03E9F931687F}" destId="{E74A3714-63DE-474B-AF71-88739E12582F}" srcOrd="3" destOrd="0" presId="urn:microsoft.com/office/officeart/2005/8/layout/hProcess3"/>
    <dgm:cxn modelId="{3F645A3D-7F57-4DC6-BA78-DDDE7F235989}" type="presParOf" srcId="{F35A8F7C-7F5F-4869-B9C4-E529BF1F12AA}" destId="{77A8A664-6186-4E00-BAC3-C362F0BE293A}" srcOrd="2" destOrd="0" presId="urn:microsoft.com/office/officeart/2005/8/layout/hProcess3"/>
    <dgm:cxn modelId="{F743AC93-F5CD-419B-A6A3-F3C100D31A11}" type="presParOf" srcId="{F35A8F7C-7F5F-4869-B9C4-E529BF1F12AA}" destId="{1D7A5A24-69CF-4ACC-9F1C-894459D02A5D}" srcOrd="3" destOrd="0" presId="urn:microsoft.com/office/officeart/2005/8/layout/hProcess3"/>
    <dgm:cxn modelId="{F0657A42-FE87-46F5-AD44-E82870335AA8}" type="presParOf" srcId="{1D7A5A24-69CF-4ACC-9F1C-894459D02A5D}" destId="{0B88B1AA-4163-4092-8DB0-90F664801A96}" srcOrd="0" destOrd="0" presId="urn:microsoft.com/office/officeart/2005/8/layout/hProcess3"/>
    <dgm:cxn modelId="{9CFED875-0F87-4A12-9A42-43ABA660762F}" type="presParOf" srcId="{1D7A5A24-69CF-4ACC-9F1C-894459D02A5D}" destId="{FEEF7B24-DC20-4AB7-B605-62AC738E7F94}" srcOrd="1" destOrd="0" presId="urn:microsoft.com/office/officeart/2005/8/layout/hProcess3"/>
    <dgm:cxn modelId="{1DC5AD70-9DA8-4003-AC36-0C65874E2E94}" type="presParOf" srcId="{1D7A5A24-69CF-4ACC-9F1C-894459D02A5D}" destId="{B4866E47-8C32-4EAD-B33C-EF07D9F25525}" srcOrd="2" destOrd="0" presId="urn:microsoft.com/office/officeart/2005/8/layout/hProcess3"/>
    <dgm:cxn modelId="{67FC690A-98B0-4ACD-B8B5-5C3607A9BB4E}" type="presParOf" srcId="{1D7A5A24-69CF-4ACC-9F1C-894459D02A5D}" destId="{0053B955-BEC3-4394-B93D-223D86534CEC}" srcOrd="3" destOrd="0" presId="urn:microsoft.com/office/officeart/2005/8/layout/hProcess3"/>
    <dgm:cxn modelId="{C333F1AB-7BEC-44BC-80F6-C22D7343C73F}" type="presParOf" srcId="{F35A8F7C-7F5F-4869-B9C4-E529BF1F12AA}" destId="{8F49036C-AE65-43F1-8206-BB54E9CAC3A2}" srcOrd="4" destOrd="0" presId="urn:microsoft.com/office/officeart/2005/8/layout/hProcess3"/>
    <dgm:cxn modelId="{93F6A062-1260-45C0-81DB-70BA3B4F754F}" type="presParOf" srcId="{F35A8F7C-7F5F-4869-B9C4-E529BF1F12AA}" destId="{F8D4E7F0-FFA0-4540-A7E4-A06203F69C58}" srcOrd="5" destOrd="0" presId="urn:microsoft.com/office/officeart/2005/8/layout/hProcess3"/>
    <dgm:cxn modelId="{D77E6A14-65B7-4906-A371-36422176D275}" type="presParOf" srcId="{F8D4E7F0-FFA0-4540-A7E4-A06203F69C58}" destId="{23D6CD77-870C-400A-A201-6FA9186841DB}" srcOrd="0" destOrd="0" presId="urn:microsoft.com/office/officeart/2005/8/layout/hProcess3"/>
    <dgm:cxn modelId="{7F79F2AD-DFBC-43A3-8B5A-50354BC8F6FD}" type="presParOf" srcId="{F8D4E7F0-FFA0-4540-A7E4-A06203F69C58}" destId="{D94B8060-4B30-44D6-A6D9-35D839B9C582}" srcOrd="1" destOrd="0" presId="urn:microsoft.com/office/officeart/2005/8/layout/hProcess3"/>
    <dgm:cxn modelId="{871781ED-2355-4703-ACEA-9996D0C77FE6}" type="presParOf" srcId="{F8D4E7F0-FFA0-4540-A7E4-A06203F69C58}" destId="{0D5CED1B-EBA0-4D64-A5EE-BFCAD1C2E608}" srcOrd="2" destOrd="0" presId="urn:microsoft.com/office/officeart/2005/8/layout/hProcess3"/>
    <dgm:cxn modelId="{7E768C45-0072-46B9-9516-A052F3BE7093}" type="presParOf" srcId="{F8D4E7F0-FFA0-4540-A7E4-A06203F69C58}" destId="{9590FB16-5A35-4BDE-9655-67167D4E233E}" srcOrd="3" destOrd="0" presId="urn:microsoft.com/office/officeart/2005/8/layout/hProcess3"/>
    <dgm:cxn modelId="{DE3472F5-20B7-49DD-A453-6B5DECC07214}" type="presParOf" srcId="{F35A8F7C-7F5F-4869-B9C4-E529BF1F12AA}" destId="{71265155-8079-4101-AC45-BB4DFF8C9443}" srcOrd="6" destOrd="0" presId="urn:microsoft.com/office/officeart/2005/8/layout/hProcess3"/>
    <dgm:cxn modelId="{DE1346E3-3BAA-4DEB-997F-0EFD624A35DD}" type="presParOf" srcId="{F35A8F7C-7F5F-4869-B9C4-E529BF1F12AA}" destId="{A14736B2-D19B-4156-95A1-34271D144A1D}" srcOrd="7" destOrd="0" presId="urn:microsoft.com/office/officeart/2005/8/layout/hProcess3"/>
    <dgm:cxn modelId="{629FBF00-AA27-4A33-91A3-836C6A8719F2}" type="presParOf" srcId="{F35A8F7C-7F5F-4869-B9C4-E529BF1F12AA}" destId="{C3DD4187-61E2-41D6-8D38-66502E3090BE}" srcOrd="8" destOrd="0" presId="urn:microsoft.com/office/officeart/2005/8/layout/h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C1175-E356-47DF-95C4-DE3C89F765FD}" type="doc">
      <dgm:prSet loTypeId="urn:microsoft.com/office/officeart/2005/8/layout/hChevron3" loCatId="process" qsTypeId="urn:microsoft.com/office/officeart/2005/8/quickstyle/simple1#3" qsCatId="simple" csTypeId="urn:microsoft.com/office/officeart/2005/8/colors/accent1_2#3" csCatId="accent1" phldr="1"/>
      <dgm:spPr/>
    </dgm:pt>
    <dgm:pt modelId="{E709BA3C-5FC4-4CEA-A53B-E9248997CCE1}" type="pres">
      <dgm:prSet presAssocID="{471C1175-E356-47DF-95C4-DE3C89F765FD}" presName="Name0" presStyleCnt="0">
        <dgm:presLayoutVars>
          <dgm:dir/>
          <dgm:resizeHandles val="exact"/>
        </dgm:presLayoutVars>
      </dgm:prSet>
      <dgm:spPr/>
    </dgm:pt>
  </dgm:ptLst>
  <dgm:cxnLst>
    <dgm:cxn modelId="{5A8D9411-91E4-427B-BFB3-C7DBB3A80A2E}" type="presOf" srcId="{471C1175-E356-47DF-95C4-DE3C89F765FD}" destId="{E709BA3C-5FC4-4CEA-A53B-E9248997CCE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1C1175-E356-47DF-95C4-DE3C89F765FD}" type="doc">
      <dgm:prSet loTypeId="urn:microsoft.com/office/officeart/2005/8/layout/hChevron3" loCatId="process" qsTypeId="urn:microsoft.com/office/officeart/2005/8/quickstyle/simple1#2" qsCatId="simple" csTypeId="urn:microsoft.com/office/officeart/2005/8/colors/accent1_2#2" csCatId="accent1" phldr="1"/>
      <dgm:spPr/>
    </dgm:pt>
    <dgm:pt modelId="{E709BA3C-5FC4-4CEA-A53B-E9248997CCE1}" type="pres">
      <dgm:prSet presAssocID="{471C1175-E356-47DF-95C4-DE3C89F765FD}" presName="Name0" presStyleCnt="0">
        <dgm:presLayoutVars>
          <dgm:dir/>
          <dgm:resizeHandles val="exact"/>
        </dgm:presLayoutVars>
      </dgm:prSet>
      <dgm:spPr/>
    </dgm:pt>
  </dgm:ptLst>
  <dgm:cxnLst>
    <dgm:cxn modelId="{C6151788-83E7-43A6-BD02-3D73C09466D0}" type="presOf" srcId="{471C1175-E356-47DF-95C4-DE3C89F765FD}" destId="{E709BA3C-5FC4-4CEA-A53B-E9248997CCE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1C1175-E356-47DF-95C4-DE3C89F765FD}" type="doc">
      <dgm:prSet loTypeId="urn:microsoft.com/office/officeart/2005/8/layout/hChevron3" loCatId="process" qsTypeId="urn:microsoft.com/office/officeart/2005/8/quickstyle/simple1#4" qsCatId="simple" csTypeId="urn:microsoft.com/office/officeart/2005/8/colors/accent1_2#4" csCatId="accent1" phldr="1"/>
      <dgm:spPr/>
    </dgm:pt>
    <dgm:pt modelId="{E709BA3C-5FC4-4CEA-A53B-E9248997CCE1}" type="pres">
      <dgm:prSet presAssocID="{471C1175-E356-47DF-95C4-DE3C89F765FD}" presName="Name0" presStyleCnt="0">
        <dgm:presLayoutVars>
          <dgm:dir/>
          <dgm:resizeHandles val="exact"/>
        </dgm:presLayoutVars>
      </dgm:prSet>
      <dgm:spPr/>
    </dgm:pt>
  </dgm:ptLst>
  <dgm:cxnLst>
    <dgm:cxn modelId="{01221D68-3210-4108-8649-2792A85003B0}" type="presOf" srcId="{471C1175-E356-47DF-95C4-DE3C89F765FD}" destId="{E709BA3C-5FC4-4CEA-A53B-E9248997CCE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4DB0E-EE0F-42F5-A3A1-42ED62842746}">
      <dsp:nvSpPr>
        <dsp:cNvPr id="0" name=""/>
        <dsp:cNvSpPr/>
      </dsp:nvSpPr>
      <dsp:spPr>
        <a:xfrm rot="5400000">
          <a:off x="403303" y="1623716"/>
          <a:ext cx="1182298" cy="1967317"/>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BCE7072-65D7-42D7-941D-8BB35067E023}">
      <dsp:nvSpPr>
        <dsp:cNvPr id="0" name=""/>
        <dsp:cNvSpPr/>
      </dsp:nvSpPr>
      <dsp:spPr>
        <a:xfrm>
          <a:off x="216025" y="2304249"/>
          <a:ext cx="1723586" cy="155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t>Groupe 1</a:t>
          </a:r>
        </a:p>
        <a:p>
          <a:pPr lvl="0" algn="l" defTabSz="800100">
            <a:lnSpc>
              <a:spcPct val="90000"/>
            </a:lnSpc>
            <a:spcBef>
              <a:spcPct val="0"/>
            </a:spcBef>
            <a:spcAft>
              <a:spcPct val="35000"/>
            </a:spcAft>
          </a:pPr>
          <a:r>
            <a:rPr lang="fr-FR" sz="1400" kern="1200" dirty="0" smtClean="0"/>
            <a:t>Peu susceptibles de causer des maladies chez l’homme</a:t>
          </a:r>
          <a:endParaRPr lang="fr-FR" sz="1400" kern="1200" dirty="0"/>
        </a:p>
      </dsp:txBody>
      <dsp:txXfrm>
        <a:off x="216025" y="2304249"/>
        <a:ext cx="1723586" cy="1556860"/>
      </dsp:txXfrm>
    </dsp:sp>
    <dsp:sp modelId="{743D776F-D18F-4A91-9372-DEB2D24214F4}">
      <dsp:nvSpPr>
        <dsp:cNvPr id="0" name=""/>
        <dsp:cNvSpPr/>
      </dsp:nvSpPr>
      <dsp:spPr>
        <a:xfrm>
          <a:off x="1656184" y="1584175"/>
          <a:ext cx="335114" cy="335114"/>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36C3ECE-7D51-445E-910D-3E3FF2796577}">
      <dsp:nvSpPr>
        <dsp:cNvPr id="0" name=""/>
        <dsp:cNvSpPr/>
      </dsp:nvSpPr>
      <dsp:spPr>
        <a:xfrm rot="5400000">
          <a:off x="2624759" y="1047649"/>
          <a:ext cx="1182298" cy="1967317"/>
        </a:xfrm>
        <a:prstGeom prst="corner">
          <a:avLst>
            <a:gd name="adj1" fmla="val 16120"/>
            <a:gd name="adj2" fmla="val 1611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DA5B525-977D-478D-91AE-CCF47FB8D72C}">
      <dsp:nvSpPr>
        <dsp:cNvPr id="0" name=""/>
        <dsp:cNvSpPr/>
      </dsp:nvSpPr>
      <dsp:spPr>
        <a:xfrm>
          <a:off x="2376018" y="2044552"/>
          <a:ext cx="1776105" cy="1556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fr-FR" sz="6500" kern="1200"/>
        </a:p>
      </dsp:txBody>
      <dsp:txXfrm>
        <a:off x="2376018" y="2044552"/>
        <a:ext cx="1776105" cy="1556860"/>
      </dsp:txXfrm>
    </dsp:sp>
    <dsp:sp modelId="{9B6FBAF0-E253-49AD-900B-9E4391809527}">
      <dsp:nvSpPr>
        <dsp:cNvPr id="0" name=""/>
        <dsp:cNvSpPr/>
      </dsp:nvSpPr>
      <dsp:spPr>
        <a:xfrm>
          <a:off x="3888432" y="837162"/>
          <a:ext cx="335114" cy="335114"/>
        </a:xfrm>
        <a:prstGeom prst="triangle">
          <a:avLst>
            <a:gd name="adj" fmla="val 1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937C864-A0AF-46DB-B117-A7FA4B998808}">
      <dsp:nvSpPr>
        <dsp:cNvPr id="0" name=""/>
        <dsp:cNvSpPr/>
      </dsp:nvSpPr>
      <dsp:spPr>
        <a:xfrm rot="5400000">
          <a:off x="4802837" y="499845"/>
          <a:ext cx="1182298" cy="1967317"/>
        </a:xfrm>
        <a:prstGeom prst="corner">
          <a:avLst>
            <a:gd name="adj1" fmla="val 16120"/>
            <a:gd name="adj2" fmla="val 1611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6041092-BFC7-4E0F-A88D-6D57CE7B4E7F}">
      <dsp:nvSpPr>
        <dsp:cNvPr id="0" name=""/>
        <dsp:cNvSpPr/>
      </dsp:nvSpPr>
      <dsp:spPr>
        <a:xfrm>
          <a:off x="2448280" y="1656180"/>
          <a:ext cx="1776105" cy="2331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t>Groupe 2</a:t>
          </a:r>
        </a:p>
        <a:p>
          <a:pPr lvl="0" algn="l" defTabSz="800100">
            <a:lnSpc>
              <a:spcPct val="90000"/>
            </a:lnSpc>
            <a:spcBef>
              <a:spcPct val="0"/>
            </a:spcBef>
            <a:spcAft>
              <a:spcPct val="35000"/>
            </a:spcAft>
          </a:pPr>
          <a:r>
            <a:rPr lang="fr-FR" sz="1400" kern="1200" dirty="0" smtClean="0"/>
            <a:t>- Susceptibles de causer des maladies chez l’homme et présentant un danger pour le personnel</a:t>
          </a:r>
        </a:p>
        <a:p>
          <a:pPr lvl="0" algn="l" defTabSz="800100">
            <a:lnSpc>
              <a:spcPct val="90000"/>
            </a:lnSpc>
            <a:spcBef>
              <a:spcPct val="0"/>
            </a:spcBef>
            <a:spcAft>
              <a:spcPct val="35000"/>
            </a:spcAft>
          </a:pPr>
          <a:r>
            <a:rPr lang="fr-FR" sz="1400" kern="1200" dirty="0" smtClean="0"/>
            <a:t>- Dissémination dans la population peu probable</a:t>
          </a:r>
        </a:p>
        <a:p>
          <a:pPr lvl="0" algn="l" defTabSz="800100">
            <a:lnSpc>
              <a:spcPct val="90000"/>
            </a:lnSpc>
            <a:spcBef>
              <a:spcPct val="0"/>
            </a:spcBef>
            <a:spcAft>
              <a:spcPct val="35000"/>
            </a:spcAft>
          </a:pPr>
          <a:r>
            <a:rPr lang="fr-FR" sz="1400" kern="1200" dirty="0" smtClean="0"/>
            <a:t>- Généralement traitement et mesures préventives efficaces</a:t>
          </a:r>
          <a:endParaRPr lang="fr-FR" sz="1400" kern="1200" dirty="0"/>
        </a:p>
      </dsp:txBody>
      <dsp:txXfrm>
        <a:off x="2448280" y="1656180"/>
        <a:ext cx="1776105" cy="2331585"/>
      </dsp:txXfrm>
    </dsp:sp>
    <dsp:sp modelId="{1CE6DCFB-B037-4FDF-9287-DEEBD7672C8A}">
      <dsp:nvSpPr>
        <dsp:cNvPr id="0" name=""/>
        <dsp:cNvSpPr/>
      </dsp:nvSpPr>
      <dsp:spPr>
        <a:xfrm>
          <a:off x="5991309" y="386517"/>
          <a:ext cx="335114" cy="335114"/>
        </a:xfrm>
        <a:prstGeom prst="triangle">
          <a:avLst>
            <a:gd name="adj" fmla="val 1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E043CA6-281D-4D49-BE98-85407625A527}">
      <dsp:nvSpPr>
        <dsp:cNvPr id="0" name=""/>
        <dsp:cNvSpPr/>
      </dsp:nvSpPr>
      <dsp:spPr>
        <a:xfrm rot="5400000">
          <a:off x="6921973" y="14813"/>
          <a:ext cx="1182298" cy="1967317"/>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1EB3771-C80D-4654-B6D8-8F97A1AB700C}">
      <dsp:nvSpPr>
        <dsp:cNvPr id="0" name=""/>
        <dsp:cNvSpPr/>
      </dsp:nvSpPr>
      <dsp:spPr>
        <a:xfrm>
          <a:off x="6724618" y="624109"/>
          <a:ext cx="1776105" cy="151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fr-FR" sz="1600" b="1" kern="1200" dirty="0" smtClean="0"/>
            <a:t>Groupe  4</a:t>
          </a:r>
        </a:p>
        <a:p>
          <a:pPr lvl="0" algn="l" defTabSz="711200">
            <a:lnSpc>
              <a:spcPct val="90000"/>
            </a:lnSpc>
            <a:spcBef>
              <a:spcPct val="0"/>
            </a:spcBef>
            <a:spcAft>
              <a:spcPct val="35000"/>
            </a:spcAft>
          </a:pPr>
          <a:r>
            <a:rPr lang="fr-FR" sz="1400" kern="1200" dirty="0" smtClean="0"/>
            <a:t>- Provoquent des maladies graves  chez l’homme et présentant un risque sérieux pour le personnel</a:t>
          </a:r>
        </a:p>
        <a:p>
          <a:pPr lvl="0" algn="l" defTabSz="711200">
            <a:lnSpc>
              <a:spcPct val="90000"/>
            </a:lnSpc>
            <a:spcBef>
              <a:spcPct val="0"/>
            </a:spcBef>
            <a:spcAft>
              <a:spcPct val="35000"/>
            </a:spcAft>
          </a:pPr>
          <a:r>
            <a:rPr lang="fr-FR" sz="1400" kern="1200" dirty="0" smtClean="0"/>
            <a:t>- Dissémination dans la population élevée  dans  certaines  circonstances</a:t>
          </a:r>
        </a:p>
        <a:p>
          <a:pPr lvl="0" algn="l" defTabSz="711200">
            <a:lnSpc>
              <a:spcPct val="90000"/>
            </a:lnSpc>
            <a:spcBef>
              <a:spcPct val="0"/>
            </a:spcBef>
            <a:spcAft>
              <a:spcPct val="35000"/>
            </a:spcAft>
          </a:pPr>
          <a:r>
            <a:rPr lang="fr-FR" sz="1400" kern="1200" dirty="0" smtClean="0"/>
            <a:t>- Généralement pas  de traitement  ou de mesures  préventives efficaces</a:t>
          </a:r>
        </a:p>
        <a:p>
          <a:pPr lvl="0" algn="l" defTabSz="711200">
            <a:lnSpc>
              <a:spcPct val="90000"/>
            </a:lnSpc>
            <a:spcBef>
              <a:spcPct val="0"/>
            </a:spcBef>
            <a:spcAft>
              <a:spcPct val="35000"/>
            </a:spcAft>
          </a:pPr>
          <a:endParaRPr lang="fr-FR" sz="1400" kern="1200" dirty="0" smtClean="0"/>
        </a:p>
        <a:p>
          <a:pPr lvl="0" algn="l" defTabSz="711200">
            <a:lnSpc>
              <a:spcPct val="90000"/>
            </a:lnSpc>
            <a:spcBef>
              <a:spcPct val="0"/>
            </a:spcBef>
            <a:spcAft>
              <a:spcPct val="35000"/>
            </a:spcAft>
          </a:pPr>
          <a:endParaRPr lang="fr-FR" sz="1400" kern="1200" dirty="0"/>
        </a:p>
      </dsp:txBody>
      <dsp:txXfrm>
        <a:off x="6724618" y="624109"/>
        <a:ext cx="1776105" cy="1513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D4187-61E2-41D6-8D38-66502E3090BE}">
      <dsp:nvSpPr>
        <dsp:cNvPr id="0" name=""/>
        <dsp:cNvSpPr/>
      </dsp:nvSpPr>
      <dsp:spPr>
        <a:xfrm>
          <a:off x="0" y="1760621"/>
          <a:ext cx="7668344" cy="140773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B8060-4B30-44D6-A6D9-35D839B9C582}">
      <dsp:nvSpPr>
        <dsp:cNvPr id="0" name=""/>
        <dsp:cNvSpPr/>
      </dsp:nvSpPr>
      <dsp:spPr>
        <a:xfrm>
          <a:off x="5307333" y="2113911"/>
          <a:ext cx="1791994" cy="720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fr-FR" sz="2000" kern="1200" dirty="0" smtClean="0"/>
            <a:t>Risque +++ en cas de décès</a:t>
          </a:r>
          <a:endParaRPr lang="fr-FR" sz="2000" kern="1200" dirty="0"/>
        </a:p>
      </dsp:txBody>
      <dsp:txXfrm>
        <a:off x="5307333" y="2113911"/>
        <a:ext cx="1791994" cy="720092"/>
      </dsp:txXfrm>
    </dsp:sp>
    <dsp:sp modelId="{FEEF7B24-DC20-4AB7-B605-62AC738E7F94}">
      <dsp:nvSpPr>
        <dsp:cNvPr id="0" name=""/>
        <dsp:cNvSpPr/>
      </dsp:nvSpPr>
      <dsp:spPr>
        <a:xfrm>
          <a:off x="930989" y="1808727"/>
          <a:ext cx="3580495" cy="135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l" defTabSz="889000">
            <a:lnSpc>
              <a:spcPct val="90000"/>
            </a:lnSpc>
            <a:spcBef>
              <a:spcPct val="0"/>
            </a:spcBef>
            <a:spcAft>
              <a:spcPct val="35000"/>
            </a:spcAft>
          </a:pPr>
          <a:r>
            <a:rPr lang="fr-FR" sz="2000" kern="1200" dirty="0" smtClean="0"/>
            <a:t>Puis tous produits biologiques, y compris le sang</a:t>
          </a:r>
          <a:endParaRPr lang="fr-FR" sz="2000" kern="1200" dirty="0"/>
        </a:p>
      </dsp:txBody>
      <dsp:txXfrm>
        <a:off x="930989" y="1808727"/>
        <a:ext cx="3580495" cy="1359624"/>
      </dsp:txXfrm>
    </dsp:sp>
    <dsp:sp modelId="{8889D96D-6F37-4EAD-A80D-491B3420D45A}">
      <dsp:nvSpPr>
        <dsp:cNvPr id="0" name=""/>
        <dsp:cNvSpPr/>
      </dsp:nvSpPr>
      <dsp:spPr>
        <a:xfrm>
          <a:off x="76697" y="2160239"/>
          <a:ext cx="842526" cy="642798"/>
        </a:xfrm>
        <a:prstGeom prst="rect">
          <a:avLst/>
        </a:prstGeom>
        <a:solidFill>
          <a:srgbClr val="FF0000"/>
        </a:solid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Sang</a:t>
          </a:r>
          <a:endParaRPr lang="fr-FR" sz="2000" kern="1200" dirty="0">
            <a:solidFill>
              <a:schemeClr val="tx1"/>
            </a:solidFill>
          </a:endParaRPr>
        </a:p>
      </dsp:txBody>
      <dsp:txXfrm>
        <a:off x="76697" y="2160239"/>
        <a:ext cx="842526" cy="642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5562" tIns="47781" rIns="95562" bIns="47781" rtlCol="0"/>
          <a:lstStyle>
            <a:lvl1pPr algn="l" fontAlgn="auto">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5562" tIns="47781" rIns="95562" bIns="47781" rtlCol="0"/>
          <a:lstStyle>
            <a:lvl1pPr algn="r" fontAlgn="auto">
              <a:spcBef>
                <a:spcPts val="0"/>
              </a:spcBef>
              <a:spcAft>
                <a:spcPts val="0"/>
              </a:spcAft>
              <a:defRPr sz="1300">
                <a:latin typeface="+mn-lt"/>
              </a:defRPr>
            </a:lvl1pPr>
          </a:lstStyle>
          <a:p>
            <a:pPr>
              <a:defRPr/>
            </a:pPr>
            <a:fld id="{E9B25C7F-8EDD-462B-8BDC-2228641F67F1}" type="datetimeFigureOut">
              <a:rPr lang="fr-FR"/>
              <a:pPr>
                <a:defRPr/>
              </a:pPr>
              <a:t>24/12/2014</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5562" tIns="47781" rIns="95562" bIns="47781" rtlCol="0" anchor="b"/>
          <a:lstStyle>
            <a:lvl1pPr algn="l" fontAlgn="auto">
              <a:spcBef>
                <a:spcPts val="0"/>
              </a:spcBef>
              <a:spcAft>
                <a:spcPts val="0"/>
              </a:spcAft>
              <a:defRPr sz="1300">
                <a:latin typeface="+mn-lt"/>
              </a:defRPr>
            </a:lvl1pPr>
          </a:lstStyle>
          <a:p>
            <a:pPr>
              <a:defRPr/>
            </a:pPr>
            <a:r>
              <a:rPr lang="fr-FR"/>
              <a:t>Version actualisée 14 novembre 2014</a:t>
            </a: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5562" tIns="47781" rIns="95562" bIns="47781" rtlCol="0" anchor="b"/>
          <a:lstStyle>
            <a:lvl1pPr algn="r" fontAlgn="auto">
              <a:spcBef>
                <a:spcPts val="0"/>
              </a:spcBef>
              <a:spcAft>
                <a:spcPts val="0"/>
              </a:spcAft>
              <a:defRPr sz="1300">
                <a:latin typeface="+mn-lt"/>
              </a:defRPr>
            </a:lvl1pPr>
          </a:lstStyle>
          <a:p>
            <a:pPr>
              <a:defRPr/>
            </a:pPr>
            <a:fld id="{2DD9B839-4593-451A-9408-6697D9D04F19}" type="slidenum">
              <a:rPr lang="fr-FR"/>
              <a:pPr>
                <a:defRPr/>
              </a:pPr>
              <a:t>‹N°›</a:t>
            </a:fld>
            <a:endParaRPr lang="fr-FR"/>
          </a:p>
        </p:txBody>
      </p:sp>
    </p:spTree>
    <p:extLst>
      <p:ext uri="{BB962C8B-B14F-4D97-AF65-F5344CB8AC3E}">
        <p14:creationId xmlns:p14="http://schemas.microsoft.com/office/powerpoint/2010/main" val="706165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5562" tIns="47781" rIns="95562" bIns="47781" rtlCol="0"/>
          <a:lstStyle>
            <a:lvl1pPr algn="l" fontAlgn="auto">
              <a:spcBef>
                <a:spcPts val="0"/>
              </a:spcBef>
              <a:spcAft>
                <a:spcPts val="0"/>
              </a:spcAft>
              <a:defRPr sz="1300">
                <a:latin typeface="+mn-lt"/>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5562" tIns="47781" rIns="95562" bIns="47781" rtlCol="0"/>
          <a:lstStyle>
            <a:lvl1pPr algn="r" fontAlgn="auto">
              <a:spcBef>
                <a:spcPts val="0"/>
              </a:spcBef>
              <a:spcAft>
                <a:spcPts val="0"/>
              </a:spcAft>
              <a:defRPr sz="1300">
                <a:latin typeface="+mn-lt"/>
              </a:defRPr>
            </a:lvl1pPr>
          </a:lstStyle>
          <a:p>
            <a:pPr>
              <a:defRPr/>
            </a:pPr>
            <a:fld id="{FD4D77A0-1799-4236-B4BA-E83DCDC2C833}" type="datetimeFigureOut">
              <a:rPr lang="fr-FR"/>
              <a:pPr>
                <a:defRPr/>
              </a:pPr>
              <a:t>24/12/2014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5562" tIns="47781" rIns="95562" bIns="47781"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5562" tIns="47781" rIns="95562" bIns="47781" rtlCol="0" anchor="b"/>
          <a:lstStyle>
            <a:lvl1pPr algn="l" fontAlgn="auto">
              <a:spcBef>
                <a:spcPts val="0"/>
              </a:spcBef>
              <a:spcAft>
                <a:spcPts val="0"/>
              </a:spcAft>
              <a:defRPr sz="1300">
                <a:latin typeface="+mn-lt"/>
              </a:defRPr>
            </a:lvl1pPr>
          </a:lstStyle>
          <a:p>
            <a:pPr>
              <a:defRPr/>
            </a:pPr>
            <a:r>
              <a:rPr lang="fr-FR"/>
              <a:t>Version actualisée 14 novembre 2014</a:t>
            </a: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5562" tIns="47781" rIns="95562" bIns="47781" rtlCol="0" anchor="b"/>
          <a:lstStyle>
            <a:lvl1pPr algn="r" fontAlgn="auto">
              <a:spcBef>
                <a:spcPts val="0"/>
              </a:spcBef>
              <a:spcAft>
                <a:spcPts val="0"/>
              </a:spcAft>
              <a:defRPr sz="1300">
                <a:latin typeface="+mn-lt"/>
              </a:defRPr>
            </a:lvl1pPr>
          </a:lstStyle>
          <a:p>
            <a:pPr>
              <a:defRPr/>
            </a:pPr>
            <a:fld id="{263E9E3E-D1E8-407C-BAB7-914567B463CD}" type="slidenum">
              <a:rPr lang="fr-FR"/>
              <a:pPr>
                <a:defRPr/>
              </a:pPr>
              <a:t>‹N°›</a:t>
            </a:fld>
            <a:endParaRPr lang="fr-FR"/>
          </a:p>
        </p:txBody>
      </p:sp>
    </p:spTree>
    <p:extLst>
      <p:ext uri="{BB962C8B-B14F-4D97-AF65-F5344CB8AC3E}">
        <p14:creationId xmlns:p14="http://schemas.microsoft.com/office/powerpoint/2010/main" val="420172087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6387"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95DBC-2DD8-44BE-B181-2BAC3E3D0F5F}" type="slidenum">
              <a:rPr lang="fr-FR"/>
              <a:pPr fontAlgn="base">
                <a:spcBef>
                  <a:spcPct val="0"/>
                </a:spcBef>
                <a:spcAft>
                  <a:spcPct val="0"/>
                </a:spcAft>
                <a:defRPr/>
              </a:pPr>
              <a:t>1</a:t>
            </a:fld>
            <a:endParaRPr lang="fr-FR"/>
          </a:p>
        </p:txBody>
      </p:sp>
      <p:sp>
        <p:nvSpPr>
          <p:cNvPr id="16388" name="Espace réservé du pied de page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Version actualisée 14 novembre 2014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891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Cette diapositive permet de situer les principales portes d’entrées en particulier le visage et les muqueuses conjonctive, muqueuses nasales et buccale,</a:t>
            </a:r>
          </a:p>
          <a:p>
            <a:r>
              <a:rPr lang="fr-FR" smtClean="0"/>
              <a:t>Le fait qu’un individu portera inconsciemment ses mains au visage près de 16 fois par heure justifiera le port d’une tenue « intégrale » visant à recouvrir la totalité de la peau et des muqueuses et en particulier le visage.</a:t>
            </a:r>
          </a:p>
          <a:p>
            <a:endParaRPr lang="fr-FR" smtClean="0"/>
          </a:p>
          <a:p>
            <a:r>
              <a:rPr lang="fr-FR" smtClean="0"/>
              <a:t>Etude de Bausch DG et al., J InfectDis 2007.Seuls prélèvements positifs: un gant taché de sang d’un médecin et un site d’insertion.</a:t>
            </a:r>
          </a:p>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27334BEA-EC2B-4410-A6CB-43FC150B097A}" type="slidenum">
              <a:rPr lang="fr-FR" smtClean="0"/>
              <a:pPr>
                <a:defRPr/>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8B1167F5-212A-45E9-B9C6-6854426B56D0}" type="slidenum">
              <a:rPr lang="fr-FR" smtClean="0"/>
              <a:pPr>
                <a:defRPr/>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9699" name="Espace réservé du numéro de diapositive 3"/>
          <p:cNvSpPr txBox="1">
            <a:spLocks noGrp="1"/>
          </p:cNvSpPr>
          <p:nvPr/>
        </p:nvSpPr>
        <p:spPr bwMode="auto">
          <a:xfrm>
            <a:off x="3849688" y="9428163"/>
            <a:ext cx="2946400" cy="496887"/>
          </a:xfrm>
          <a:prstGeom prst="rect">
            <a:avLst/>
          </a:prstGeom>
          <a:noFill/>
          <a:ln>
            <a:miter lim="800000"/>
            <a:headEnd/>
            <a:tailEnd/>
          </a:ln>
        </p:spPr>
        <p:txBody>
          <a:bodyPr lIns="95562" tIns="47781" rIns="95562" bIns="47781" anchor="b"/>
          <a:lstStyle/>
          <a:p>
            <a:pPr algn="r">
              <a:defRPr/>
            </a:pPr>
            <a:fld id="{727374D3-BF16-453D-B141-5E1FD8428CB9}" type="slidenum">
              <a:rPr lang="fr-FR" sz="1300">
                <a:latin typeface="+mn-lt"/>
              </a:rPr>
              <a:pPr algn="r">
                <a:defRPr/>
              </a:pPr>
              <a:t>15</a:t>
            </a:fld>
            <a:endParaRPr lang="fr-FR" sz="1300">
              <a:latin typeface="+mn-lt"/>
            </a:endParaRPr>
          </a:p>
        </p:txBody>
      </p:sp>
      <p:sp>
        <p:nvSpPr>
          <p:cNvPr id="29700" name="Espace réservé du pied de page 4"/>
          <p:cNvSpPr txBox="1">
            <a:spLocks noGrp="1"/>
          </p:cNvSpPr>
          <p:nvPr/>
        </p:nvSpPr>
        <p:spPr bwMode="auto">
          <a:xfrm>
            <a:off x="0" y="9428163"/>
            <a:ext cx="2946400" cy="496887"/>
          </a:xfrm>
          <a:prstGeom prst="rect">
            <a:avLst/>
          </a:prstGeom>
          <a:noFill/>
          <a:ln>
            <a:miter lim="800000"/>
            <a:headEnd/>
            <a:tailEnd/>
          </a:ln>
        </p:spPr>
        <p:txBody>
          <a:bodyPr lIns="95562" tIns="47781" rIns="95562" bIns="47781" anchor="b"/>
          <a:lstStyle/>
          <a:p>
            <a:pPr>
              <a:defRPr/>
            </a:pPr>
            <a:r>
              <a:rPr lang="fr-FR" sz="1300">
                <a:latin typeface="+mn-lt"/>
              </a:rPr>
              <a:t>Version actualisée 14 novembre 2014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50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253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1BC2F-A9BE-4725-8B7C-5B887787B1D8}" type="slidenum">
              <a:rPr lang="fr-FR"/>
              <a:pPr fontAlgn="base">
                <a:spcBef>
                  <a:spcPct val="0"/>
                </a:spcBef>
                <a:spcAft>
                  <a:spcPct val="0"/>
                </a:spcAft>
                <a:defRPr/>
              </a:pPr>
              <a:t>16</a:t>
            </a:fld>
            <a:endParaRPr lang="fr-FR"/>
          </a:p>
        </p:txBody>
      </p:sp>
      <p:sp>
        <p:nvSpPr>
          <p:cNvPr id="22532" name="Espace réservé du pied de page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fr-FR"/>
              <a:t>Version actualisée 14 novembre 2014</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7107" name="Espace réservé du numéro de diapositive 3"/>
          <p:cNvSpPr txBox="1">
            <a:spLocks noGrp="1"/>
          </p:cNvSpPr>
          <p:nvPr/>
        </p:nvSpPr>
        <p:spPr bwMode="auto">
          <a:xfrm>
            <a:off x="3849688" y="9428163"/>
            <a:ext cx="2946400" cy="496887"/>
          </a:xfrm>
          <a:prstGeom prst="rect">
            <a:avLst/>
          </a:prstGeom>
          <a:noFill/>
          <a:ln w="9525">
            <a:noFill/>
            <a:miter lim="800000"/>
            <a:headEnd/>
            <a:tailEnd/>
          </a:ln>
        </p:spPr>
        <p:txBody>
          <a:bodyPr lIns="95562" tIns="47781" rIns="95562" bIns="47781" anchor="b"/>
          <a:lstStyle/>
          <a:p>
            <a:pPr algn="r"/>
            <a:fld id="{8DF6A0E8-7F0C-4DE3-B074-DF498B527472}" type="slidenum">
              <a:rPr lang="fr-FR" sz="1300">
                <a:latin typeface="Calibri" pitchFamily="34" charset="0"/>
              </a:rPr>
              <a:pPr algn="r"/>
              <a:t>17</a:t>
            </a:fld>
            <a:endParaRPr lang="fr-FR" sz="1300">
              <a:latin typeface="Calibri" pitchFamily="34" charset="0"/>
            </a:endParaRPr>
          </a:p>
        </p:txBody>
      </p:sp>
      <p:sp>
        <p:nvSpPr>
          <p:cNvPr id="47108" name="Espace réservé du pied de page 4"/>
          <p:cNvSpPr txBox="1">
            <a:spLocks noGrp="1"/>
          </p:cNvSpPr>
          <p:nvPr/>
        </p:nvSpPr>
        <p:spPr bwMode="auto">
          <a:xfrm>
            <a:off x="0" y="9428163"/>
            <a:ext cx="2946400" cy="496887"/>
          </a:xfrm>
          <a:prstGeom prst="rect">
            <a:avLst/>
          </a:prstGeom>
          <a:noFill/>
          <a:ln w="9525">
            <a:noFill/>
            <a:miter lim="800000"/>
            <a:headEnd/>
            <a:tailEnd/>
          </a:ln>
        </p:spPr>
        <p:txBody>
          <a:bodyPr lIns="95562" tIns="47781" rIns="95562" bIns="47781" anchor="b"/>
          <a:lstStyle/>
          <a:p>
            <a:r>
              <a:rPr lang="fr-FR" sz="1300">
                <a:latin typeface="Calibri" pitchFamily="34" charset="0"/>
              </a:rPr>
              <a:t>Version actualisée 14 novembre 2014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325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La norme NF EN 14605+A1 fait de l’étanchéité des deux types de tenue : Type 3 tenue étanche aux liquides et Type 4 étanche aux pulvérisations. </a:t>
            </a:r>
          </a:p>
          <a:p>
            <a:r>
              <a:rPr lang="fr-FR" smtClean="0"/>
              <a:t>La lettre B signifiant biologique , on désigne les tenues type 3B ou type 4B.  Les caractéristiques de la tenue3B  lui confèrent une étanchéité supérieure à la tenue 4B. Les recommandations du HCSP précisent qu’en l’absence de tenue 3 B , niveau cible de protection, la tenue 4B doit être complétée d’un tablier plastiques à UU  pour les cas à haut risque de patients excréteurs (accouchement par exemple)</a:t>
            </a:r>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DB566C19-128F-4ED8-9B98-70EB25B591A6}" type="slidenum">
              <a:rPr lang="fr-FR" smtClean="0"/>
              <a:pPr>
                <a:defRPr/>
              </a:pPr>
              <a:t>22</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552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Pour information : Le masque FFP1 offre une filtration à  80% des particules de l’air (fuites vers l’intérieur &lt;22%),</a:t>
            </a:r>
          </a:p>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1A3C7DE1-4AD1-4E27-A6F6-E6197AF770F7}" type="slidenum">
              <a:rPr lang="fr-FR" smtClean="0"/>
              <a:pPr>
                <a:defRPr/>
              </a:pPr>
              <a:t>23</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Espace réservé de l'image des diapositives 1"/>
          <p:cNvSpPr>
            <a:spLocks noGrp="1" noRot="1" noChangeAspect="1" noTextEdit="1"/>
          </p:cNvSpPr>
          <p:nvPr>
            <p:ph type="sldImg"/>
          </p:nvPr>
        </p:nvSpPr>
        <p:spPr bwMode="auto">
          <a:xfrm>
            <a:off x="1166813" y="1241425"/>
            <a:ext cx="4464050" cy="3349625"/>
          </a:xfrm>
          <a:noFill/>
          <a:ln>
            <a:solidFill>
              <a:srgbClr val="000000"/>
            </a:solidFill>
            <a:miter lim="800000"/>
            <a:headEnd/>
            <a:tailEnd/>
          </a:ln>
        </p:spPr>
      </p:sp>
      <p:sp>
        <p:nvSpPr>
          <p:cNvPr id="58370" name="Espace réservé des commentaires 2"/>
          <p:cNvSpPr>
            <a:spLocks noGrp="1"/>
          </p:cNvSpPr>
          <p:nvPr>
            <p:ph type="body" idx="1"/>
          </p:nvPr>
        </p:nvSpPr>
        <p:spPr bwMode="auto">
          <a:xfrm>
            <a:off x="679450" y="4776788"/>
            <a:ext cx="5438775" cy="3908425"/>
          </a:xfrm>
          <a:noFill/>
        </p:spPr>
        <p:txBody>
          <a:bodyPr wrap="square" numCol="1" anchor="t" anchorCtr="0" compatLnSpc="1">
            <a:prstTxWarp prst="textNoShape">
              <a:avLst/>
            </a:prstTxWarp>
          </a:bodyPr>
          <a:lstStyle/>
          <a:p>
            <a:pPr>
              <a:spcBef>
                <a:spcPct val="0"/>
              </a:spcBef>
            </a:pPr>
            <a:r>
              <a:rPr lang="en-US" smtClean="0"/>
              <a:t>Preferably, the outer glove should have a long cuff, reaching well above the wrist, ideally to the mid- forearm. In order to protect the wrist area from contamination, the inner glove should be worn </a:t>
            </a:r>
            <a:r>
              <a:rPr lang="en-US" i="1" smtClean="0"/>
              <a:t>under </a:t>
            </a:r>
            <a:r>
              <a:rPr lang="en-US" smtClean="0"/>
              <a:t>the cuff of the gown/coverall (and under any thumb/finger loop) whereas the outer glove should be worn </a:t>
            </a:r>
            <a:r>
              <a:rPr lang="en-US" i="1" smtClean="0"/>
              <a:t>over </a:t>
            </a:r>
            <a:r>
              <a:rPr lang="en-US" smtClean="0"/>
              <a:t>the cuff of the gown/coverall. </a:t>
            </a:r>
            <a:endParaRPr lang="fr-FR" smtClean="0"/>
          </a:p>
        </p:txBody>
      </p:sp>
      <p:sp>
        <p:nvSpPr>
          <p:cNvPr id="58371" name="Espace réservé du numéro de diapositive 3"/>
          <p:cNvSpPr txBox="1">
            <a:spLocks noGrp="1"/>
          </p:cNvSpPr>
          <p:nvPr/>
        </p:nvSpPr>
        <p:spPr bwMode="auto">
          <a:xfrm>
            <a:off x="3849688" y="9428163"/>
            <a:ext cx="2946400" cy="498475"/>
          </a:xfrm>
          <a:prstGeom prst="rect">
            <a:avLst/>
          </a:prstGeom>
          <a:noFill/>
          <a:ln w="9525">
            <a:noFill/>
            <a:miter lim="800000"/>
            <a:headEnd/>
            <a:tailEnd/>
          </a:ln>
        </p:spPr>
        <p:txBody>
          <a:bodyPr lIns="95562" tIns="47781" rIns="95562" bIns="47781" anchor="b"/>
          <a:lstStyle/>
          <a:p>
            <a:pPr algn="r"/>
            <a:fld id="{D5F22C1A-04D3-4BC8-AFD2-EBC71A1579AE}" type="slidenum">
              <a:rPr lang="fr-FR" sz="1300">
                <a:latin typeface="Calibri" pitchFamily="34" charset="0"/>
              </a:rPr>
              <a:pPr algn="r"/>
              <a:t>25</a:t>
            </a:fld>
            <a:endParaRPr lang="fr-FR" sz="13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945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6387" name="Espace réservé du numéro de diapositive 3"/>
          <p:cNvSpPr txBox="1">
            <a:spLocks noGrp="1"/>
          </p:cNvSpPr>
          <p:nvPr/>
        </p:nvSpPr>
        <p:spPr bwMode="auto">
          <a:xfrm>
            <a:off x="3849688" y="9428163"/>
            <a:ext cx="2946400" cy="496887"/>
          </a:xfrm>
          <a:prstGeom prst="rect">
            <a:avLst/>
          </a:prstGeom>
          <a:noFill/>
          <a:ln>
            <a:miter lim="800000"/>
            <a:headEnd/>
            <a:tailEnd/>
          </a:ln>
        </p:spPr>
        <p:txBody>
          <a:bodyPr lIns="95562" tIns="47781" rIns="95562" bIns="47781" anchor="b"/>
          <a:lstStyle/>
          <a:p>
            <a:pPr algn="r">
              <a:defRPr/>
            </a:pPr>
            <a:fld id="{AC55D951-B606-4005-A4E0-205FCD6B53BF}" type="slidenum">
              <a:rPr lang="fr-FR" sz="1300">
                <a:latin typeface="+mn-lt"/>
              </a:rPr>
              <a:pPr algn="r">
                <a:defRPr/>
              </a:pPr>
              <a:t>2</a:t>
            </a:fld>
            <a:endParaRPr lang="fr-FR" sz="1300">
              <a:latin typeface="+mn-lt"/>
            </a:endParaRPr>
          </a:p>
        </p:txBody>
      </p:sp>
      <p:sp>
        <p:nvSpPr>
          <p:cNvPr id="16388" name="Espace réservé du pied de page 4"/>
          <p:cNvSpPr txBox="1">
            <a:spLocks noGrp="1"/>
          </p:cNvSpPr>
          <p:nvPr/>
        </p:nvSpPr>
        <p:spPr bwMode="auto">
          <a:xfrm>
            <a:off x="0" y="9428163"/>
            <a:ext cx="2946400" cy="496887"/>
          </a:xfrm>
          <a:prstGeom prst="rect">
            <a:avLst/>
          </a:prstGeom>
          <a:noFill/>
          <a:ln>
            <a:miter lim="800000"/>
            <a:headEnd/>
            <a:tailEnd/>
          </a:ln>
        </p:spPr>
        <p:txBody>
          <a:bodyPr lIns="95562" tIns="47781" rIns="95562" bIns="47781" anchor="b"/>
          <a:lstStyle/>
          <a:p>
            <a:pPr>
              <a:defRPr/>
            </a:pPr>
            <a:r>
              <a:rPr lang="fr-FR" sz="1300">
                <a:latin typeface="+mn-lt"/>
              </a:rPr>
              <a:t>Version actualisée 14 novembre 2014</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7987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E503691E-962A-411B-B00B-D140E7C1C35D}" type="slidenum">
              <a:rPr lang="fr-FR" smtClean="0"/>
              <a:pPr>
                <a:defRPr/>
              </a:pPr>
              <a:t>43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849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E774D1DD-7F29-4508-B048-75A5A67F8006}" type="slidenum">
              <a:rPr lang="fr-FR" smtClean="0"/>
              <a:pPr>
                <a:defRPr/>
              </a:pPr>
              <a:t>47</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253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smtClean="0"/>
              <a:t>NB : </a:t>
            </a:r>
            <a:r>
              <a:rPr lang="fr-FR" smtClean="0"/>
              <a:t>ce fait historique est important à rappeler aujourd’hui dans le contexte épidémique grave que nous traversons relatif à la maladie à virus Ebola. </a:t>
            </a:r>
          </a:p>
          <a:p>
            <a:r>
              <a:rPr lang="fr-FR" smtClean="0"/>
              <a:t>L’application des précautions standard protège les soignants du risque de transmission à l’apparition des premiers signes cliniques (épisode fébrile température, céphalées, myalgies, asthénie)  . </a:t>
            </a:r>
          </a:p>
          <a:p>
            <a:r>
              <a:rPr lang="fr-FR" smtClean="0"/>
              <a:t>La protection des soignants augmente pour les patients dits « excrétant » (à partir de la phase 2 de la maladie –signes gastro-intestinaux- jusqu’au décès du patient phase particulièrement à haut risque de transmission en raison de la très forte charge virale présente )tn pathogène du groupe 4</a:t>
            </a:r>
          </a:p>
          <a:p>
            <a:r>
              <a:rPr lang="fr-FR" smtClean="0"/>
              <a:t>Ag</a:t>
            </a:r>
          </a:p>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87E91AB8-EEDC-415A-895C-7262FA8C25FC}" type="slidenum">
              <a:rPr lang="fr-FR" smtClean="0"/>
              <a:pPr>
                <a:defRPr/>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457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D00872D1-3F5C-473F-B740-19BEFD127B04}" type="slidenum">
              <a:rPr lang="fr-FR" smtClean="0"/>
              <a:pPr>
                <a:defRPr/>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b="1" smtClean="0"/>
              <a:t>Avis du HCSP du …..2014</a:t>
            </a:r>
            <a:r>
              <a:rPr lang="fr-FR" smtClean="0"/>
              <a:t> relatif aux équipements de protection individuels pour la  prise en charge des patients cas suspects, possibles ou confirmés de la maladie à virus Ebola. Organisation prise en charge, recommandations pour le choix des EPI.</a:t>
            </a:r>
          </a:p>
          <a:p>
            <a:endParaRPr lang="fr-FR" smtClean="0"/>
          </a:p>
          <a:p>
            <a:endParaRPr lang="fr-FR" smtClean="0"/>
          </a:p>
          <a:p>
            <a:endParaRPr lang="fr-FR" smtClean="0"/>
          </a:p>
          <a:p>
            <a:r>
              <a:rPr lang="fr-FR" smtClean="0"/>
              <a:t>L’INSTRUCTION DGOS/DIR/PF2/DGS/UOP/2014/306 du 7 novembre 2014  recommande aux Etablissements d’organiser des mises en situations , d’élaborer un dispositif de prise en charge d’un patient « cas possible » dans l’attente de son transfert en ESRH.</a:t>
            </a:r>
          </a:p>
          <a:p>
            <a:endParaRPr lang="fr-FR" smtClean="0"/>
          </a:p>
          <a:p>
            <a:r>
              <a:rPr lang="fr-FR" smtClean="0"/>
              <a:t>L’Avis  de l’EPRUS du 12 septembre 2014 relatif aux spécifications techniques des équipements de protection individuelle appropriés en cas d’expositions potentielles à la fièvre hémorragique virale (FHV) Ebola,</a:t>
            </a:r>
          </a:p>
          <a:p>
            <a:r>
              <a:rPr lang="fr-FR" smtClean="0"/>
              <a:t>Précise les caractéristiques techniques pour la tenue, surbottes, paire de gants, protection oculaire et protection respiratoire </a:t>
            </a:r>
          </a:p>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A3B48A4A-85A8-4107-B8AB-A5F2AF5704B5}" type="slidenum">
              <a:rPr lang="fr-FR" smtClean="0"/>
              <a:pPr>
                <a:defRPr/>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29698"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Cette diapositive présente en détail les manifestations cliniques tout au long de l’évolution de la maladie </a:t>
            </a:r>
          </a:p>
          <a:p>
            <a:r>
              <a:rPr lang="fr-FR" smtClean="0"/>
              <a:t>Cela permet d’introduire la notion d’augmentation de la contagiosité dans le temps et en particulier la charge virale dans le sang présente dès le début des premiers signes cliniques. Et de justifier d’emblée la nécessite de pratiquer les prélèvements sanguins exclusivement dans les ESRH. Les seuls qui disposent des équipements de protection pour la prise en charge des cas possibles. On peut insister ici sur le fait qu’il s’agit des patients qui ont été classés cas possibles donc après le classement par l’INVS-CIRE sur la base de l’interrogatoire médical.</a:t>
            </a:r>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4DC827BA-EA76-4AC9-9D3C-6ECFDD72B961}" type="slidenum">
              <a:rPr lang="fr-FR" smtClean="0"/>
              <a:pPr>
                <a:defRPr/>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174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smtClean="0"/>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9B9CD46B-AE22-4E85-BDCF-32D9FF61FE7B}" type="slidenum">
              <a:rPr lang="fr-FR" smtClean="0"/>
              <a:pPr>
                <a:defRPr/>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379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Expliquer </a:t>
            </a:r>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073A0D15-754E-46B7-83D8-69E31D187FA8}" type="slidenum">
              <a:rPr lang="fr-FR" smtClean="0"/>
              <a:pPr>
                <a:defRPr/>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6866"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Expliquer cette diapositive</a:t>
            </a:r>
          </a:p>
        </p:txBody>
      </p:sp>
      <p:sp>
        <p:nvSpPr>
          <p:cNvPr id="4" name="Espace réservé du pied de page 3"/>
          <p:cNvSpPr>
            <a:spLocks noGrp="1"/>
          </p:cNvSpPr>
          <p:nvPr>
            <p:ph type="ftr" sz="quarter" idx="4"/>
          </p:nvPr>
        </p:nvSpPr>
        <p:spPr/>
        <p:txBody>
          <a:bodyPr/>
          <a:lstStyle/>
          <a:p>
            <a:pPr>
              <a:defRPr/>
            </a:pPr>
            <a:r>
              <a:rPr lang="fr-FR" smtClean="0"/>
              <a:t>Version actualisée 14 novembre 2014</a:t>
            </a:r>
            <a:endParaRPr lang="fr-FR"/>
          </a:p>
        </p:txBody>
      </p:sp>
      <p:sp>
        <p:nvSpPr>
          <p:cNvPr id="5" name="Espace réservé du numéro de diapositive 4"/>
          <p:cNvSpPr>
            <a:spLocks noGrp="1"/>
          </p:cNvSpPr>
          <p:nvPr>
            <p:ph type="sldNum" sz="quarter" idx="5"/>
          </p:nvPr>
        </p:nvSpPr>
        <p:spPr/>
        <p:txBody>
          <a:bodyPr/>
          <a:lstStyle/>
          <a:p>
            <a:pPr>
              <a:defRPr/>
            </a:pPr>
            <a:fld id="{87D9B1DB-E5DE-4F00-8A34-405F614EA20C}" type="slidenum">
              <a:rPr lang="fr-FR" smtClean="0"/>
              <a:pPr>
                <a:defRPr/>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6" name="Espace réservé du numéro de diapositive 5"/>
          <p:cNvSpPr>
            <a:spLocks noGrp="1"/>
          </p:cNvSpPr>
          <p:nvPr>
            <p:ph type="sldNum" sz="quarter" idx="12"/>
          </p:nvPr>
        </p:nvSpPr>
        <p:spPr/>
        <p:txBody>
          <a:bodyPr/>
          <a:lstStyle>
            <a:lvl1pPr>
              <a:defRPr/>
            </a:lvl1pPr>
          </a:lstStyle>
          <a:p>
            <a:pPr>
              <a:defRPr/>
            </a:pPr>
            <a:fld id="{A9491795-50D3-4412-89D2-108F108F2C9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6" name="Espace réservé du numéro de diapositive 5"/>
          <p:cNvSpPr>
            <a:spLocks noGrp="1"/>
          </p:cNvSpPr>
          <p:nvPr>
            <p:ph type="sldNum" sz="quarter" idx="12"/>
          </p:nvPr>
        </p:nvSpPr>
        <p:spPr/>
        <p:txBody>
          <a:bodyPr/>
          <a:lstStyle>
            <a:lvl1pPr>
              <a:defRPr/>
            </a:lvl1pPr>
          </a:lstStyle>
          <a:p>
            <a:pPr>
              <a:defRPr/>
            </a:pPr>
            <a:fld id="{00381C80-A2C9-44F0-A868-6065E2D0D274}"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6" name="Espace réservé du numéro de diapositive 5"/>
          <p:cNvSpPr>
            <a:spLocks noGrp="1"/>
          </p:cNvSpPr>
          <p:nvPr>
            <p:ph type="sldNum" sz="quarter" idx="12"/>
          </p:nvPr>
        </p:nvSpPr>
        <p:spPr/>
        <p:txBody>
          <a:bodyPr/>
          <a:lstStyle>
            <a:lvl1pPr>
              <a:defRPr/>
            </a:lvl1pPr>
          </a:lstStyle>
          <a:p>
            <a:pPr>
              <a:defRPr/>
            </a:pPr>
            <a:fld id="{D280C619-63A1-4C2B-8283-3047D3E2BA57}"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6" name="Espace réservé du numéro de diapositive 5"/>
          <p:cNvSpPr>
            <a:spLocks noGrp="1"/>
          </p:cNvSpPr>
          <p:nvPr>
            <p:ph type="sldNum" sz="quarter" idx="12"/>
          </p:nvPr>
        </p:nvSpPr>
        <p:spPr/>
        <p:txBody>
          <a:bodyPr/>
          <a:lstStyle>
            <a:lvl1pPr>
              <a:defRPr/>
            </a:lvl1pPr>
          </a:lstStyle>
          <a:p>
            <a:pPr>
              <a:defRPr/>
            </a:pPr>
            <a:fld id="{2E0DAB71-5988-45A9-86B1-89E7D5106137}"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pied de page 4"/>
          <p:cNvSpPr>
            <a:spLocks noGrp="1"/>
          </p:cNvSpPr>
          <p:nvPr>
            <p:ph type="ftr" sz="quarter" idx="10"/>
          </p:nvPr>
        </p:nvSpPr>
        <p:spPr/>
        <p:txBody>
          <a:bodyPr/>
          <a:lstStyle>
            <a:lvl1pPr>
              <a:defRPr/>
            </a:lvl1pPr>
          </a:lstStyle>
          <a:p>
            <a:pPr>
              <a:defRPr/>
            </a:pPr>
            <a:r>
              <a:rPr lang="fr-FR"/>
              <a:t>19 décembre 2014</a:t>
            </a:r>
            <a:endParaRPr lang="fr-FR" dirty="0"/>
          </a:p>
        </p:txBody>
      </p:sp>
      <p:sp>
        <p:nvSpPr>
          <p:cNvPr id="5" name="Espace réservé du numéro de diapositive 5"/>
          <p:cNvSpPr>
            <a:spLocks noGrp="1"/>
          </p:cNvSpPr>
          <p:nvPr>
            <p:ph type="sldNum" sz="quarter" idx="11"/>
          </p:nvPr>
        </p:nvSpPr>
        <p:spPr/>
        <p:txBody>
          <a:bodyPr/>
          <a:lstStyle>
            <a:lvl1pPr>
              <a:defRPr/>
            </a:lvl1pPr>
          </a:lstStyle>
          <a:p>
            <a:pPr>
              <a:defRPr/>
            </a:pPr>
            <a:fld id="{126072B5-AB01-414A-BCDD-A24467D88858}" type="slidenum">
              <a:rPr lang="fr-FR"/>
              <a:pPr>
                <a:defRPr/>
              </a:pPr>
              <a:t>‹N°›</a:t>
            </a:fld>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6" name="Espace réservé du numéro de diapositive 5"/>
          <p:cNvSpPr>
            <a:spLocks noGrp="1"/>
          </p:cNvSpPr>
          <p:nvPr>
            <p:ph type="sldNum" sz="quarter" idx="12"/>
          </p:nvPr>
        </p:nvSpPr>
        <p:spPr/>
        <p:txBody>
          <a:bodyPr/>
          <a:lstStyle>
            <a:lvl1pPr>
              <a:defRPr/>
            </a:lvl1pPr>
          </a:lstStyle>
          <a:p>
            <a:pPr>
              <a:defRPr/>
            </a:pPr>
            <a:fld id="{1C0EEF04-9670-40F3-B8B2-5F01735479AE}"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7" name="Espace réservé du numéro de diapositive 5"/>
          <p:cNvSpPr>
            <a:spLocks noGrp="1"/>
          </p:cNvSpPr>
          <p:nvPr>
            <p:ph type="sldNum" sz="quarter" idx="12"/>
          </p:nvPr>
        </p:nvSpPr>
        <p:spPr/>
        <p:txBody>
          <a:bodyPr/>
          <a:lstStyle>
            <a:lvl1pPr>
              <a:defRPr/>
            </a:lvl1pPr>
          </a:lstStyle>
          <a:p>
            <a:pPr>
              <a:defRPr/>
            </a:pPr>
            <a:fld id="{0A41F286-D6E2-42B9-BE31-7625E097834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9" name="Espace réservé du numéro de diapositive 5"/>
          <p:cNvSpPr>
            <a:spLocks noGrp="1"/>
          </p:cNvSpPr>
          <p:nvPr>
            <p:ph type="sldNum" sz="quarter" idx="12"/>
          </p:nvPr>
        </p:nvSpPr>
        <p:spPr/>
        <p:txBody>
          <a:bodyPr/>
          <a:lstStyle>
            <a:lvl1pPr>
              <a:defRPr/>
            </a:lvl1pPr>
          </a:lstStyle>
          <a:p>
            <a:pPr>
              <a:defRPr/>
            </a:pPr>
            <a:fld id="{6FB9DDA1-CF89-4CD3-922B-42B31BE788F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5" name="Espace réservé du numéro de diapositive 5"/>
          <p:cNvSpPr>
            <a:spLocks noGrp="1"/>
          </p:cNvSpPr>
          <p:nvPr>
            <p:ph type="sldNum" sz="quarter" idx="12"/>
          </p:nvPr>
        </p:nvSpPr>
        <p:spPr/>
        <p:txBody>
          <a:bodyPr/>
          <a:lstStyle>
            <a:lvl1pPr>
              <a:defRPr/>
            </a:lvl1pPr>
          </a:lstStyle>
          <a:p>
            <a:pPr>
              <a:defRPr/>
            </a:pPr>
            <a:fld id="{D1D89563-68A8-4CD2-9433-96919C17F30A}"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4" name="Espace réservé du numéro de diapositive 5"/>
          <p:cNvSpPr>
            <a:spLocks noGrp="1"/>
          </p:cNvSpPr>
          <p:nvPr>
            <p:ph type="sldNum" sz="quarter" idx="12"/>
          </p:nvPr>
        </p:nvSpPr>
        <p:spPr/>
        <p:txBody>
          <a:bodyPr/>
          <a:lstStyle>
            <a:lvl1pPr>
              <a:defRPr/>
            </a:lvl1pPr>
          </a:lstStyle>
          <a:p>
            <a:pPr>
              <a:defRPr/>
            </a:pPr>
            <a:fld id="{D1163C6E-DB51-4A0A-B8D3-CA3A38B3DB9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7" name="Espace réservé du numéro de diapositive 5"/>
          <p:cNvSpPr>
            <a:spLocks noGrp="1"/>
          </p:cNvSpPr>
          <p:nvPr>
            <p:ph type="sldNum" sz="quarter" idx="12"/>
          </p:nvPr>
        </p:nvSpPr>
        <p:spPr/>
        <p:txBody>
          <a:bodyPr/>
          <a:lstStyle>
            <a:lvl1pPr>
              <a:defRPr/>
            </a:lvl1pPr>
          </a:lstStyle>
          <a:p>
            <a:pPr>
              <a:defRPr/>
            </a:pPr>
            <a:fld id="{FDECBE9E-528A-4FEB-BCD2-F5D95296F53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19 décembre 2014</a:t>
            </a:r>
          </a:p>
        </p:txBody>
      </p:sp>
      <p:sp>
        <p:nvSpPr>
          <p:cNvPr id="7" name="Espace réservé du numéro de diapositive 5"/>
          <p:cNvSpPr>
            <a:spLocks noGrp="1"/>
          </p:cNvSpPr>
          <p:nvPr>
            <p:ph type="sldNum" sz="quarter" idx="12"/>
          </p:nvPr>
        </p:nvSpPr>
        <p:spPr/>
        <p:txBody>
          <a:bodyPr/>
          <a:lstStyle>
            <a:lvl1pPr>
              <a:defRPr/>
            </a:lvl1pPr>
          </a:lstStyle>
          <a:p>
            <a:pPr>
              <a:defRPr/>
            </a:pPr>
            <a:fld id="{95A7FF4C-1786-4C6B-8FFE-BFBA30AC52B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fr-FR"/>
              <a:t>19 décembre 2014</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E81D846-2425-4B60-9723-AC9DF402F77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cclin-arlin.fr/Alertes/2014/alerte_Ebola.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bola.sante.gouv.f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eprus.fr/rubrique/conduite-et-moyens-sanitaires-operationnels.html" TargetMode="External"/><Relationship Id="rId4" Type="http://schemas.openxmlformats.org/officeDocument/2006/relationships/hyperlink" Target="http://www.cclin-arlin.fr/Alertes/2014/alerte_Ebola.html"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hcsp.fr/explore.cgi/avisrapportsdomaine?clefr=472" TargetMode="External"/><Relationship Id="rId7"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eprus.fr/rubrique/conduite-et-moyens-sanitaires-operationnels.html" TargetMode="External"/><Relationship Id="rId4" Type="http://schemas.openxmlformats.org/officeDocument/2006/relationships/hyperlink" Target="http://nosobase.chu-lyon.fr/Reglementation/2014/Instruction/07112014.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a:srcRect/>
          <a:stretch>
            <a:fillRect/>
          </a:stretch>
        </p:blipFill>
        <p:spPr bwMode="auto">
          <a:xfrm>
            <a:off x="2519363" y="2636838"/>
            <a:ext cx="4105275" cy="3749675"/>
          </a:xfrm>
          <a:prstGeom prst="rect">
            <a:avLst/>
          </a:prstGeom>
          <a:noFill/>
          <a:ln w="9525">
            <a:noFill/>
            <a:miter lim="800000"/>
            <a:headEnd/>
            <a:tailEnd/>
          </a:ln>
        </p:spPr>
      </p:pic>
      <p:sp>
        <p:nvSpPr>
          <p:cNvPr id="16386" name="Titre 1"/>
          <p:cNvSpPr>
            <a:spLocks noGrp="1"/>
          </p:cNvSpPr>
          <p:nvPr>
            <p:ph type="ctrTitle"/>
          </p:nvPr>
        </p:nvSpPr>
        <p:spPr>
          <a:xfrm>
            <a:off x="703263" y="836613"/>
            <a:ext cx="8116887" cy="1800225"/>
          </a:xfrm>
        </p:spPr>
        <p:txBody>
          <a:bodyPr/>
          <a:lstStyle/>
          <a:p>
            <a:pPr eaLnBrk="1" hangingPunct="1"/>
            <a:r>
              <a:rPr lang="fr-FR" sz="4000" smtClean="0">
                <a:solidFill>
                  <a:schemeClr val="tx2"/>
                </a:solidFill>
              </a:rPr>
              <a:t>Maladie à virus Ébola</a:t>
            </a:r>
            <a:br>
              <a:rPr lang="fr-FR" sz="4000" smtClean="0">
                <a:solidFill>
                  <a:schemeClr val="tx2"/>
                </a:solidFill>
              </a:rPr>
            </a:br>
            <a:r>
              <a:rPr lang="fr-FR" sz="2400" smtClean="0">
                <a:solidFill>
                  <a:schemeClr val="tx2"/>
                </a:solidFill>
              </a:rPr>
              <a:t>Équipements de protection individuels (EPI) </a:t>
            </a:r>
            <a:br>
              <a:rPr lang="fr-FR" sz="2400" smtClean="0">
                <a:solidFill>
                  <a:schemeClr val="tx2"/>
                </a:solidFill>
              </a:rPr>
            </a:br>
            <a:r>
              <a:rPr lang="fr-FR" sz="2400" smtClean="0">
                <a:solidFill>
                  <a:schemeClr val="tx2"/>
                </a:solidFill>
              </a:rPr>
              <a:t>Habillage-déshabillage </a:t>
            </a:r>
            <a:br>
              <a:rPr lang="fr-FR" sz="2400" smtClean="0">
                <a:solidFill>
                  <a:schemeClr val="tx2"/>
                </a:solidFill>
              </a:rPr>
            </a:br>
            <a:endParaRPr lang="fr-FR" sz="2000" smtClean="0">
              <a:solidFill>
                <a:schemeClr val="tx2"/>
              </a:solidFill>
            </a:endParaRPr>
          </a:p>
        </p:txBody>
      </p:sp>
      <p:pic>
        <p:nvPicPr>
          <p:cNvPr id="16387" name="Picture 10" descr="CCLINnational-Fr-moyen-format"/>
          <p:cNvPicPr>
            <a:picLocks noChangeAspect="1" noChangeArrowheads="1"/>
          </p:cNvPicPr>
          <p:nvPr/>
        </p:nvPicPr>
        <p:blipFill>
          <a:blip r:embed="rId4"/>
          <a:srcRect/>
          <a:stretch>
            <a:fillRect/>
          </a:stretch>
        </p:blipFill>
        <p:spPr bwMode="auto">
          <a:xfrm>
            <a:off x="34925" y="-26988"/>
            <a:ext cx="1944688" cy="136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u pied de page 3"/>
          <p:cNvSpPr>
            <a:spLocks noGrp="1"/>
          </p:cNvSpPr>
          <p:nvPr>
            <p:ph type="ftr" sz="quarter" idx="11"/>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2"/>
          </p:nvPr>
        </p:nvSpPr>
        <p:spPr/>
        <p:txBody>
          <a:bodyPr/>
          <a:lstStyle/>
          <a:p>
            <a:pPr>
              <a:defRPr/>
            </a:pPr>
            <a:fld id="{D6671D64-9BA1-40B1-B5C8-7A0B3E7930CE}" type="slidenum">
              <a:rPr lang="fr-FR" smtClean="0"/>
              <a:pPr>
                <a:defRPr/>
              </a:pPr>
              <a:t>10</a:t>
            </a:fld>
            <a:endParaRPr lang="fr-FR"/>
          </a:p>
        </p:txBody>
      </p:sp>
      <p:pic>
        <p:nvPicPr>
          <p:cNvPr id="32771" name="Picture 2"/>
          <p:cNvPicPr>
            <a:picLocks noChangeAspect="1" noChangeArrowheads="1"/>
          </p:cNvPicPr>
          <p:nvPr/>
        </p:nvPicPr>
        <p:blipFill>
          <a:blip r:embed="rId3"/>
          <a:srcRect/>
          <a:stretch>
            <a:fillRect/>
          </a:stretch>
        </p:blipFill>
        <p:spPr bwMode="auto">
          <a:xfrm>
            <a:off x="684213" y="1484313"/>
            <a:ext cx="8077200" cy="4897437"/>
          </a:xfrm>
          <a:prstGeom prst="rect">
            <a:avLst/>
          </a:prstGeom>
          <a:noFill/>
          <a:ln w="9525">
            <a:noFill/>
            <a:miter lim="800000"/>
            <a:headEnd/>
            <a:tailEnd/>
          </a:ln>
        </p:spPr>
      </p:pic>
      <p:sp>
        <p:nvSpPr>
          <p:cNvPr id="6" name="Titre 3"/>
          <p:cNvSpPr>
            <a:spLocks noGrp="1"/>
          </p:cNvSpPr>
          <p:nvPr>
            <p:ph type="title"/>
          </p:nvPr>
        </p:nvSpPr>
        <p:spPr>
          <a:xfrm>
            <a:off x="539552" y="116632"/>
            <a:ext cx="8229600" cy="968152"/>
          </a:xfrm>
        </p:spPr>
        <p:style>
          <a:lnRef idx="0">
            <a:schemeClr val="accent1"/>
          </a:lnRef>
          <a:fillRef idx="3">
            <a:schemeClr val="accent1"/>
          </a:fillRef>
          <a:effectRef idx="3">
            <a:schemeClr val="accent1"/>
          </a:effectRef>
          <a:fontRef idx="minor">
            <a:schemeClr val="lt1"/>
          </a:fontRef>
        </p:style>
        <p:txBody>
          <a:bodyPr/>
          <a:lstStyle/>
          <a:p>
            <a:pPr>
              <a:defRPr/>
            </a:pPr>
            <a:r>
              <a:rPr lang="fr-FR" sz="2800" dirty="0"/>
              <a:t>Exemple de situation </a:t>
            </a:r>
            <a:r>
              <a:rPr lang="fr-FR" sz="2800" dirty="0" smtClean="0"/>
              <a:t> (2) </a:t>
            </a:r>
            <a:br>
              <a:rPr lang="fr-FR" sz="2800" dirty="0" smtClean="0"/>
            </a:br>
            <a:r>
              <a:rPr lang="fr-FR" sz="2800" dirty="0" smtClean="0"/>
              <a:t>Évolution clinique et contagiosité</a:t>
            </a:r>
            <a:endParaRPr lang="fr-F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u pied de page 1"/>
          <p:cNvSpPr>
            <a:spLocks noGrp="1"/>
          </p:cNvSpPr>
          <p:nvPr>
            <p:ph type="ftr" sz="quarter" idx="11"/>
          </p:nvPr>
        </p:nvSpPr>
        <p:spPr bwMode="auto">
          <a:xfrm>
            <a:off x="3016250" y="6492875"/>
            <a:ext cx="2895600" cy="365125"/>
          </a:xfrm>
          <a:noFill/>
          <a:ln>
            <a:miter lim="800000"/>
            <a:headEnd/>
            <a:tailEnd/>
          </a:ln>
        </p:spPr>
        <p:txBody>
          <a:bodyPr/>
          <a:lstStyle/>
          <a:p>
            <a:r>
              <a:rPr lang="fr-FR" smtClean="0"/>
              <a:t>19 décembre 2014</a:t>
            </a:r>
          </a:p>
        </p:txBody>
      </p:sp>
      <p:sp>
        <p:nvSpPr>
          <p:cNvPr id="3" name="Espace réservé du numéro de diapositive 2"/>
          <p:cNvSpPr>
            <a:spLocks noGrp="1"/>
          </p:cNvSpPr>
          <p:nvPr>
            <p:ph type="sldNum" sz="quarter" idx="12"/>
          </p:nvPr>
        </p:nvSpPr>
        <p:spPr/>
        <p:txBody>
          <a:bodyPr/>
          <a:lstStyle/>
          <a:p>
            <a:pPr>
              <a:defRPr/>
            </a:pPr>
            <a:fld id="{CF17E867-DD28-403B-91E7-E5227C69AB21}" type="slidenum">
              <a:rPr lang="fr-FR" smtClean="0"/>
              <a:pPr>
                <a:defRPr/>
              </a:pPr>
              <a:t>11</a:t>
            </a:fld>
            <a:endParaRPr lang="fr-FR"/>
          </a:p>
        </p:txBody>
      </p:sp>
      <p:pic>
        <p:nvPicPr>
          <p:cNvPr id="34819" name="Picture 2"/>
          <p:cNvPicPr>
            <a:picLocks noChangeAspect="1" noChangeArrowheads="1"/>
          </p:cNvPicPr>
          <p:nvPr/>
        </p:nvPicPr>
        <p:blipFill>
          <a:blip r:embed="rId2"/>
          <a:srcRect/>
          <a:stretch>
            <a:fillRect/>
          </a:stretch>
        </p:blipFill>
        <p:spPr bwMode="auto">
          <a:xfrm>
            <a:off x="755650" y="1182688"/>
            <a:ext cx="7416800" cy="5335587"/>
          </a:xfrm>
          <a:prstGeom prst="rect">
            <a:avLst/>
          </a:prstGeom>
          <a:noFill/>
          <a:ln w="9525">
            <a:noFill/>
            <a:miter lim="800000"/>
            <a:headEnd/>
            <a:tailEnd/>
          </a:ln>
        </p:spPr>
      </p:pic>
      <p:sp>
        <p:nvSpPr>
          <p:cNvPr id="5" name="Titre 3"/>
          <p:cNvSpPr txBox="1">
            <a:spLocks/>
          </p:cNvSpPr>
          <p:nvPr/>
        </p:nvSpPr>
        <p:spPr>
          <a:xfrm>
            <a:off x="539552" y="116632"/>
            <a:ext cx="8229600" cy="968152"/>
          </a:xfrm>
          <a:prstGeom prst="rect">
            <a:avLst/>
          </a:prstGeom>
        </p:spPr>
        <p:style>
          <a:lnRef idx="0">
            <a:schemeClr val="accent1"/>
          </a:lnRef>
          <a:fillRef idx="3">
            <a:schemeClr val="accent1"/>
          </a:fillRef>
          <a:effectRef idx="3">
            <a:schemeClr val="accent1"/>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fr-FR" sz="2800" dirty="0" smtClean="0"/>
              <a:t>Exemple de situation  (3) </a:t>
            </a:r>
            <a:br>
              <a:rPr lang="fr-FR" sz="2800" dirty="0" smtClean="0"/>
            </a:br>
            <a:r>
              <a:rPr lang="fr-FR" sz="2800" dirty="0" smtClean="0"/>
              <a:t>Évolution clinique et contagiosité</a:t>
            </a:r>
            <a:endParaRPr lang="fr-FR"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u pied de page 1"/>
          <p:cNvSpPr>
            <a:spLocks noGrp="1"/>
          </p:cNvSpPr>
          <p:nvPr>
            <p:ph type="ftr" sz="quarter" idx="11"/>
          </p:nvPr>
        </p:nvSpPr>
        <p:spPr bwMode="auto">
          <a:noFill/>
          <a:ln>
            <a:miter lim="800000"/>
            <a:headEnd/>
            <a:tailEnd/>
          </a:ln>
        </p:spPr>
        <p:txBody>
          <a:bodyPr/>
          <a:lstStyle/>
          <a:p>
            <a:r>
              <a:rPr lang="fr-FR" smtClean="0"/>
              <a:t>19 décembre 2014</a:t>
            </a:r>
          </a:p>
        </p:txBody>
      </p:sp>
      <p:sp>
        <p:nvSpPr>
          <p:cNvPr id="3" name="Espace réservé du numéro de diapositive 2"/>
          <p:cNvSpPr>
            <a:spLocks noGrp="1"/>
          </p:cNvSpPr>
          <p:nvPr>
            <p:ph type="sldNum" sz="quarter" idx="12"/>
          </p:nvPr>
        </p:nvSpPr>
        <p:spPr/>
        <p:txBody>
          <a:bodyPr/>
          <a:lstStyle/>
          <a:p>
            <a:pPr>
              <a:defRPr/>
            </a:pPr>
            <a:fld id="{03092A5A-E3C3-489C-B3AF-826D2E331DAD}" type="slidenum">
              <a:rPr lang="fr-FR" smtClean="0"/>
              <a:pPr>
                <a:defRPr/>
              </a:pPr>
              <a:t>12</a:t>
            </a:fld>
            <a:endParaRPr lang="fr-FR"/>
          </a:p>
        </p:txBody>
      </p:sp>
      <p:pic>
        <p:nvPicPr>
          <p:cNvPr id="35843" name="Picture 2"/>
          <p:cNvPicPr>
            <a:picLocks noChangeAspect="1" noChangeArrowheads="1"/>
          </p:cNvPicPr>
          <p:nvPr/>
        </p:nvPicPr>
        <p:blipFill>
          <a:blip r:embed="rId3"/>
          <a:srcRect/>
          <a:stretch>
            <a:fillRect/>
          </a:stretch>
        </p:blipFill>
        <p:spPr bwMode="auto">
          <a:xfrm>
            <a:off x="200025" y="44450"/>
            <a:ext cx="8743950" cy="6207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u pied de page 4"/>
          <p:cNvSpPr>
            <a:spLocks noGrp="1"/>
          </p:cNvSpPr>
          <p:nvPr>
            <p:ph type="ftr" sz="quarter" idx="11"/>
          </p:nvPr>
        </p:nvSpPr>
        <p:spPr bwMode="auto">
          <a:noFill/>
          <a:ln>
            <a:miter lim="800000"/>
            <a:headEnd/>
            <a:tailEnd/>
          </a:ln>
        </p:spPr>
        <p:txBody>
          <a:bodyPr/>
          <a:lstStyle/>
          <a:p>
            <a:r>
              <a:rPr lang="fr-FR" smtClean="0"/>
              <a:t>19 décembre 2014</a:t>
            </a:r>
          </a:p>
        </p:txBody>
      </p:sp>
      <p:sp>
        <p:nvSpPr>
          <p:cNvPr id="16" name="Espace réservé du numéro de diapositive 5"/>
          <p:cNvSpPr>
            <a:spLocks noGrp="1"/>
          </p:cNvSpPr>
          <p:nvPr>
            <p:ph type="sldNum" sz="quarter" idx="12"/>
          </p:nvPr>
        </p:nvSpPr>
        <p:spPr/>
        <p:txBody>
          <a:bodyPr/>
          <a:lstStyle/>
          <a:p>
            <a:pPr>
              <a:defRPr/>
            </a:pPr>
            <a:fld id="{74408DFE-F26A-4342-AEF3-70135302E377}" type="slidenum">
              <a:rPr lang="fr-FR"/>
              <a:pPr>
                <a:defRPr/>
              </a:pPr>
              <a:t>13</a:t>
            </a:fld>
            <a:endParaRPr lang="fr-FR" dirty="0"/>
          </a:p>
        </p:txBody>
      </p:sp>
      <p:sp>
        <p:nvSpPr>
          <p:cNvPr id="37891" name="Rectangle 2"/>
          <p:cNvSpPr>
            <a:spLocks noGrp="1"/>
          </p:cNvSpPr>
          <p:nvPr>
            <p:ph type="title"/>
          </p:nvPr>
        </p:nvSpPr>
        <p:spPr>
          <a:xfrm>
            <a:off x="457200" y="115888"/>
            <a:ext cx="8229600" cy="1143000"/>
          </a:xfrm>
        </p:spPr>
        <p:txBody>
          <a:bodyPr/>
          <a:lstStyle/>
          <a:p>
            <a:pPr eaLnBrk="1" hangingPunct="1"/>
            <a:r>
              <a:rPr lang="fr-FR" b="1" smtClean="0"/>
              <a:t>Chaîne de transmission </a:t>
            </a:r>
            <a:endParaRPr lang="fr-FR" b="1" smtClean="0">
              <a:solidFill>
                <a:schemeClr val="accent2"/>
              </a:solidFill>
            </a:endParaRPr>
          </a:p>
        </p:txBody>
      </p:sp>
      <p:sp>
        <p:nvSpPr>
          <p:cNvPr id="37892" name="Text Box 4"/>
          <p:cNvSpPr txBox="1">
            <a:spLocks noChangeArrowheads="1"/>
          </p:cNvSpPr>
          <p:nvPr/>
        </p:nvSpPr>
        <p:spPr bwMode="auto">
          <a:xfrm>
            <a:off x="423863" y="1196975"/>
            <a:ext cx="7820025" cy="400050"/>
          </a:xfrm>
          <a:prstGeom prst="rect">
            <a:avLst/>
          </a:prstGeom>
          <a:solidFill>
            <a:schemeClr val="accent1"/>
          </a:solidFill>
          <a:ln w="9525">
            <a:noFill/>
            <a:miter lim="800000"/>
            <a:headEnd/>
            <a:tailEnd/>
          </a:ln>
        </p:spPr>
        <p:txBody>
          <a:bodyPr wrap="none">
            <a:spAutoFit/>
          </a:bodyPr>
          <a:lstStyle/>
          <a:p>
            <a:r>
              <a:rPr lang="fr-FR" sz="2000">
                <a:solidFill>
                  <a:schemeClr val="bg1"/>
                </a:solidFill>
              </a:rPr>
              <a:t>Un individu porte ses mains au visage en moyenne 15,7 fois /heure</a:t>
            </a:r>
          </a:p>
        </p:txBody>
      </p:sp>
      <p:sp>
        <p:nvSpPr>
          <p:cNvPr id="37893" name="AutoShape 6"/>
          <p:cNvSpPr>
            <a:spLocks noChangeArrowheads="1"/>
          </p:cNvSpPr>
          <p:nvPr/>
        </p:nvSpPr>
        <p:spPr bwMode="auto">
          <a:xfrm>
            <a:off x="3024188" y="1700213"/>
            <a:ext cx="3095625" cy="1728787"/>
          </a:xfrm>
          <a:prstGeom prst="star8">
            <a:avLst>
              <a:gd name="adj" fmla="val 38250"/>
            </a:avLst>
          </a:prstGeom>
          <a:solidFill>
            <a:schemeClr val="accent2"/>
          </a:solidFill>
          <a:ln w="9525">
            <a:solidFill>
              <a:schemeClr val="tx1"/>
            </a:solidFill>
            <a:miter lim="800000"/>
            <a:headEnd/>
            <a:tailEnd/>
          </a:ln>
        </p:spPr>
        <p:txBody>
          <a:bodyPr wrap="none" anchor="ctr"/>
          <a:lstStyle/>
          <a:p>
            <a:pPr algn="ctr"/>
            <a:r>
              <a:rPr lang="fr-FR" b="1">
                <a:solidFill>
                  <a:schemeClr val="bg1"/>
                </a:solidFill>
              </a:rPr>
              <a:t>Liquides biologiques</a:t>
            </a:r>
          </a:p>
          <a:p>
            <a:pPr algn="ctr"/>
            <a:r>
              <a:rPr lang="fr-FR" sz="1100" b="1">
                <a:solidFill>
                  <a:schemeClr val="bg1"/>
                </a:solidFill>
              </a:rPr>
              <a:t>Sang, </a:t>
            </a:r>
            <a:r>
              <a:rPr lang="fr-FR" sz="1000" b="1">
                <a:solidFill>
                  <a:schemeClr val="bg1"/>
                </a:solidFill>
              </a:rPr>
              <a:t>vomissements, selles, urines</a:t>
            </a:r>
          </a:p>
          <a:p>
            <a:pPr algn="ctr"/>
            <a:r>
              <a:rPr lang="fr-FR" sz="1000" b="1">
                <a:solidFill>
                  <a:schemeClr val="bg1"/>
                </a:solidFill>
              </a:rPr>
              <a:t>…</a:t>
            </a:r>
            <a:endParaRPr lang="fr-FR" b="1">
              <a:solidFill>
                <a:schemeClr val="bg1"/>
              </a:solidFill>
            </a:endParaRPr>
          </a:p>
        </p:txBody>
      </p:sp>
      <p:sp>
        <p:nvSpPr>
          <p:cNvPr id="37894" name="AutoShape 8"/>
          <p:cNvSpPr>
            <a:spLocks noChangeArrowheads="1"/>
          </p:cNvSpPr>
          <p:nvPr/>
        </p:nvSpPr>
        <p:spPr bwMode="auto">
          <a:xfrm>
            <a:off x="3816350" y="3141663"/>
            <a:ext cx="1511300" cy="1655762"/>
          </a:xfrm>
          <a:prstGeom prst="downArrow">
            <a:avLst>
              <a:gd name="adj1" fmla="val 50000"/>
              <a:gd name="adj2" fmla="val 27390"/>
            </a:avLst>
          </a:prstGeom>
          <a:solidFill>
            <a:srgbClr val="FFCC00"/>
          </a:solidFill>
          <a:ln w="9525">
            <a:solidFill>
              <a:schemeClr val="tx1"/>
            </a:solidFill>
            <a:miter lim="800000"/>
            <a:headEnd/>
            <a:tailEnd/>
          </a:ln>
        </p:spPr>
        <p:txBody>
          <a:bodyPr wrap="none" anchor="ctr"/>
          <a:lstStyle/>
          <a:p>
            <a:pPr algn="ctr"/>
            <a:r>
              <a:rPr lang="fr-FR" b="1"/>
              <a:t>Mains</a:t>
            </a:r>
          </a:p>
        </p:txBody>
      </p:sp>
      <p:sp>
        <p:nvSpPr>
          <p:cNvPr id="37895" name="Text Box 9"/>
          <p:cNvSpPr txBox="1">
            <a:spLocks noChangeArrowheads="1"/>
          </p:cNvSpPr>
          <p:nvPr/>
        </p:nvSpPr>
        <p:spPr bwMode="auto">
          <a:xfrm>
            <a:off x="1116013" y="3500438"/>
            <a:ext cx="1022350" cy="366712"/>
          </a:xfrm>
          <a:prstGeom prst="rect">
            <a:avLst/>
          </a:prstGeom>
          <a:solidFill>
            <a:schemeClr val="accent1"/>
          </a:solidFill>
          <a:ln w="9525">
            <a:noFill/>
            <a:miter lim="800000"/>
            <a:headEnd/>
            <a:tailEnd/>
          </a:ln>
        </p:spPr>
        <p:txBody>
          <a:bodyPr wrap="none">
            <a:spAutoFit/>
          </a:bodyPr>
          <a:lstStyle/>
          <a:p>
            <a:r>
              <a:rPr lang="fr-FR" b="1">
                <a:solidFill>
                  <a:schemeClr val="bg1"/>
                </a:solidFill>
              </a:rPr>
              <a:t>Vecteur</a:t>
            </a:r>
          </a:p>
        </p:txBody>
      </p:sp>
      <p:sp>
        <p:nvSpPr>
          <p:cNvPr id="37896" name="Text Box 11"/>
          <p:cNvSpPr txBox="1">
            <a:spLocks noChangeArrowheads="1"/>
          </p:cNvSpPr>
          <p:nvPr/>
        </p:nvSpPr>
        <p:spPr bwMode="auto">
          <a:xfrm>
            <a:off x="1042988" y="5013325"/>
            <a:ext cx="1974850" cy="366713"/>
          </a:xfrm>
          <a:prstGeom prst="rect">
            <a:avLst/>
          </a:prstGeom>
          <a:solidFill>
            <a:schemeClr val="accent1"/>
          </a:solidFill>
          <a:ln w="9525">
            <a:noFill/>
            <a:miter lim="800000"/>
            <a:headEnd/>
            <a:tailEnd/>
          </a:ln>
        </p:spPr>
        <p:txBody>
          <a:bodyPr wrap="none">
            <a:spAutoFit/>
          </a:bodyPr>
          <a:lstStyle/>
          <a:p>
            <a:pPr algn="ctr"/>
            <a:r>
              <a:rPr lang="fr-FR" b="1">
                <a:solidFill>
                  <a:schemeClr val="bg1"/>
                </a:solidFill>
              </a:rPr>
              <a:t>Portes d’entrées</a:t>
            </a:r>
          </a:p>
        </p:txBody>
      </p:sp>
      <p:sp>
        <p:nvSpPr>
          <p:cNvPr id="37897" name="Text Box 12"/>
          <p:cNvSpPr txBox="1">
            <a:spLocks noChangeArrowheads="1"/>
          </p:cNvSpPr>
          <p:nvPr/>
        </p:nvSpPr>
        <p:spPr bwMode="auto">
          <a:xfrm>
            <a:off x="5795963" y="4941888"/>
            <a:ext cx="2160587" cy="1100137"/>
          </a:xfrm>
          <a:prstGeom prst="rect">
            <a:avLst/>
          </a:prstGeom>
          <a:noFill/>
          <a:ln w="9525">
            <a:noFill/>
            <a:miter lim="800000"/>
            <a:headEnd/>
            <a:tailEnd/>
          </a:ln>
        </p:spPr>
        <p:txBody>
          <a:bodyPr>
            <a:spAutoFit/>
          </a:bodyPr>
          <a:lstStyle/>
          <a:p>
            <a:pPr algn="ctr"/>
            <a:r>
              <a:rPr lang="fr-FR" b="1"/>
              <a:t>Muqueuses</a:t>
            </a:r>
          </a:p>
          <a:p>
            <a:pPr algn="ctr"/>
            <a:r>
              <a:rPr lang="fr-FR" sz="1600" b="1"/>
              <a:t>Yeux</a:t>
            </a:r>
          </a:p>
          <a:p>
            <a:pPr algn="ctr"/>
            <a:r>
              <a:rPr lang="fr-FR" sz="1600" b="1"/>
              <a:t>Nez</a:t>
            </a:r>
          </a:p>
          <a:p>
            <a:pPr algn="ctr"/>
            <a:r>
              <a:rPr lang="fr-FR" sz="1600" b="1"/>
              <a:t>Bouche</a:t>
            </a:r>
          </a:p>
        </p:txBody>
      </p:sp>
      <p:sp>
        <p:nvSpPr>
          <p:cNvPr id="37898" name="Text Box 13"/>
          <p:cNvSpPr txBox="1">
            <a:spLocks noChangeArrowheads="1"/>
          </p:cNvSpPr>
          <p:nvPr/>
        </p:nvSpPr>
        <p:spPr bwMode="auto">
          <a:xfrm>
            <a:off x="1095375" y="2224088"/>
            <a:ext cx="1238250" cy="366712"/>
          </a:xfrm>
          <a:prstGeom prst="rect">
            <a:avLst/>
          </a:prstGeom>
          <a:solidFill>
            <a:schemeClr val="accent1"/>
          </a:solidFill>
          <a:ln w="9525">
            <a:noFill/>
            <a:miter lim="800000"/>
            <a:headEnd/>
            <a:tailEnd/>
          </a:ln>
        </p:spPr>
        <p:txBody>
          <a:bodyPr wrap="none">
            <a:spAutoFit/>
          </a:bodyPr>
          <a:lstStyle/>
          <a:p>
            <a:r>
              <a:rPr lang="fr-FR" b="1">
                <a:solidFill>
                  <a:schemeClr val="bg1"/>
                </a:solidFill>
              </a:rPr>
              <a:t>Réservoir</a:t>
            </a:r>
          </a:p>
        </p:txBody>
      </p:sp>
      <p:sp>
        <p:nvSpPr>
          <p:cNvPr id="37899" name="Text Box 14"/>
          <p:cNvSpPr txBox="1">
            <a:spLocks noChangeArrowheads="1"/>
          </p:cNvSpPr>
          <p:nvPr/>
        </p:nvSpPr>
        <p:spPr bwMode="auto">
          <a:xfrm>
            <a:off x="6289675" y="2206625"/>
            <a:ext cx="1847850" cy="862013"/>
          </a:xfrm>
          <a:prstGeom prst="rect">
            <a:avLst/>
          </a:prstGeom>
          <a:noFill/>
          <a:ln w="9525">
            <a:noFill/>
            <a:miter lim="800000"/>
            <a:headEnd/>
            <a:tailEnd/>
          </a:ln>
        </p:spPr>
        <p:txBody>
          <a:bodyPr wrap="none">
            <a:spAutoFit/>
          </a:bodyPr>
          <a:lstStyle/>
          <a:p>
            <a:r>
              <a:rPr lang="fr-FR" b="1"/>
              <a:t>Patient</a:t>
            </a:r>
          </a:p>
          <a:p>
            <a:r>
              <a:rPr lang="fr-FR" sz="1400" b="1"/>
              <a:t>Environnement </a:t>
            </a:r>
          </a:p>
          <a:p>
            <a:r>
              <a:rPr lang="fr-FR" sz="1400" b="1"/>
              <a:t>Objets contaminés</a:t>
            </a:r>
            <a:r>
              <a:rPr lang="fr-FR" b="1"/>
              <a:t> </a:t>
            </a:r>
          </a:p>
        </p:txBody>
      </p:sp>
      <p:sp>
        <p:nvSpPr>
          <p:cNvPr id="37900" name="Text Box 15"/>
          <p:cNvSpPr txBox="1">
            <a:spLocks noChangeArrowheads="1"/>
          </p:cNvSpPr>
          <p:nvPr/>
        </p:nvSpPr>
        <p:spPr bwMode="auto">
          <a:xfrm>
            <a:off x="6372225" y="3429000"/>
            <a:ext cx="1162050" cy="366713"/>
          </a:xfrm>
          <a:prstGeom prst="rect">
            <a:avLst/>
          </a:prstGeom>
          <a:noFill/>
          <a:ln w="9525">
            <a:noFill/>
            <a:miter lim="800000"/>
            <a:headEnd/>
            <a:tailEnd/>
          </a:ln>
        </p:spPr>
        <p:txBody>
          <a:bodyPr wrap="none">
            <a:spAutoFit/>
          </a:bodyPr>
          <a:lstStyle/>
          <a:p>
            <a:r>
              <a:rPr lang="fr-FR" b="1"/>
              <a:t>Soignant</a:t>
            </a:r>
          </a:p>
        </p:txBody>
      </p:sp>
      <p:sp>
        <p:nvSpPr>
          <p:cNvPr id="37901" name="Text Box 16"/>
          <p:cNvSpPr txBox="1">
            <a:spLocks noChangeArrowheads="1"/>
          </p:cNvSpPr>
          <p:nvPr/>
        </p:nvSpPr>
        <p:spPr bwMode="auto">
          <a:xfrm>
            <a:off x="128588" y="6094413"/>
            <a:ext cx="8856662" cy="307975"/>
          </a:xfrm>
          <a:prstGeom prst="rect">
            <a:avLst/>
          </a:prstGeom>
          <a:noFill/>
          <a:ln w="9525">
            <a:noFill/>
            <a:miter lim="800000"/>
            <a:headEnd/>
            <a:tailEnd/>
          </a:ln>
        </p:spPr>
        <p:txBody>
          <a:bodyPr>
            <a:spAutoFit/>
          </a:bodyPr>
          <a:lstStyle/>
          <a:p>
            <a:r>
              <a:rPr lang="fr-FR" sz="1400"/>
              <a:t> Pas de transmission par voie aérienne, persistance dans l’environnement pendant environ 6  heures</a:t>
            </a:r>
          </a:p>
        </p:txBody>
      </p:sp>
      <p:sp>
        <p:nvSpPr>
          <p:cNvPr id="37902" name="Rectangle 15"/>
          <p:cNvSpPr>
            <a:spLocks noChangeArrowheads="1"/>
          </p:cNvSpPr>
          <p:nvPr/>
        </p:nvSpPr>
        <p:spPr bwMode="auto">
          <a:xfrm>
            <a:off x="4084638" y="4581525"/>
            <a:ext cx="1135062" cy="1463675"/>
          </a:xfrm>
          <a:prstGeom prst="rect">
            <a:avLst/>
          </a:prstGeom>
          <a:noFill/>
          <a:ln w="9525">
            <a:noFill/>
            <a:miter lim="800000"/>
            <a:headEnd/>
            <a:tailEnd/>
          </a:ln>
        </p:spPr>
        <p:txBody>
          <a:bodyPr>
            <a:spAutoFit/>
          </a:bodyPr>
          <a:lstStyle/>
          <a:p>
            <a:r>
              <a:rPr lang="fr-FR" sz="7200" b="1">
                <a:sym typeface="Wingdings" pitchFamily="2" charset="2"/>
              </a:rPr>
              <a:t></a:t>
            </a:r>
          </a:p>
          <a:p>
            <a:r>
              <a:rPr lang="fr-FR" b="1">
                <a:sym typeface="Wingdings" pitchFamily="2" charset="2"/>
              </a:rPr>
              <a:t>Visage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1013" y="2060575"/>
            <a:ext cx="8229600" cy="4248150"/>
          </a:xfrm>
        </p:spPr>
        <p:style>
          <a:lnRef idx="3">
            <a:schemeClr val="lt1"/>
          </a:lnRef>
          <a:fillRef idx="1">
            <a:schemeClr val="accent1"/>
          </a:fillRef>
          <a:effectRef idx="1">
            <a:schemeClr val="accent1"/>
          </a:effectRef>
          <a:fontRef idx="minor">
            <a:schemeClr val="lt1"/>
          </a:fontRef>
        </p:style>
        <p:txBody>
          <a:bodyPr/>
          <a:lstStyle/>
          <a:p>
            <a:pPr marL="0" indent="0">
              <a:buFont typeface="Arial" charset="0"/>
              <a:buNone/>
              <a:defRPr/>
            </a:pPr>
            <a:r>
              <a:rPr lang="fr-FR" sz="2800" dirty="0" smtClean="0"/>
              <a:t>La prise en charge initiale de type interrogatoire et orientation  face à un patient  n’ayant pas de symptôme </a:t>
            </a:r>
            <a:r>
              <a:rPr lang="fr-FR" sz="2800" b="1" dirty="0" smtClean="0"/>
              <a:t>en dehors de ceux communs  d’une affection virale </a:t>
            </a:r>
            <a:r>
              <a:rPr lang="fr-FR" sz="2800" dirty="0" smtClean="0"/>
              <a:t>(fièvre, céphalées, myalgies…) </a:t>
            </a:r>
            <a:r>
              <a:rPr lang="fr-FR" sz="2800" b="1" dirty="0" smtClean="0"/>
              <a:t>relève des précautions standard</a:t>
            </a:r>
            <a:r>
              <a:rPr lang="fr-FR" sz="2800" dirty="0" smtClean="0"/>
              <a:t>, incluant le risque d’exposition à des produits biologiques. </a:t>
            </a:r>
          </a:p>
          <a:p>
            <a:pPr marL="0" indent="0">
              <a:buFont typeface="Arial" charset="0"/>
              <a:buNone/>
              <a:defRPr/>
            </a:pPr>
            <a:r>
              <a:rPr lang="fr-FR" sz="2800" dirty="0" smtClean="0">
                <a:solidFill>
                  <a:srgbClr val="C00000"/>
                </a:solidFill>
                <a:effectLst>
                  <a:outerShdw blurRad="38100" dist="38100" dir="2700000" algn="tl">
                    <a:srgbClr val="000000">
                      <a:alpha val="43137"/>
                    </a:srgbClr>
                  </a:outerShdw>
                </a:effectLst>
              </a:rPr>
              <a:t>Ces précautions  standard, restent au quotidien la meilleure protection des soignants à ce poste.</a:t>
            </a:r>
            <a:endParaRPr lang="fr-FR" sz="2800" dirty="0">
              <a:solidFill>
                <a:srgbClr val="C00000"/>
              </a:solidFill>
              <a:effectLst>
                <a:outerShdw blurRad="38100" dist="38100" dir="2700000" algn="tl">
                  <a:srgbClr val="000000">
                    <a:alpha val="43137"/>
                  </a:srgbClr>
                </a:outerShdw>
              </a:effectLst>
            </a:endParaRPr>
          </a:p>
        </p:txBody>
      </p:sp>
      <p:sp>
        <p:nvSpPr>
          <p:cNvPr id="39938" name="Espace réservé du pied de page 3"/>
          <p:cNvSpPr>
            <a:spLocks noGrp="1"/>
          </p:cNvSpPr>
          <p:nvPr>
            <p:ph type="ftr" sz="quarter" idx="11"/>
          </p:nvPr>
        </p:nvSpPr>
        <p:spPr bwMode="auto">
          <a:xfrm>
            <a:off x="3057525" y="6492875"/>
            <a:ext cx="2895600" cy="365125"/>
          </a:xfrm>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2"/>
          </p:nvPr>
        </p:nvSpPr>
        <p:spPr/>
        <p:txBody>
          <a:bodyPr/>
          <a:lstStyle/>
          <a:p>
            <a:pPr>
              <a:defRPr/>
            </a:pPr>
            <a:fld id="{7B189748-B8DD-46AC-8838-8E4EFB40631B}" type="slidenum">
              <a:rPr lang="fr-FR" smtClean="0"/>
              <a:pPr>
                <a:defRPr/>
              </a:pPr>
              <a:t>14</a:t>
            </a:fld>
            <a:endParaRPr lang="fr-FR" dirty="0"/>
          </a:p>
        </p:txBody>
      </p:sp>
      <p:sp>
        <p:nvSpPr>
          <p:cNvPr id="39940" name="Titre 6"/>
          <p:cNvSpPr>
            <a:spLocks noGrp="1"/>
          </p:cNvSpPr>
          <p:nvPr>
            <p:ph type="title"/>
          </p:nvPr>
        </p:nvSpPr>
        <p:spPr/>
        <p:txBody>
          <a:bodyPr/>
          <a:lstStyle/>
          <a:p>
            <a:endParaRPr lang="fr-FR" smtClean="0"/>
          </a:p>
        </p:txBody>
      </p:sp>
      <p:pic>
        <p:nvPicPr>
          <p:cNvPr id="39941" name="Image 7"/>
          <p:cNvPicPr>
            <a:picLocks noChangeAspect="1"/>
          </p:cNvPicPr>
          <p:nvPr/>
        </p:nvPicPr>
        <p:blipFill>
          <a:blip r:embed="rId3"/>
          <a:srcRect/>
          <a:stretch>
            <a:fillRect/>
          </a:stretch>
        </p:blipFill>
        <p:spPr bwMode="auto">
          <a:xfrm>
            <a:off x="468313" y="207963"/>
            <a:ext cx="8074025" cy="1698625"/>
          </a:xfrm>
          <a:prstGeom prst="rect">
            <a:avLst/>
          </a:prstGeom>
          <a:noFill/>
          <a:ln w="9525">
            <a:noFill/>
            <a:miter lim="800000"/>
            <a:headEnd/>
            <a:tailEnd/>
          </a:ln>
        </p:spPr>
      </p:pic>
      <p:sp>
        <p:nvSpPr>
          <p:cNvPr id="39942" name="ZoneTexte 1"/>
          <p:cNvSpPr txBox="1">
            <a:spLocks noChangeArrowheads="1"/>
          </p:cNvSpPr>
          <p:nvPr/>
        </p:nvSpPr>
        <p:spPr bwMode="auto">
          <a:xfrm>
            <a:off x="5364163" y="1341438"/>
            <a:ext cx="838200" cy="368300"/>
          </a:xfrm>
          <a:prstGeom prst="rect">
            <a:avLst/>
          </a:prstGeom>
          <a:noFill/>
          <a:ln w="9525">
            <a:noFill/>
            <a:miter lim="800000"/>
            <a:headEnd/>
            <a:tailEnd/>
          </a:ln>
        </p:spPr>
        <p:txBody>
          <a:bodyPr wrap="none">
            <a:spAutoFit/>
          </a:bodyPr>
          <a:lstStyle/>
          <a:p>
            <a:r>
              <a:rPr lang="fr-FR"/>
              <a:t>Extrait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41" name="Espace réservé du numéro de diapositive 5"/>
          <p:cNvSpPr>
            <a:spLocks noGrp="1"/>
          </p:cNvSpPr>
          <p:nvPr>
            <p:ph type="sldNum" sz="quarter" idx="11"/>
          </p:nvPr>
        </p:nvSpPr>
        <p:spPr/>
        <p:txBody>
          <a:bodyPr/>
          <a:lstStyle/>
          <a:p>
            <a:pPr>
              <a:defRPr/>
            </a:pPr>
            <a:fld id="{D3C44E06-BE9C-4E82-A141-B62B247EF364}" type="slidenum">
              <a:rPr lang="fr-FR"/>
              <a:pPr>
                <a:defRPr/>
              </a:pPr>
              <a:t>15</a:t>
            </a:fld>
            <a:endParaRPr lang="fr-FR" dirty="0"/>
          </a:p>
        </p:txBody>
      </p:sp>
      <p:cxnSp>
        <p:nvCxnSpPr>
          <p:cNvPr id="8" name="Connecteur droit avec flèche 7"/>
          <p:cNvCxnSpPr/>
          <p:nvPr/>
        </p:nvCxnSpPr>
        <p:spPr>
          <a:xfrm flipH="1">
            <a:off x="1619250" y="1649413"/>
            <a:ext cx="1588" cy="2003425"/>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50825" y="4005263"/>
            <a:ext cx="1298575" cy="420687"/>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200" dirty="0"/>
              <a:t>Zone d’accueil</a:t>
            </a:r>
          </a:p>
          <a:p>
            <a:pPr fontAlgn="auto">
              <a:spcBef>
                <a:spcPts val="0"/>
              </a:spcBef>
              <a:spcAft>
                <a:spcPts val="0"/>
              </a:spcAft>
              <a:defRPr/>
            </a:pPr>
            <a:endParaRPr lang="fr-FR" sz="900" dirty="0"/>
          </a:p>
        </p:txBody>
      </p:sp>
      <p:cxnSp>
        <p:nvCxnSpPr>
          <p:cNvPr id="10" name="Connecteur droit avec flèche 9"/>
          <p:cNvCxnSpPr/>
          <p:nvPr/>
        </p:nvCxnSpPr>
        <p:spPr>
          <a:xfrm>
            <a:off x="3201988" y="1628775"/>
            <a:ext cx="0" cy="2082800"/>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50825" y="1628775"/>
            <a:ext cx="1255713" cy="26987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fr-FR" sz="1100" dirty="0"/>
              <a:t>Arrivée du patient </a:t>
            </a:r>
          </a:p>
        </p:txBody>
      </p:sp>
      <p:sp>
        <p:nvSpPr>
          <p:cNvPr id="12" name="ZoneTexte 11"/>
          <p:cNvSpPr txBox="1"/>
          <p:nvPr/>
        </p:nvSpPr>
        <p:spPr>
          <a:xfrm>
            <a:off x="1735138" y="1595438"/>
            <a:ext cx="1393825" cy="7699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Demander au patient de se rendre </a:t>
            </a:r>
          </a:p>
          <a:p>
            <a:pPr fontAlgn="auto">
              <a:spcBef>
                <a:spcPts val="0"/>
              </a:spcBef>
              <a:spcAft>
                <a:spcPts val="0"/>
              </a:spcAft>
              <a:defRPr/>
            </a:pPr>
            <a:r>
              <a:rPr lang="fr-FR" sz="1100" dirty="0"/>
              <a:t>vers le local dédié et de fermer la porte</a:t>
            </a:r>
          </a:p>
        </p:txBody>
      </p:sp>
      <p:sp>
        <p:nvSpPr>
          <p:cNvPr id="13" name="ZoneTexte 12"/>
          <p:cNvSpPr txBox="1"/>
          <p:nvPr/>
        </p:nvSpPr>
        <p:spPr>
          <a:xfrm>
            <a:off x="1692275" y="4005263"/>
            <a:ext cx="1462088" cy="4667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fr-FR" sz="1200">
                <a:solidFill>
                  <a:srgbClr val="000000"/>
                </a:solidFill>
              </a:rPr>
              <a:t>Couloirs-zones accès</a:t>
            </a:r>
          </a:p>
        </p:txBody>
      </p:sp>
      <p:sp>
        <p:nvSpPr>
          <p:cNvPr id="14" name="ZoneTexte 13"/>
          <p:cNvSpPr txBox="1"/>
          <p:nvPr/>
        </p:nvSpPr>
        <p:spPr>
          <a:xfrm>
            <a:off x="3276600" y="4005263"/>
            <a:ext cx="1951038" cy="4667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200" dirty="0"/>
              <a:t>Local dédié </a:t>
            </a:r>
          </a:p>
          <a:p>
            <a:pPr fontAlgn="auto">
              <a:spcBef>
                <a:spcPts val="0"/>
              </a:spcBef>
              <a:spcAft>
                <a:spcPts val="0"/>
              </a:spcAft>
              <a:defRPr/>
            </a:pPr>
            <a:r>
              <a:rPr lang="fr-FR" sz="1200" dirty="0"/>
              <a:t>au patient suspect</a:t>
            </a:r>
          </a:p>
        </p:txBody>
      </p:sp>
      <p:sp>
        <p:nvSpPr>
          <p:cNvPr id="15" name="ZoneTexte 14"/>
          <p:cNvSpPr txBox="1"/>
          <p:nvPr/>
        </p:nvSpPr>
        <p:spPr>
          <a:xfrm>
            <a:off x="3276600" y="1628775"/>
            <a:ext cx="2022475" cy="4302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Patient en  observation attente de classement</a:t>
            </a:r>
          </a:p>
        </p:txBody>
      </p:sp>
      <p:cxnSp>
        <p:nvCxnSpPr>
          <p:cNvPr id="16" name="Connecteur droit avec flèche 15"/>
          <p:cNvCxnSpPr/>
          <p:nvPr/>
        </p:nvCxnSpPr>
        <p:spPr>
          <a:xfrm>
            <a:off x="5383213" y="1628775"/>
            <a:ext cx="0" cy="202406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468938" y="1663700"/>
            <a:ext cx="1433512" cy="4318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Transfert du patient vers un ESRH</a:t>
            </a:r>
          </a:p>
        </p:txBody>
      </p:sp>
      <p:cxnSp>
        <p:nvCxnSpPr>
          <p:cNvPr id="18" name="Connecteur droit avec flèche 17"/>
          <p:cNvCxnSpPr/>
          <p:nvPr/>
        </p:nvCxnSpPr>
        <p:spPr>
          <a:xfrm>
            <a:off x="6942138" y="1628775"/>
            <a:ext cx="11112" cy="208756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5508625" y="4041775"/>
            <a:ext cx="1354138" cy="4667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200" dirty="0"/>
              <a:t>Véhicule SAMU</a:t>
            </a:r>
          </a:p>
          <a:p>
            <a:pPr fontAlgn="auto">
              <a:spcBef>
                <a:spcPts val="0"/>
              </a:spcBef>
              <a:spcAft>
                <a:spcPts val="0"/>
              </a:spcAft>
              <a:defRPr/>
            </a:pPr>
            <a:endParaRPr lang="fr-FR" sz="1200" dirty="0"/>
          </a:p>
        </p:txBody>
      </p:sp>
      <p:sp>
        <p:nvSpPr>
          <p:cNvPr id="20" name="ZoneTexte 19"/>
          <p:cNvSpPr txBox="1"/>
          <p:nvPr/>
        </p:nvSpPr>
        <p:spPr>
          <a:xfrm>
            <a:off x="7019925" y="3933825"/>
            <a:ext cx="1989138" cy="6064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100" dirty="0"/>
              <a:t>Établissement de santé de référence  habilité– Secteurs spécialisés</a:t>
            </a:r>
          </a:p>
        </p:txBody>
      </p:sp>
      <p:sp>
        <p:nvSpPr>
          <p:cNvPr id="21" name="ZoneTexte 20"/>
          <p:cNvSpPr txBox="1"/>
          <p:nvPr/>
        </p:nvSpPr>
        <p:spPr>
          <a:xfrm>
            <a:off x="7002463" y="1657350"/>
            <a:ext cx="1725612" cy="4381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Prise en charge du patient</a:t>
            </a:r>
          </a:p>
          <a:p>
            <a:pPr fontAlgn="auto">
              <a:spcBef>
                <a:spcPts val="0"/>
              </a:spcBef>
              <a:spcAft>
                <a:spcPts val="0"/>
              </a:spcAft>
              <a:defRPr/>
            </a:pPr>
            <a:r>
              <a:rPr lang="fr-FR" sz="1100" dirty="0"/>
              <a:t>dans un ESRH</a:t>
            </a:r>
          </a:p>
        </p:txBody>
      </p:sp>
      <p:graphicFrame>
        <p:nvGraphicFramePr>
          <p:cNvPr id="22" name="Diagramme 21"/>
          <p:cNvGraphicFramePr/>
          <p:nvPr/>
        </p:nvGraphicFramePr>
        <p:xfrm>
          <a:off x="-168215" y="692696"/>
          <a:ext cx="9073008"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Chevron 24"/>
          <p:cNvSpPr/>
          <p:nvPr/>
        </p:nvSpPr>
        <p:spPr>
          <a:xfrm>
            <a:off x="209550" y="571500"/>
            <a:ext cx="5370513" cy="5032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Cas suspect</a:t>
            </a:r>
          </a:p>
          <a:p>
            <a:pPr algn="ctr" fontAlgn="auto">
              <a:spcBef>
                <a:spcPts val="0"/>
              </a:spcBef>
              <a:spcAft>
                <a:spcPts val="0"/>
              </a:spcAft>
              <a:defRPr/>
            </a:pPr>
            <a:r>
              <a:rPr lang="fr-FR" dirty="0">
                <a:solidFill>
                  <a:schemeClr val="bg1"/>
                </a:solidFill>
              </a:rPr>
              <a:t>Appeler SAMU-Centre15 </a:t>
            </a:r>
          </a:p>
        </p:txBody>
      </p:sp>
      <p:sp>
        <p:nvSpPr>
          <p:cNvPr id="26" name="Chevron 25"/>
          <p:cNvSpPr/>
          <p:nvPr/>
        </p:nvSpPr>
        <p:spPr>
          <a:xfrm>
            <a:off x="5322888" y="585788"/>
            <a:ext cx="3640137" cy="50323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Cas possible</a:t>
            </a:r>
          </a:p>
          <a:p>
            <a:pPr algn="ctr" fontAlgn="auto">
              <a:spcBef>
                <a:spcPts val="0"/>
              </a:spcBef>
              <a:spcAft>
                <a:spcPts val="0"/>
              </a:spcAft>
              <a:defRPr/>
            </a:pPr>
            <a:r>
              <a:rPr lang="fr-FR" dirty="0">
                <a:solidFill>
                  <a:schemeClr val="bg1"/>
                </a:solidFill>
              </a:rPr>
              <a:t>Transférer en ESRH*</a:t>
            </a:r>
          </a:p>
        </p:txBody>
      </p:sp>
      <p:sp>
        <p:nvSpPr>
          <p:cNvPr id="27" name="Rectangle 26"/>
          <p:cNvSpPr/>
          <p:nvPr/>
        </p:nvSpPr>
        <p:spPr>
          <a:xfrm>
            <a:off x="239500" y="4767672"/>
            <a:ext cx="1286343"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t>Personnel </a:t>
            </a:r>
          </a:p>
          <a:p>
            <a:pPr algn="ctr" fontAlgn="auto">
              <a:spcBef>
                <a:spcPts val="0"/>
              </a:spcBef>
              <a:spcAft>
                <a:spcPts val="0"/>
              </a:spcAft>
              <a:defRPr/>
            </a:pPr>
            <a:r>
              <a:rPr lang="fr-FR" sz="1400" dirty="0"/>
              <a:t>de l’accueil</a:t>
            </a:r>
          </a:p>
        </p:txBody>
      </p:sp>
      <p:sp>
        <p:nvSpPr>
          <p:cNvPr id="29" name="Rectangle 28"/>
          <p:cNvSpPr/>
          <p:nvPr/>
        </p:nvSpPr>
        <p:spPr>
          <a:xfrm>
            <a:off x="1676712" y="4763751"/>
            <a:ext cx="1443288"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t>IDE d’orientation</a:t>
            </a:r>
          </a:p>
        </p:txBody>
      </p:sp>
      <p:cxnSp>
        <p:nvCxnSpPr>
          <p:cNvPr id="42010" name="Connecteur droit avec flèche 30"/>
          <p:cNvCxnSpPr>
            <a:cxnSpLocks noChangeShapeType="1"/>
          </p:cNvCxnSpPr>
          <p:nvPr/>
        </p:nvCxnSpPr>
        <p:spPr bwMode="auto">
          <a:xfrm flipH="1">
            <a:off x="1619250" y="3716338"/>
            <a:ext cx="1588" cy="1800225"/>
          </a:xfrm>
          <a:prstGeom prst="straightConnector1">
            <a:avLst/>
          </a:prstGeom>
          <a:noFill/>
          <a:ln w="15875" algn="ctr">
            <a:solidFill>
              <a:srgbClr val="4A7EBB"/>
            </a:solidFill>
            <a:round/>
            <a:headEnd/>
            <a:tailEnd type="stealth" w="med" len="med"/>
          </a:ln>
        </p:spPr>
      </p:cxnSp>
      <p:cxnSp>
        <p:nvCxnSpPr>
          <p:cNvPr id="33" name="Connecteur droit avec flèche 32"/>
          <p:cNvCxnSpPr/>
          <p:nvPr/>
        </p:nvCxnSpPr>
        <p:spPr>
          <a:xfrm>
            <a:off x="3214688" y="3716338"/>
            <a:ext cx="12700" cy="2459037"/>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a:off x="5368925" y="3716338"/>
            <a:ext cx="0" cy="2449512"/>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6948488" y="3716338"/>
            <a:ext cx="4762" cy="2511425"/>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338936" y="4759967"/>
            <a:ext cx="1964262"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200" dirty="0"/>
              <a:t>Médecin sénior -  IDE</a:t>
            </a:r>
          </a:p>
          <a:p>
            <a:pPr algn="ctr" fontAlgn="auto">
              <a:spcBef>
                <a:spcPts val="0"/>
              </a:spcBef>
              <a:spcAft>
                <a:spcPts val="0"/>
              </a:spcAft>
              <a:defRPr/>
            </a:pPr>
            <a:r>
              <a:rPr lang="fr-FR" sz="1200" dirty="0"/>
              <a:t>Prévoir binôme ou superviseur</a:t>
            </a:r>
          </a:p>
        </p:txBody>
      </p:sp>
      <p:sp>
        <p:nvSpPr>
          <p:cNvPr id="40" name="Rectangle 39"/>
          <p:cNvSpPr/>
          <p:nvPr/>
        </p:nvSpPr>
        <p:spPr>
          <a:xfrm>
            <a:off x="5495455" y="4793305"/>
            <a:ext cx="1446143"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t>Équipe du SAMU</a:t>
            </a:r>
          </a:p>
        </p:txBody>
      </p:sp>
      <p:sp>
        <p:nvSpPr>
          <p:cNvPr id="42" name="Rectangle 41"/>
          <p:cNvSpPr/>
          <p:nvPr/>
        </p:nvSpPr>
        <p:spPr>
          <a:xfrm>
            <a:off x="7079532" y="4759120"/>
            <a:ext cx="1813733"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t>Équipe  de  soin dédiée</a:t>
            </a:r>
          </a:p>
        </p:txBody>
      </p:sp>
      <p:sp>
        <p:nvSpPr>
          <p:cNvPr id="42023" name="ZoneTexte 43"/>
          <p:cNvSpPr txBox="1">
            <a:spLocks noChangeArrowheads="1"/>
          </p:cNvSpPr>
          <p:nvPr/>
        </p:nvSpPr>
        <p:spPr bwMode="auto">
          <a:xfrm>
            <a:off x="195263" y="2058988"/>
            <a:ext cx="1376362" cy="1477962"/>
          </a:xfrm>
          <a:prstGeom prst="rect">
            <a:avLst/>
          </a:prstGeom>
          <a:noFill/>
          <a:ln w="9525">
            <a:noFill/>
            <a:miter lim="800000"/>
            <a:headEnd/>
            <a:tailEnd/>
          </a:ln>
        </p:spPr>
        <p:txBody>
          <a:bodyPr>
            <a:spAutoFit/>
          </a:bodyPr>
          <a:lstStyle/>
          <a:p>
            <a:r>
              <a:rPr lang="fr-FR" sz="1000">
                <a:latin typeface="Calibri" pitchFamily="34" charset="0"/>
              </a:rPr>
              <a:t>Accueillir le patient </a:t>
            </a:r>
          </a:p>
          <a:p>
            <a:r>
              <a:rPr lang="fr-FR" sz="1000">
                <a:latin typeface="Calibri" pitchFamily="34" charset="0"/>
              </a:rPr>
              <a:t>Lui donner </a:t>
            </a:r>
            <a:r>
              <a:rPr lang="fr-FR" sz="1000" b="1">
                <a:latin typeface="Calibri" pitchFamily="34" charset="0"/>
              </a:rPr>
              <a:t>un masque chirurgical </a:t>
            </a:r>
            <a:r>
              <a:rPr lang="fr-FR" sz="1000">
                <a:latin typeface="Calibri" pitchFamily="34" charset="0"/>
              </a:rPr>
              <a:t>et lui demander de faire une désinfection des mains Appeler l’IAO</a:t>
            </a:r>
          </a:p>
          <a:p>
            <a:r>
              <a:rPr lang="fr-FR" sz="1000">
                <a:latin typeface="Calibri" pitchFamily="34" charset="0"/>
              </a:rPr>
              <a:t>Vérifier l’équipement de la zone dédiée, ouvrir la porte</a:t>
            </a:r>
          </a:p>
        </p:txBody>
      </p:sp>
      <p:sp>
        <p:nvSpPr>
          <p:cNvPr id="42024" name="ZoneTexte 44"/>
          <p:cNvSpPr txBox="1">
            <a:spLocks noChangeArrowheads="1"/>
          </p:cNvSpPr>
          <p:nvPr/>
        </p:nvSpPr>
        <p:spPr bwMode="auto">
          <a:xfrm>
            <a:off x="1676400" y="2671763"/>
            <a:ext cx="1376363" cy="554037"/>
          </a:xfrm>
          <a:prstGeom prst="rect">
            <a:avLst/>
          </a:prstGeom>
          <a:noFill/>
          <a:ln w="9525">
            <a:noFill/>
            <a:miter lim="800000"/>
            <a:headEnd/>
            <a:tailEnd/>
          </a:ln>
        </p:spPr>
        <p:txBody>
          <a:bodyPr>
            <a:spAutoFit/>
          </a:bodyPr>
          <a:lstStyle/>
          <a:p>
            <a:r>
              <a:rPr lang="fr-FR" sz="1000">
                <a:latin typeface="Calibri" pitchFamily="34" charset="0"/>
              </a:rPr>
              <a:t>Prévenir le médecin sénior de l’état de santé du patient </a:t>
            </a:r>
          </a:p>
        </p:txBody>
      </p:sp>
      <p:sp>
        <p:nvSpPr>
          <p:cNvPr id="42025" name="ZoneTexte 45"/>
          <p:cNvSpPr txBox="1">
            <a:spLocks noChangeArrowheads="1"/>
          </p:cNvSpPr>
          <p:nvPr/>
        </p:nvSpPr>
        <p:spPr bwMode="auto">
          <a:xfrm>
            <a:off x="3276600" y="2136775"/>
            <a:ext cx="2052638" cy="1630363"/>
          </a:xfrm>
          <a:prstGeom prst="rect">
            <a:avLst/>
          </a:prstGeom>
          <a:noFill/>
          <a:ln w="9525">
            <a:noFill/>
            <a:miter lim="800000"/>
            <a:headEnd/>
            <a:tailEnd/>
          </a:ln>
        </p:spPr>
        <p:txBody>
          <a:bodyPr>
            <a:spAutoFit/>
          </a:bodyPr>
          <a:lstStyle/>
          <a:p>
            <a:r>
              <a:rPr lang="fr-FR" sz="1000">
                <a:latin typeface="Calibri" pitchFamily="34" charset="0"/>
              </a:rPr>
              <a:t>Questionner le patient à distance</a:t>
            </a:r>
          </a:p>
          <a:p>
            <a:r>
              <a:rPr lang="fr-FR" sz="1000">
                <a:latin typeface="Calibri" pitchFamily="34" charset="0"/>
              </a:rPr>
              <a:t>(interphone, téléphone) </a:t>
            </a:r>
          </a:p>
          <a:p>
            <a:r>
              <a:rPr lang="fr-FR" sz="1000">
                <a:latin typeface="Calibri" pitchFamily="34" charset="0"/>
              </a:rPr>
              <a:t>Vérifier sa température : thermomètre sans contact</a:t>
            </a:r>
          </a:p>
          <a:p>
            <a:endParaRPr lang="fr-FR" sz="1000">
              <a:latin typeface="Calibri" pitchFamily="34" charset="0"/>
            </a:endParaRPr>
          </a:p>
          <a:p>
            <a:r>
              <a:rPr lang="fr-FR" sz="1000">
                <a:latin typeface="Calibri" pitchFamily="34" charset="0"/>
              </a:rPr>
              <a:t>EPI si nécessité de rentrer dans le local</a:t>
            </a:r>
          </a:p>
          <a:p>
            <a:r>
              <a:rPr lang="fr-FR" sz="1000" i="1">
                <a:latin typeface="Calibri" pitchFamily="34" charset="0"/>
              </a:rPr>
              <a:t>assurer des soins de première intention : constantes, médicaments per os…</a:t>
            </a:r>
          </a:p>
        </p:txBody>
      </p:sp>
      <p:sp>
        <p:nvSpPr>
          <p:cNvPr id="42026" name="ZoneTexte 46"/>
          <p:cNvSpPr txBox="1">
            <a:spLocks noChangeArrowheads="1"/>
          </p:cNvSpPr>
          <p:nvPr/>
        </p:nvSpPr>
        <p:spPr bwMode="auto">
          <a:xfrm>
            <a:off x="5383213" y="2349500"/>
            <a:ext cx="1570037" cy="854075"/>
          </a:xfrm>
          <a:prstGeom prst="rect">
            <a:avLst/>
          </a:prstGeom>
          <a:noFill/>
          <a:ln w="9525">
            <a:noFill/>
            <a:miter lim="800000"/>
            <a:headEnd/>
            <a:tailEnd/>
          </a:ln>
        </p:spPr>
        <p:txBody>
          <a:bodyPr>
            <a:spAutoFit/>
          </a:bodyPr>
          <a:lstStyle/>
          <a:p>
            <a:r>
              <a:rPr lang="fr-FR" sz="1000">
                <a:latin typeface="Calibri" pitchFamily="34" charset="0"/>
              </a:rPr>
              <a:t>Veiller aux mesures de sécurité pour les personnes, l’environnement et les matériels</a:t>
            </a:r>
          </a:p>
        </p:txBody>
      </p:sp>
      <p:sp>
        <p:nvSpPr>
          <p:cNvPr id="44080" name="ZoneTexte 47"/>
          <p:cNvSpPr txBox="1">
            <a:spLocks noChangeArrowheads="1"/>
          </p:cNvSpPr>
          <p:nvPr/>
        </p:nvSpPr>
        <p:spPr bwMode="auto">
          <a:xfrm>
            <a:off x="6972300" y="2349500"/>
            <a:ext cx="2041525" cy="1062038"/>
          </a:xfrm>
          <a:prstGeom prst="rect">
            <a:avLst/>
          </a:prstGeom>
          <a:noFill/>
          <a:ln w="9525">
            <a:noFill/>
            <a:miter lim="800000"/>
            <a:headEnd/>
            <a:tailEnd/>
          </a:ln>
        </p:spPr>
        <p:txBody>
          <a:bodyPr>
            <a:spAutoFit/>
          </a:bodyPr>
          <a:lstStyle/>
          <a:p>
            <a:pPr>
              <a:defRPr/>
            </a:pPr>
            <a:r>
              <a:rPr lang="fr-FR" sz="1000" dirty="0">
                <a:latin typeface="Calibri" pitchFamily="34" charset="0"/>
              </a:rPr>
              <a:t>Personnels habilités uniquement</a:t>
            </a:r>
          </a:p>
          <a:p>
            <a:pPr>
              <a:defRPr/>
            </a:pPr>
            <a:r>
              <a:rPr lang="fr-FR" sz="1000" dirty="0">
                <a:latin typeface="Calibri" pitchFamily="34" charset="0"/>
              </a:rPr>
              <a:t>(formés et entraînés) </a:t>
            </a:r>
          </a:p>
          <a:p>
            <a:pPr>
              <a:defRPr/>
            </a:pPr>
            <a:endParaRPr lang="fr-FR" sz="1000" dirty="0">
              <a:latin typeface="Calibri" pitchFamily="34" charset="0"/>
            </a:endParaRPr>
          </a:p>
          <a:p>
            <a:pPr>
              <a:defRPr/>
            </a:pPr>
            <a:r>
              <a:rPr lang="fr-FR" sz="1100" b="1" dirty="0">
                <a:solidFill>
                  <a:schemeClr val="accent6">
                    <a:lumMod val="75000"/>
                  </a:schemeClr>
                </a:solidFill>
                <a:latin typeface="Calibri" pitchFamily="34" charset="0"/>
              </a:rPr>
              <a:t>Réalisation du 1</a:t>
            </a:r>
            <a:r>
              <a:rPr lang="fr-FR" sz="1100" b="1" baseline="30000" dirty="0">
                <a:solidFill>
                  <a:schemeClr val="accent6">
                    <a:lumMod val="75000"/>
                  </a:schemeClr>
                </a:solidFill>
                <a:latin typeface="Calibri" pitchFamily="34" charset="0"/>
              </a:rPr>
              <a:t>er</a:t>
            </a:r>
            <a:r>
              <a:rPr lang="fr-FR" sz="1100" b="1" dirty="0">
                <a:solidFill>
                  <a:schemeClr val="accent6">
                    <a:lumMod val="75000"/>
                  </a:schemeClr>
                </a:solidFill>
                <a:latin typeface="Calibri" pitchFamily="34" charset="0"/>
              </a:rPr>
              <a:t> Prélèvement sanguin avec mesures de sécurité maximale</a:t>
            </a:r>
          </a:p>
        </p:txBody>
      </p:sp>
      <p:sp>
        <p:nvSpPr>
          <p:cNvPr id="42028" name="Titre 48"/>
          <p:cNvSpPr>
            <a:spLocks noGrp="1"/>
          </p:cNvSpPr>
          <p:nvPr>
            <p:ph type="title" idx="4294967295"/>
          </p:nvPr>
        </p:nvSpPr>
        <p:spPr>
          <a:xfrm>
            <a:off x="411163" y="44450"/>
            <a:ext cx="8229600" cy="561975"/>
          </a:xfrm>
        </p:spPr>
        <p:txBody>
          <a:bodyPr/>
          <a:lstStyle/>
          <a:p>
            <a:pPr eaLnBrk="1" hangingPunct="1"/>
            <a:r>
              <a:rPr lang="fr-FR" sz="2800" b="1" smtClean="0"/>
              <a:t>Actions tout au long de la prise en charge</a:t>
            </a:r>
          </a:p>
        </p:txBody>
      </p:sp>
      <p:sp>
        <p:nvSpPr>
          <p:cNvPr id="3" name="ZoneTexte 2"/>
          <p:cNvSpPr txBox="1"/>
          <p:nvPr/>
        </p:nvSpPr>
        <p:spPr>
          <a:xfrm>
            <a:off x="323850" y="5589588"/>
            <a:ext cx="2824163" cy="4064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fr-FR" sz="1000" i="1" dirty="0"/>
              <a:t>Le risque est avéré uniquement en cas de contact avec les liquides biologiques </a:t>
            </a:r>
          </a:p>
        </p:txBody>
      </p:sp>
      <p:sp>
        <p:nvSpPr>
          <p:cNvPr id="2" name="Espace réservé du numéro de diapositive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EB4D996-F3FE-4A53-B3F8-7375AEB9E660}" type="slidenum">
              <a:rPr lang="fr-FR" sz="1200">
                <a:solidFill>
                  <a:schemeClr val="tx1">
                    <a:tint val="75000"/>
                  </a:schemeClr>
                </a:solidFill>
                <a:latin typeface="+mn-lt"/>
              </a:rPr>
              <a:pPr algn="r" fontAlgn="auto">
                <a:spcBef>
                  <a:spcPts val="0"/>
                </a:spcBef>
                <a:spcAft>
                  <a:spcPts val="0"/>
                </a:spcAft>
                <a:defRPr/>
              </a:pPr>
              <a:t>15</a:t>
            </a:fld>
            <a:endParaRPr lang="fr-FR" sz="1200">
              <a:solidFill>
                <a:schemeClr val="tx1">
                  <a:tint val="75000"/>
                </a:schemeClr>
              </a:solidFill>
              <a:latin typeface="+mn-lt"/>
            </a:endParaRPr>
          </a:p>
        </p:txBody>
      </p:sp>
      <p:sp>
        <p:nvSpPr>
          <p:cNvPr id="4" name="ZoneTexte 3"/>
          <p:cNvSpPr txBox="1"/>
          <p:nvPr/>
        </p:nvSpPr>
        <p:spPr>
          <a:xfrm>
            <a:off x="304800" y="6351588"/>
            <a:ext cx="2509838" cy="3079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defRPr/>
            </a:pPr>
            <a:r>
              <a:rPr lang="fr-FR" sz="1400" dirty="0"/>
              <a:t>*12 ESRH au 20 novembre 2014</a:t>
            </a:r>
          </a:p>
        </p:txBody>
      </p:sp>
      <p:sp>
        <p:nvSpPr>
          <p:cNvPr id="5" name="ZoneTexte 4"/>
          <p:cNvSpPr txBox="1"/>
          <p:nvPr/>
        </p:nvSpPr>
        <p:spPr>
          <a:xfrm>
            <a:off x="216126" y="3711699"/>
            <a:ext cx="5087072" cy="276999"/>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a:defRPr/>
            </a:pPr>
            <a:r>
              <a:rPr lang="fr-FR" sz="1200" b="1" dirty="0"/>
              <a:t>Veiller à aucun contact direct avec le patient</a:t>
            </a:r>
          </a:p>
        </p:txBody>
      </p:sp>
      <p:sp>
        <p:nvSpPr>
          <p:cNvPr id="24" name="ZoneTexte 23"/>
          <p:cNvSpPr txBox="1"/>
          <p:nvPr/>
        </p:nvSpPr>
        <p:spPr>
          <a:xfrm>
            <a:off x="157163" y="1116013"/>
            <a:ext cx="5226050"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fr-FR" dirty="0"/>
              <a:t>Temps en attente de classement : en moyenne 1h30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36" name="Espace réservé du numéro de diapositive 5"/>
          <p:cNvSpPr>
            <a:spLocks noGrp="1"/>
          </p:cNvSpPr>
          <p:nvPr>
            <p:ph type="sldNum" sz="quarter" idx="11"/>
          </p:nvPr>
        </p:nvSpPr>
        <p:spPr/>
        <p:txBody>
          <a:bodyPr/>
          <a:lstStyle/>
          <a:p>
            <a:pPr>
              <a:defRPr/>
            </a:pPr>
            <a:fld id="{780D8530-E7AC-45A1-AB88-2B0AC040C9A3}" type="slidenum">
              <a:rPr lang="fr-FR"/>
              <a:pPr>
                <a:defRPr/>
              </a:pPr>
              <a:t>16</a:t>
            </a:fld>
            <a:endParaRPr lang="fr-FR" dirty="0"/>
          </a:p>
        </p:txBody>
      </p:sp>
      <p:cxnSp>
        <p:nvCxnSpPr>
          <p:cNvPr id="6" name="Connecteur droit avec flèche 5"/>
          <p:cNvCxnSpPr/>
          <p:nvPr/>
        </p:nvCxnSpPr>
        <p:spPr>
          <a:xfrm flipV="1">
            <a:off x="180975" y="3808413"/>
            <a:ext cx="8867775" cy="73025"/>
          </a:xfrm>
          <a:prstGeom prst="straightConnector1">
            <a:avLst/>
          </a:prstGeom>
          <a:ln w="31750" cmpd="sng">
            <a:tailEnd type="stealth" w="lg" len="lg"/>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1620838" y="1428750"/>
            <a:ext cx="0" cy="237966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92100" y="4175125"/>
            <a:ext cx="1300163" cy="41433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200" dirty="0"/>
              <a:t>Zone d’accueil</a:t>
            </a:r>
          </a:p>
          <a:p>
            <a:pPr fontAlgn="auto">
              <a:spcBef>
                <a:spcPts val="0"/>
              </a:spcBef>
              <a:spcAft>
                <a:spcPts val="0"/>
              </a:spcAft>
              <a:defRPr/>
            </a:pPr>
            <a:endParaRPr lang="fr-FR" sz="900" dirty="0"/>
          </a:p>
        </p:txBody>
      </p:sp>
      <p:cxnSp>
        <p:nvCxnSpPr>
          <p:cNvPr id="10" name="Connecteur droit avec flèche 9"/>
          <p:cNvCxnSpPr/>
          <p:nvPr/>
        </p:nvCxnSpPr>
        <p:spPr>
          <a:xfrm flipH="1">
            <a:off x="3192463" y="1403350"/>
            <a:ext cx="1587" cy="240506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58763" y="1393825"/>
            <a:ext cx="1257300" cy="261938"/>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fr-FR" sz="1100" dirty="0"/>
              <a:t>Arrivée du patient </a:t>
            </a:r>
          </a:p>
        </p:txBody>
      </p:sp>
      <p:sp>
        <p:nvSpPr>
          <p:cNvPr id="12" name="ZoneTexte 11"/>
          <p:cNvSpPr txBox="1"/>
          <p:nvPr/>
        </p:nvSpPr>
        <p:spPr>
          <a:xfrm>
            <a:off x="1722438" y="1403350"/>
            <a:ext cx="1393825" cy="7699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Le patient se rend seul dans le local dédié et ferme la porte</a:t>
            </a:r>
          </a:p>
        </p:txBody>
      </p:sp>
      <p:sp>
        <p:nvSpPr>
          <p:cNvPr id="13" name="ZoneTexte 12"/>
          <p:cNvSpPr txBox="1"/>
          <p:nvPr/>
        </p:nvSpPr>
        <p:spPr>
          <a:xfrm>
            <a:off x="1657350" y="4151313"/>
            <a:ext cx="1462088" cy="4667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fr-FR" sz="1200">
                <a:solidFill>
                  <a:srgbClr val="000000"/>
                </a:solidFill>
              </a:rPr>
              <a:t>Couloirs-zones accès</a:t>
            </a:r>
          </a:p>
        </p:txBody>
      </p:sp>
      <p:sp>
        <p:nvSpPr>
          <p:cNvPr id="14" name="ZoneTexte 13"/>
          <p:cNvSpPr txBox="1"/>
          <p:nvPr/>
        </p:nvSpPr>
        <p:spPr>
          <a:xfrm>
            <a:off x="3233738" y="4192588"/>
            <a:ext cx="3429000" cy="4619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sz="1200" dirty="0"/>
              <a:t>Local dédié </a:t>
            </a:r>
          </a:p>
          <a:p>
            <a:pPr algn="ctr" fontAlgn="auto">
              <a:spcBef>
                <a:spcPts val="0"/>
              </a:spcBef>
              <a:spcAft>
                <a:spcPts val="0"/>
              </a:spcAft>
              <a:defRPr/>
            </a:pPr>
            <a:r>
              <a:rPr lang="fr-FR" sz="1200" dirty="0"/>
              <a:t>au patient suspect</a:t>
            </a:r>
          </a:p>
        </p:txBody>
      </p:sp>
      <p:sp>
        <p:nvSpPr>
          <p:cNvPr id="15" name="ZoneTexte 14"/>
          <p:cNvSpPr txBox="1"/>
          <p:nvPr/>
        </p:nvSpPr>
        <p:spPr>
          <a:xfrm>
            <a:off x="3268663" y="1403350"/>
            <a:ext cx="3394075" cy="2619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Patient en observation en attente de classement</a:t>
            </a:r>
          </a:p>
        </p:txBody>
      </p:sp>
      <p:cxnSp>
        <p:nvCxnSpPr>
          <p:cNvPr id="16" name="Connecteur droit avec flèche 15"/>
          <p:cNvCxnSpPr/>
          <p:nvPr/>
        </p:nvCxnSpPr>
        <p:spPr>
          <a:xfrm flipH="1">
            <a:off x="6777038" y="1444625"/>
            <a:ext cx="0" cy="2363788"/>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777038" y="1423988"/>
            <a:ext cx="1092200" cy="6000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Transfert du patient vers un ESRH</a:t>
            </a:r>
          </a:p>
        </p:txBody>
      </p:sp>
      <p:cxnSp>
        <p:nvCxnSpPr>
          <p:cNvPr id="18" name="Connecteur droit avec flèche 17"/>
          <p:cNvCxnSpPr/>
          <p:nvPr/>
        </p:nvCxnSpPr>
        <p:spPr>
          <a:xfrm flipH="1">
            <a:off x="7869238" y="1471613"/>
            <a:ext cx="1587" cy="2373312"/>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6846888" y="4181475"/>
            <a:ext cx="1023937"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200" dirty="0"/>
              <a:t>Véhicule SAMU</a:t>
            </a:r>
          </a:p>
        </p:txBody>
      </p:sp>
      <p:sp>
        <p:nvSpPr>
          <p:cNvPr id="20" name="ZoneTexte 19"/>
          <p:cNvSpPr txBox="1"/>
          <p:nvPr/>
        </p:nvSpPr>
        <p:spPr>
          <a:xfrm>
            <a:off x="7904163" y="4192588"/>
            <a:ext cx="1144587" cy="4318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100" dirty="0"/>
              <a:t>ESRH Secteurs spécialisés</a:t>
            </a:r>
          </a:p>
        </p:txBody>
      </p:sp>
      <p:sp>
        <p:nvSpPr>
          <p:cNvPr id="21" name="ZoneTexte 20"/>
          <p:cNvSpPr txBox="1"/>
          <p:nvPr/>
        </p:nvSpPr>
        <p:spPr>
          <a:xfrm>
            <a:off x="7923213" y="1414463"/>
            <a:ext cx="1179512" cy="60007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Prise en charge du patient</a:t>
            </a:r>
          </a:p>
          <a:p>
            <a:pPr fontAlgn="auto">
              <a:spcBef>
                <a:spcPts val="0"/>
              </a:spcBef>
              <a:spcAft>
                <a:spcPts val="0"/>
              </a:spcAft>
              <a:defRPr/>
            </a:pPr>
            <a:r>
              <a:rPr lang="fr-FR" sz="1100" dirty="0"/>
              <a:t>dans un ESRH</a:t>
            </a:r>
          </a:p>
        </p:txBody>
      </p:sp>
      <p:graphicFrame>
        <p:nvGraphicFramePr>
          <p:cNvPr id="22" name="Diagramme 21"/>
          <p:cNvGraphicFramePr/>
          <p:nvPr/>
        </p:nvGraphicFramePr>
        <p:xfrm>
          <a:off x="-168215" y="692696"/>
          <a:ext cx="9073008"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Chevron 24"/>
          <p:cNvSpPr/>
          <p:nvPr/>
        </p:nvSpPr>
        <p:spPr>
          <a:xfrm>
            <a:off x="209550" y="765175"/>
            <a:ext cx="6815138" cy="5032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Cas suspect</a:t>
            </a:r>
          </a:p>
        </p:txBody>
      </p:sp>
      <p:sp>
        <p:nvSpPr>
          <p:cNvPr id="26" name="Chevron 25"/>
          <p:cNvSpPr/>
          <p:nvPr/>
        </p:nvSpPr>
        <p:spPr>
          <a:xfrm>
            <a:off x="6777038" y="765175"/>
            <a:ext cx="2185987" cy="5032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Cas possible</a:t>
            </a:r>
          </a:p>
        </p:txBody>
      </p:sp>
      <p:cxnSp>
        <p:nvCxnSpPr>
          <p:cNvPr id="31" name="Connecteur droit avec flèche 30"/>
          <p:cNvCxnSpPr/>
          <p:nvPr/>
        </p:nvCxnSpPr>
        <p:spPr>
          <a:xfrm flipH="1">
            <a:off x="1601788" y="3881438"/>
            <a:ext cx="36512" cy="2428875"/>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3192463" y="3881438"/>
            <a:ext cx="1587" cy="2274887"/>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6777038" y="3844925"/>
            <a:ext cx="0" cy="218281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39" name="Rectangle avec flèche vers le haut 38"/>
          <p:cNvSpPr/>
          <p:nvPr/>
        </p:nvSpPr>
        <p:spPr>
          <a:xfrm>
            <a:off x="3214688" y="4686300"/>
            <a:ext cx="1770062" cy="13176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Vêtements civils</a:t>
            </a:r>
          </a:p>
          <a:p>
            <a:pPr algn="ctr" fontAlgn="auto">
              <a:spcBef>
                <a:spcPts val="0"/>
              </a:spcBef>
              <a:spcAft>
                <a:spcPts val="0"/>
              </a:spcAft>
              <a:defRPr/>
            </a:pPr>
            <a:r>
              <a:rPr lang="fr-FR" sz="1200" dirty="0"/>
              <a:t>Désinfection fréquente des mains </a:t>
            </a:r>
          </a:p>
        </p:txBody>
      </p:sp>
      <p:sp>
        <p:nvSpPr>
          <p:cNvPr id="43" name="Rectangle avec flèche vers le haut 42"/>
          <p:cNvSpPr/>
          <p:nvPr/>
        </p:nvSpPr>
        <p:spPr>
          <a:xfrm>
            <a:off x="6845300" y="4686300"/>
            <a:ext cx="2117725" cy="13176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Vêtements civils</a:t>
            </a:r>
          </a:p>
          <a:p>
            <a:pPr algn="ctr" fontAlgn="auto">
              <a:spcBef>
                <a:spcPts val="0"/>
              </a:spcBef>
              <a:spcAft>
                <a:spcPts val="0"/>
              </a:spcAft>
              <a:defRPr/>
            </a:pPr>
            <a:r>
              <a:rPr lang="fr-FR" sz="1200" dirty="0"/>
              <a:t>Ou tenue à usage unique </a:t>
            </a:r>
          </a:p>
          <a:p>
            <a:pPr algn="ctr" fontAlgn="auto">
              <a:spcBef>
                <a:spcPts val="0"/>
              </a:spcBef>
              <a:spcAft>
                <a:spcPts val="0"/>
              </a:spcAft>
              <a:defRPr/>
            </a:pPr>
            <a:r>
              <a:rPr lang="fr-FR" sz="1200" dirty="0"/>
              <a:t> </a:t>
            </a:r>
          </a:p>
        </p:txBody>
      </p:sp>
      <p:sp>
        <p:nvSpPr>
          <p:cNvPr id="44058" name="ZoneTexte 45"/>
          <p:cNvSpPr txBox="1">
            <a:spLocks noChangeArrowheads="1"/>
          </p:cNvSpPr>
          <p:nvPr/>
        </p:nvSpPr>
        <p:spPr bwMode="auto">
          <a:xfrm>
            <a:off x="3225800" y="1843088"/>
            <a:ext cx="3557588" cy="1630362"/>
          </a:xfrm>
          <a:prstGeom prst="rect">
            <a:avLst/>
          </a:prstGeom>
          <a:noFill/>
          <a:ln w="9525">
            <a:noFill/>
            <a:miter lim="800000"/>
            <a:headEnd/>
            <a:tailEnd/>
          </a:ln>
        </p:spPr>
        <p:txBody>
          <a:bodyPr>
            <a:spAutoFit/>
          </a:bodyPr>
          <a:lstStyle/>
          <a:p>
            <a:r>
              <a:rPr lang="fr-FR" sz="1000">
                <a:latin typeface="Calibri" pitchFamily="34" charset="0"/>
              </a:rPr>
              <a:t>Placer ses papiers,  objets de valeurs dans une pochette transparente</a:t>
            </a:r>
          </a:p>
          <a:p>
            <a:r>
              <a:rPr lang="fr-FR" sz="1000">
                <a:latin typeface="Calibri" pitchFamily="34" charset="0"/>
              </a:rPr>
              <a:t>Laisser au patient sa montre et son portable (utile pour communiquer avec les médecins, l’équipe et ses proches)</a:t>
            </a:r>
          </a:p>
          <a:p>
            <a:r>
              <a:rPr lang="fr-FR" sz="1000">
                <a:latin typeface="Calibri" pitchFamily="34" charset="0"/>
              </a:rPr>
              <a:t>Lui mettre à disposition un flacon PHA</a:t>
            </a:r>
          </a:p>
          <a:p>
            <a:endParaRPr lang="fr-FR" sz="1000">
              <a:latin typeface="Calibri" pitchFamily="34" charset="0"/>
            </a:endParaRPr>
          </a:p>
          <a:p>
            <a:r>
              <a:rPr lang="fr-FR" sz="1000" b="1">
                <a:latin typeface="Calibri" pitchFamily="34" charset="0"/>
              </a:rPr>
              <a:t>Si vêtements souillés  fournir un pyjama à UU : ranger les vêtements dans un « Sac DASRI déposé dans un sac transparent étiqueté  au nom du patient et la  mention « linge du patient » et  faire l’</a:t>
            </a:r>
            <a:r>
              <a:rPr lang="fr-FR" sz="1000">
                <a:latin typeface="Calibri" pitchFamily="34" charset="0"/>
              </a:rPr>
              <a:t>Inventaire (double exemplaire) </a:t>
            </a:r>
            <a:endParaRPr lang="fr-FR" sz="1000" b="1">
              <a:latin typeface="Calibri" pitchFamily="34" charset="0"/>
            </a:endParaRPr>
          </a:p>
        </p:txBody>
      </p:sp>
      <p:sp>
        <p:nvSpPr>
          <p:cNvPr id="44059" name="Titre 48"/>
          <p:cNvSpPr>
            <a:spLocks noGrp="1"/>
          </p:cNvSpPr>
          <p:nvPr>
            <p:ph type="title"/>
          </p:nvPr>
        </p:nvSpPr>
        <p:spPr>
          <a:xfrm>
            <a:off x="411163" y="44450"/>
            <a:ext cx="8229600" cy="561975"/>
          </a:xfrm>
        </p:spPr>
        <p:txBody>
          <a:bodyPr/>
          <a:lstStyle/>
          <a:p>
            <a:pPr eaLnBrk="1" hangingPunct="1"/>
            <a:r>
              <a:rPr lang="fr-FR" sz="2800" b="1" smtClean="0"/>
              <a:t>Tenue et protection du patient suspect</a:t>
            </a:r>
          </a:p>
        </p:txBody>
      </p:sp>
      <p:sp>
        <p:nvSpPr>
          <p:cNvPr id="3" name="ZoneTexte 2"/>
          <p:cNvSpPr txBox="1"/>
          <p:nvPr/>
        </p:nvSpPr>
        <p:spPr>
          <a:xfrm>
            <a:off x="227013" y="6138863"/>
            <a:ext cx="8736012" cy="2476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fr-FR" sz="1000" i="1" dirty="0"/>
              <a:t>Le risque de transmission est avéré uniquement en cas de contact avec les liquides biologiques </a:t>
            </a:r>
          </a:p>
        </p:txBody>
      </p:sp>
      <p:sp>
        <p:nvSpPr>
          <p:cNvPr id="2" name="Espace réservé du numéro de diapositive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9908366-904C-4FDA-8712-08E625D43756}" type="slidenum">
              <a:rPr lang="fr-FR" sz="1200">
                <a:solidFill>
                  <a:schemeClr val="tx1">
                    <a:tint val="75000"/>
                  </a:schemeClr>
                </a:solidFill>
                <a:latin typeface="+mn-lt"/>
              </a:rPr>
              <a:pPr algn="r" fontAlgn="auto">
                <a:spcBef>
                  <a:spcPts val="0"/>
                </a:spcBef>
                <a:spcAft>
                  <a:spcPts val="0"/>
                </a:spcAft>
                <a:defRPr/>
              </a:pPr>
              <a:t>16</a:t>
            </a:fld>
            <a:endParaRPr lang="fr-FR" sz="1200" dirty="0">
              <a:solidFill>
                <a:schemeClr val="tx1">
                  <a:tint val="75000"/>
                </a:schemeClr>
              </a:solidFill>
              <a:latin typeface="+mn-lt"/>
            </a:endParaRPr>
          </a:p>
        </p:txBody>
      </p:sp>
      <p:sp>
        <p:nvSpPr>
          <p:cNvPr id="50" name="Rectangle avec flèche vers le haut 49"/>
          <p:cNvSpPr/>
          <p:nvPr/>
        </p:nvSpPr>
        <p:spPr>
          <a:xfrm>
            <a:off x="258763" y="4686300"/>
            <a:ext cx="2857500" cy="13176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Vêtements civils</a:t>
            </a:r>
          </a:p>
          <a:p>
            <a:pPr algn="ctr" fontAlgn="auto">
              <a:spcBef>
                <a:spcPts val="0"/>
              </a:spcBef>
              <a:spcAft>
                <a:spcPts val="0"/>
              </a:spcAft>
              <a:defRPr/>
            </a:pPr>
            <a:r>
              <a:rPr lang="fr-FR" sz="1200" dirty="0"/>
              <a:t>Masque chirurgical</a:t>
            </a:r>
          </a:p>
          <a:p>
            <a:pPr algn="ctr" fontAlgn="auto">
              <a:spcBef>
                <a:spcPts val="0"/>
              </a:spcBef>
              <a:spcAft>
                <a:spcPts val="0"/>
              </a:spcAft>
              <a:defRPr/>
            </a:pPr>
            <a:r>
              <a:rPr lang="fr-FR" sz="1200" dirty="0"/>
              <a:t>Désinfection des mains </a:t>
            </a:r>
          </a:p>
        </p:txBody>
      </p:sp>
      <p:sp>
        <p:nvSpPr>
          <p:cNvPr id="55" name="Rectangle avec flèche vers le haut 54"/>
          <p:cNvSpPr/>
          <p:nvPr/>
        </p:nvSpPr>
        <p:spPr>
          <a:xfrm>
            <a:off x="5013325" y="4686300"/>
            <a:ext cx="1770063" cy="13176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Si besoin :</a:t>
            </a:r>
          </a:p>
          <a:p>
            <a:pPr algn="ctr" fontAlgn="auto">
              <a:spcBef>
                <a:spcPts val="0"/>
              </a:spcBef>
              <a:spcAft>
                <a:spcPts val="0"/>
              </a:spcAft>
              <a:defRPr/>
            </a:pPr>
            <a:r>
              <a:rPr lang="fr-FR" sz="1200" dirty="0"/>
              <a:t> Tenue à usage unique</a:t>
            </a:r>
          </a:p>
          <a:p>
            <a:pPr algn="ctr" fontAlgn="auto">
              <a:spcBef>
                <a:spcPts val="0"/>
              </a:spcBef>
              <a:spcAft>
                <a:spcPts val="0"/>
              </a:spcAft>
              <a:defRPr/>
            </a:pPr>
            <a:r>
              <a:rPr lang="fr-FR" sz="1200" dirty="0"/>
              <a:t> Désinfection fréquente des mains </a:t>
            </a:r>
          </a:p>
          <a:p>
            <a:pPr algn="ctr" fontAlgn="auto">
              <a:spcBef>
                <a:spcPts val="0"/>
              </a:spcBef>
              <a:spcAft>
                <a:spcPts val="0"/>
              </a:spcAft>
              <a:defRPr/>
            </a:pPr>
            <a:endParaRPr lang="fr-FR" sz="1200" dirty="0"/>
          </a:p>
        </p:txBody>
      </p:sp>
      <p:sp>
        <p:nvSpPr>
          <p:cNvPr id="56" name="ZoneTexte 55"/>
          <p:cNvSpPr txBox="1"/>
          <p:nvPr/>
        </p:nvSpPr>
        <p:spPr>
          <a:xfrm>
            <a:off x="3233738" y="3429000"/>
            <a:ext cx="3530600" cy="4064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fr-FR" sz="1000" i="1" dirty="0">
                <a:solidFill>
                  <a:srgbClr val="000000"/>
                </a:solidFill>
              </a:rPr>
              <a:t>Conserver « le sac» dans  la chambre jusqu’à la connaissance du classement </a:t>
            </a:r>
          </a:p>
        </p:txBody>
      </p:sp>
      <p:sp>
        <p:nvSpPr>
          <p:cNvPr id="57" name="ZoneTexte 56"/>
          <p:cNvSpPr txBox="1"/>
          <p:nvPr/>
        </p:nvSpPr>
        <p:spPr>
          <a:xfrm>
            <a:off x="6808788" y="3408363"/>
            <a:ext cx="2335212" cy="40005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fr-FR" sz="1000" i="1" dirty="0">
                <a:solidFill>
                  <a:srgbClr val="000000"/>
                </a:solidFill>
              </a:rPr>
              <a:t>Transférer le sac des vêtements</a:t>
            </a:r>
          </a:p>
          <a:p>
            <a:pPr algn="ctr">
              <a:defRPr/>
            </a:pPr>
            <a:r>
              <a:rPr lang="fr-FR" sz="1000" i="1" dirty="0">
                <a:solidFill>
                  <a:srgbClr val="000000"/>
                </a:solidFill>
              </a:rPr>
              <a:t> avec le patient</a:t>
            </a:r>
          </a:p>
        </p:txBody>
      </p:sp>
      <p:sp>
        <p:nvSpPr>
          <p:cNvPr id="44066" name="Rectangle 3"/>
          <p:cNvSpPr>
            <a:spLocks noChangeArrowheads="1"/>
          </p:cNvSpPr>
          <p:nvPr/>
        </p:nvSpPr>
        <p:spPr bwMode="auto">
          <a:xfrm>
            <a:off x="277813" y="2844800"/>
            <a:ext cx="1300162" cy="784225"/>
          </a:xfrm>
          <a:prstGeom prst="rect">
            <a:avLst/>
          </a:prstGeom>
          <a:noFill/>
          <a:ln w="9525">
            <a:noFill/>
            <a:miter lim="800000"/>
            <a:headEnd/>
            <a:tailEnd/>
          </a:ln>
        </p:spPr>
        <p:txBody>
          <a:bodyPr>
            <a:spAutoFit/>
          </a:bodyPr>
          <a:lstStyle/>
          <a:p>
            <a:endParaRPr lang="fr-FR" sz="900">
              <a:latin typeface="Calibri" pitchFamily="34" charset="0"/>
            </a:endParaRPr>
          </a:p>
          <a:p>
            <a:r>
              <a:rPr lang="fr-FR" sz="900">
                <a:latin typeface="Calibri" pitchFamily="34" charset="0"/>
              </a:rPr>
              <a:t>Lui donner </a:t>
            </a:r>
            <a:r>
              <a:rPr lang="fr-FR" sz="900" b="1">
                <a:latin typeface="Calibri" pitchFamily="34" charset="0"/>
              </a:rPr>
              <a:t>un masque chirurgical </a:t>
            </a:r>
            <a:r>
              <a:rPr lang="fr-FR" sz="900">
                <a:latin typeface="Calibri" pitchFamily="34" charset="0"/>
              </a:rPr>
              <a:t>et lui demander de faire une désinfection des mains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Espace réservé du pied de page 4"/>
          <p:cNvSpPr>
            <a:spLocks noGrp="1"/>
          </p:cNvSpPr>
          <p:nvPr>
            <p:ph type="ftr" sz="quarter" idx="10"/>
          </p:nvPr>
        </p:nvSpPr>
        <p:spPr bwMode="auto">
          <a:noFill/>
          <a:ln>
            <a:miter lim="800000"/>
            <a:headEnd/>
            <a:tailEnd/>
          </a:ln>
        </p:spPr>
        <p:txBody>
          <a:bodyPr/>
          <a:lstStyle/>
          <a:p>
            <a:r>
              <a:rPr lang="fr-FR" smtClean="0"/>
              <a:t>Version 4 - 15 décembre 2014</a:t>
            </a:r>
          </a:p>
        </p:txBody>
      </p:sp>
      <p:sp>
        <p:nvSpPr>
          <p:cNvPr id="51" name="Espace réservé du numéro de diapositive 5"/>
          <p:cNvSpPr>
            <a:spLocks noGrp="1"/>
          </p:cNvSpPr>
          <p:nvPr>
            <p:ph type="sldNum" sz="quarter" idx="11"/>
          </p:nvPr>
        </p:nvSpPr>
        <p:spPr/>
        <p:txBody>
          <a:bodyPr/>
          <a:lstStyle/>
          <a:p>
            <a:pPr>
              <a:defRPr/>
            </a:pPr>
            <a:fld id="{DA3FF8B0-6E26-4DE7-B407-B6283373199B}" type="slidenum">
              <a:rPr lang="fr-FR"/>
              <a:pPr>
                <a:defRPr/>
              </a:pPr>
              <a:t>17</a:t>
            </a:fld>
            <a:endParaRPr lang="fr-FR" dirty="0"/>
          </a:p>
        </p:txBody>
      </p:sp>
      <p:cxnSp>
        <p:nvCxnSpPr>
          <p:cNvPr id="6" name="Connecteur droit avec flèche 5"/>
          <p:cNvCxnSpPr/>
          <p:nvPr/>
        </p:nvCxnSpPr>
        <p:spPr>
          <a:xfrm flipV="1">
            <a:off x="327025" y="3681413"/>
            <a:ext cx="8770938" cy="0"/>
          </a:xfrm>
          <a:prstGeom prst="straightConnector1">
            <a:avLst/>
          </a:prstGeom>
          <a:ln w="31750" cmpd="sng">
            <a:tailEnd type="stealth" w="lg" len="lg"/>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a:off x="1619250" y="1428750"/>
            <a:ext cx="1588" cy="214471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41300" y="3681413"/>
            <a:ext cx="1298575" cy="415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200" dirty="0"/>
              <a:t>Zone d’accueil</a:t>
            </a:r>
          </a:p>
          <a:p>
            <a:pPr fontAlgn="auto">
              <a:spcBef>
                <a:spcPts val="0"/>
              </a:spcBef>
              <a:spcAft>
                <a:spcPts val="0"/>
              </a:spcAft>
              <a:defRPr/>
            </a:pPr>
            <a:endParaRPr lang="fr-FR" sz="900" dirty="0"/>
          </a:p>
        </p:txBody>
      </p:sp>
      <p:cxnSp>
        <p:nvCxnSpPr>
          <p:cNvPr id="10" name="Connecteur droit avec flèche 9"/>
          <p:cNvCxnSpPr/>
          <p:nvPr/>
        </p:nvCxnSpPr>
        <p:spPr>
          <a:xfrm flipH="1">
            <a:off x="3203575" y="1457325"/>
            <a:ext cx="11113" cy="2116138"/>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282575" y="1865313"/>
            <a:ext cx="1257300" cy="261937"/>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fr-FR" sz="1100" dirty="0"/>
              <a:t>Arrivée du patient </a:t>
            </a:r>
          </a:p>
        </p:txBody>
      </p:sp>
      <p:sp>
        <p:nvSpPr>
          <p:cNvPr id="12" name="ZoneTexte 11"/>
          <p:cNvSpPr txBox="1"/>
          <p:nvPr/>
        </p:nvSpPr>
        <p:spPr>
          <a:xfrm>
            <a:off x="1673225" y="1836738"/>
            <a:ext cx="1481138" cy="4302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fr-FR" sz="1100" dirty="0">
                <a:solidFill>
                  <a:srgbClr val="000000"/>
                </a:solidFill>
              </a:rPr>
              <a:t>Le patient se rend seul dans le local dédié</a:t>
            </a:r>
          </a:p>
        </p:txBody>
      </p:sp>
      <p:sp>
        <p:nvSpPr>
          <p:cNvPr id="13" name="ZoneTexte 12"/>
          <p:cNvSpPr txBox="1"/>
          <p:nvPr/>
        </p:nvSpPr>
        <p:spPr>
          <a:xfrm>
            <a:off x="1592263" y="3681413"/>
            <a:ext cx="1462087" cy="4667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fr-FR" sz="1200">
                <a:solidFill>
                  <a:srgbClr val="000000"/>
                </a:solidFill>
              </a:rPr>
              <a:t>Couloirs-zones accès</a:t>
            </a:r>
          </a:p>
        </p:txBody>
      </p:sp>
      <p:sp>
        <p:nvSpPr>
          <p:cNvPr id="14" name="ZoneTexte 13"/>
          <p:cNvSpPr txBox="1"/>
          <p:nvPr/>
        </p:nvSpPr>
        <p:spPr>
          <a:xfrm>
            <a:off x="3265488" y="3746500"/>
            <a:ext cx="3754437" cy="46196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sz="1200" dirty="0"/>
              <a:t>Local dédié </a:t>
            </a:r>
          </a:p>
          <a:p>
            <a:pPr algn="ctr" fontAlgn="auto">
              <a:spcBef>
                <a:spcPts val="0"/>
              </a:spcBef>
              <a:spcAft>
                <a:spcPts val="0"/>
              </a:spcAft>
              <a:defRPr/>
            </a:pPr>
            <a:r>
              <a:rPr lang="fr-FR" sz="1200" dirty="0"/>
              <a:t>au patient suspect</a:t>
            </a:r>
          </a:p>
        </p:txBody>
      </p:sp>
      <p:cxnSp>
        <p:nvCxnSpPr>
          <p:cNvPr id="16" name="Connecteur droit avec flèche 15"/>
          <p:cNvCxnSpPr/>
          <p:nvPr/>
        </p:nvCxnSpPr>
        <p:spPr>
          <a:xfrm>
            <a:off x="5148263" y="1773238"/>
            <a:ext cx="0" cy="1858962"/>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7046913" y="1844675"/>
            <a:ext cx="939800" cy="6064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Transfert du patient vers un ESRH</a:t>
            </a:r>
          </a:p>
        </p:txBody>
      </p:sp>
      <p:cxnSp>
        <p:nvCxnSpPr>
          <p:cNvPr id="18" name="Connecteur droit avec flèche 17"/>
          <p:cNvCxnSpPr/>
          <p:nvPr/>
        </p:nvCxnSpPr>
        <p:spPr>
          <a:xfrm>
            <a:off x="7986713" y="1123950"/>
            <a:ext cx="41275" cy="244951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062788" y="3717925"/>
            <a:ext cx="969962" cy="4603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fr-FR" sz="1200" dirty="0"/>
              <a:t>Véhicule SAMU</a:t>
            </a:r>
          </a:p>
        </p:txBody>
      </p:sp>
      <p:sp>
        <p:nvSpPr>
          <p:cNvPr id="20" name="ZoneTexte 19"/>
          <p:cNvSpPr txBox="1"/>
          <p:nvPr/>
        </p:nvSpPr>
        <p:spPr>
          <a:xfrm>
            <a:off x="8081963" y="3709988"/>
            <a:ext cx="1098550" cy="438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fr-FR" sz="1100" dirty="0">
                <a:solidFill>
                  <a:srgbClr val="000000"/>
                </a:solidFill>
              </a:rPr>
              <a:t>ESRH Secteurs spécialisés</a:t>
            </a:r>
          </a:p>
        </p:txBody>
      </p:sp>
      <p:sp>
        <p:nvSpPr>
          <p:cNvPr id="21" name="ZoneTexte 20"/>
          <p:cNvSpPr txBox="1"/>
          <p:nvPr/>
        </p:nvSpPr>
        <p:spPr>
          <a:xfrm>
            <a:off x="8032750" y="1844675"/>
            <a:ext cx="1081088" cy="60642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Prise en charge du patient en ESRH</a:t>
            </a:r>
          </a:p>
        </p:txBody>
      </p:sp>
      <p:graphicFrame>
        <p:nvGraphicFramePr>
          <p:cNvPr id="22" name="Diagramme 21"/>
          <p:cNvGraphicFramePr/>
          <p:nvPr/>
        </p:nvGraphicFramePr>
        <p:xfrm>
          <a:off x="-168215" y="692696"/>
          <a:ext cx="9073008"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Chevron 24"/>
          <p:cNvSpPr/>
          <p:nvPr/>
        </p:nvSpPr>
        <p:spPr>
          <a:xfrm>
            <a:off x="-49213" y="549275"/>
            <a:ext cx="7235826" cy="5032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Cas suspect</a:t>
            </a:r>
          </a:p>
        </p:txBody>
      </p:sp>
      <p:sp>
        <p:nvSpPr>
          <p:cNvPr id="26" name="Chevron 25"/>
          <p:cNvSpPr/>
          <p:nvPr/>
        </p:nvSpPr>
        <p:spPr>
          <a:xfrm>
            <a:off x="6948488" y="549275"/>
            <a:ext cx="2195512" cy="5032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solidFill>
                  <a:schemeClr val="bg1"/>
                </a:solidFill>
              </a:rPr>
              <a:t>Cas possible</a:t>
            </a:r>
          </a:p>
        </p:txBody>
      </p:sp>
      <p:sp>
        <p:nvSpPr>
          <p:cNvPr id="27" name="Rectangle 26"/>
          <p:cNvSpPr/>
          <p:nvPr/>
        </p:nvSpPr>
        <p:spPr>
          <a:xfrm>
            <a:off x="190493" y="4209049"/>
            <a:ext cx="1286344"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t>Personnel </a:t>
            </a:r>
          </a:p>
          <a:p>
            <a:pPr algn="ctr" fontAlgn="auto">
              <a:spcBef>
                <a:spcPts val="0"/>
              </a:spcBef>
              <a:spcAft>
                <a:spcPts val="0"/>
              </a:spcAft>
              <a:defRPr/>
            </a:pPr>
            <a:r>
              <a:rPr lang="fr-FR" sz="1400" dirty="0"/>
              <a:t>de l’accueil</a:t>
            </a:r>
          </a:p>
        </p:txBody>
      </p:sp>
      <p:sp>
        <p:nvSpPr>
          <p:cNvPr id="28" name="Rectangle avec flèche vers le haut 27"/>
          <p:cNvSpPr/>
          <p:nvPr/>
        </p:nvSpPr>
        <p:spPr>
          <a:xfrm>
            <a:off x="212725" y="4719638"/>
            <a:ext cx="1271588" cy="107315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t>Tenue habituelle</a:t>
            </a:r>
          </a:p>
        </p:txBody>
      </p:sp>
      <p:sp>
        <p:nvSpPr>
          <p:cNvPr id="29" name="Rectangle 28"/>
          <p:cNvSpPr/>
          <p:nvPr/>
        </p:nvSpPr>
        <p:spPr>
          <a:xfrm>
            <a:off x="1673537" y="4238546"/>
            <a:ext cx="1443288"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400" dirty="0"/>
              <a:t>IDE d’orientation</a:t>
            </a:r>
          </a:p>
        </p:txBody>
      </p:sp>
      <p:sp>
        <p:nvSpPr>
          <p:cNvPr id="30" name="Rectangle avec flèche vers le haut 29"/>
          <p:cNvSpPr/>
          <p:nvPr/>
        </p:nvSpPr>
        <p:spPr>
          <a:xfrm>
            <a:off x="1725613" y="4660900"/>
            <a:ext cx="1271587" cy="107473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400" dirty="0"/>
              <a:t>Tenue habituelle</a:t>
            </a:r>
          </a:p>
        </p:txBody>
      </p:sp>
      <p:cxnSp>
        <p:nvCxnSpPr>
          <p:cNvPr id="31" name="Connecteur droit avec flèche 30"/>
          <p:cNvCxnSpPr>
            <a:endCxn id="3" idx="0"/>
          </p:cNvCxnSpPr>
          <p:nvPr/>
        </p:nvCxnSpPr>
        <p:spPr>
          <a:xfrm>
            <a:off x="1620838" y="3717925"/>
            <a:ext cx="20637" cy="2001838"/>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3203575" y="3716338"/>
            <a:ext cx="0" cy="2376487"/>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7040563" y="3438525"/>
            <a:ext cx="4762" cy="2511425"/>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3232514" y="4296232"/>
            <a:ext cx="3768844"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200" dirty="0"/>
              <a:t>Médecin sénior -  IDE</a:t>
            </a:r>
          </a:p>
          <a:p>
            <a:pPr algn="ctr" fontAlgn="auto">
              <a:spcBef>
                <a:spcPts val="0"/>
              </a:spcBef>
              <a:spcAft>
                <a:spcPts val="0"/>
              </a:spcAft>
              <a:defRPr/>
            </a:pPr>
            <a:r>
              <a:rPr lang="fr-FR" sz="1200" dirty="0"/>
              <a:t>Prévoir binôme ou superviseur</a:t>
            </a:r>
          </a:p>
        </p:txBody>
      </p:sp>
      <p:sp>
        <p:nvSpPr>
          <p:cNvPr id="40" name="Rectangle 39"/>
          <p:cNvSpPr/>
          <p:nvPr/>
        </p:nvSpPr>
        <p:spPr>
          <a:xfrm>
            <a:off x="7052855" y="4273800"/>
            <a:ext cx="972288" cy="50405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200" dirty="0"/>
              <a:t>Équipe du SAMU</a:t>
            </a:r>
          </a:p>
        </p:txBody>
      </p:sp>
      <p:sp>
        <p:nvSpPr>
          <p:cNvPr id="42" name="Rectangle 41"/>
          <p:cNvSpPr/>
          <p:nvPr/>
        </p:nvSpPr>
        <p:spPr>
          <a:xfrm>
            <a:off x="8111843" y="4273800"/>
            <a:ext cx="962687" cy="488796"/>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fr-FR" sz="1200" dirty="0"/>
              <a:t>Équipe de soin dédiée</a:t>
            </a:r>
          </a:p>
        </p:txBody>
      </p:sp>
      <p:sp>
        <p:nvSpPr>
          <p:cNvPr id="43" name="Rectangle avec flèche vers le haut 42"/>
          <p:cNvSpPr/>
          <p:nvPr/>
        </p:nvSpPr>
        <p:spPr>
          <a:xfrm>
            <a:off x="7097713" y="4694238"/>
            <a:ext cx="2019300" cy="13176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rgbClr val="FFFFFF"/>
                </a:solidFill>
              </a:rPr>
              <a:t>Tenue de protection* intégrale type 3B  </a:t>
            </a:r>
          </a:p>
          <a:p>
            <a:pPr algn="ctr">
              <a:defRPr/>
            </a:pPr>
            <a:endParaRPr lang="fr-FR" sz="1200" dirty="0">
              <a:solidFill>
                <a:schemeClr val="tx1"/>
              </a:solidFill>
            </a:endParaRPr>
          </a:p>
        </p:txBody>
      </p:sp>
      <p:sp>
        <p:nvSpPr>
          <p:cNvPr id="46121" name="ZoneTexte 43"/>
          <p:cNvSpPr txBox="1">
            <a:spLocks noChangeArrowheads="1"/>
          </p:cNvSpPr>
          <p:nvPr/>
        </p:nvSpPr>
        <p:spPr bwMode="auto">
          <a:xfrm>
            <a:off x="146050" y="3051175"/>
            <a:ext cx="1376363" cy="400050"/>
          </a:xfrm>
          <a:prstGeom prst="rect">
            <a:avLst/>
          </a:prstGeom>
          <a:noFill/>
          <a:ln w="9525">
            <a:noFill/>
            <a:miter lim="800000"/>
            <a:headEnd/>
            <a:tailEnd/>
          </a:ln>
        </p:spPr>
        <p:txBody>
          <a:bodyPr>
            <a:spAutoFit/>
          </a:bodyPr>
          <a:lstStyle/>
          <a:p>
            <a:r>
              <a:rPr lang="fr-FR" sz="1000">
                <a:latin typeface="Calibri" pitchFamily="34" charset="0"/>
              </a:rPr>
              <a:t>Pas de contact direct avec le patient </a:t>
            </a:r>
          </a:p>
        </p:txBody>
      </p:sp>
      <p:sp>
        <p:nvSpPr>
          <p:cNvPr id="46122" name="ZoneTexte 44"/>
          <p:cNvSpPr txBox="1">
            <a:spLocks noChangeArrowheads="1"/>
          </p:cNvSpPr>
          <p:nvPr/>
        </p:nvSpPr>
        <p:spPr bwMode="auto">
          <a:xfrm>
            <a:off x="1662113" y="3046413"/>
            <a:ext cx="1376362" cy="400050"/>
          </a:xfrm>
          <a:prstGeom prst="rect">
            <a:avLst/>
          </a:prstGeom>
          <a:noFill/>
          <a:ln w="9525">
            <a:noFill/>
            <a:miter lim="800000"/>
            <a:headEnd/>
            <a:tailEnd/>
          </a:ln>
        </p:spPr>
        <p:txBody>
          <a:bodyPr>
            <a:spAutoFit/>
          </a:bodyPr>
          <a:lstStyle/>
          <a:p>
            <a:r>
              <a:rPr lang="fr-FR" sz="1000">
                <a:latin typeface="Calibri" pitchFamily="34" charset="0"/>
              </a:rPr>
              <a:t>Pas de contact direct avec le patient </a:t>
            </a:r>
          </a:p>
        </p:txBody>
      </p:sp>
      <p:sp>
        <p:nvSpPr>
          <p:cNvPr id="41004" name="ZoneTexte 45"/>
          <p:cNvSpPr txBox="1">
            <a:spLocks noChangeArrowheads="1"/>
          </p:cNvSpPr>
          <p:nvPr/>
        </p:nvSpPr>
        <p:spPr bwMode="auto">
          <a:xfrm>
            <a:off x="3201988" y="2960688"/>
            <a:ext cx="1974850" cy="254000"/>
          </a:xfrm>
          <a:prstGeom prst="rect">
            <a:avLst/>
          </a:prstGeom>
          <a:noFill/>
          <a:ln w="9525">
            <a:noFill/>
            <a:miter lim="800000"/>
            <a:headEnd/>
            <a:tailEnd/>
          </a:ln>
        </p:spPr>
        <p:txBody>
          <a:bodyPr>
            <a:spAutoFit/>
          </a:bodyPr>
          <a:lstStyle/>
          <a:p>
            <a:pPr algn="ctr">
              <a:defRPr/>
            </a:pPr>
            <a:r>
              <a:rPr lang="fr-FR" sz="1050" b="1" u="sng" dirty="0">
                <a:latin typeface="Calibri" pitchFamily="34" charset="0"/>
              </a:rPr>
              <a:t>Pas de contact direct</a:t>
            </a:r>
          </a:p>
        </p:txBody>
      </p:sp>
      <p:sp>
        <p:nvSpPr>
          <p:cNvPr id="46124" name="ZoneTexte 46"/>
          <p:cNvSpPr txBox="1">
            <a:spLocks noChangeArrowheads="1"/>
          </p:cNvSpPr>
          <p:nvPr/>
        </p:nvSpPr>
        <p:spPr bwMode="auto">
          <a:xfrm>
            <a:off x="7053263" y="3038475"/>
            <a:ext cx="871537" cy="400050"/>
          </a:xfrm>
          <a:prstGeom prst="rect">
            <a:avLst/>
          </a:prstGeom>
          <a:noFill/>
          <a:ln w="9525">
            <a:noFill/>
            <a:miter lim="800000"/>
            <a:headEnd/>
            <a:tailEnd/>
          </a:ln>
        </p:spPr>
        <p:txBody>
          <a:bodyPr>
            <a:spAutoFit/>
          </a:bodyPr>
          <a:lstStyle/>
          <a:p>
            <a:r>
              <a:rPr lang="fr-FR" sz="1000">
                <a:latin typeface="Calibri" pitchFamily="34" charset="0"/>
              </a:rPr>
              <a:t>Contact avec le patient </a:t>
            </a:r>
          </a:p>
        </p:txBody>
      </p:sp>
      <p:sp>
        <p:nvSpPr>
          <p:cNvPr id="46125" name="ZoneTexte 47"/>
          <p:cNvSpPr txBox="1">
            <a:spLocks noChangeArrowheads="1"/>
          </p:cNvSpPr>
          <p:nvPr/>
        </p:nvSpPr>
        <p:spPr bwMode="auto">
          <a:xfrm>
            <a:off x="8145463" y="3051175"/>
            <a:ext cx="900112" cy="554038"/>
          </a:xfrm>
          <a:prstGeom prst="rect">
            <a:avLst/>
          </a:prstGeom>
          <a:noFill/>
          <a:ln w="9525">
            <a:noFill/>
            <a:miter lim="800000"/>
            <a:headEnd/>
            <a:tailEnd/>
          </a:ln>
        </p:spPr>
        <p:txBody>
          <a:bodyPr>
            <a:spAutoFit/>
          </a:bodyPr>
          <a:lstStyle/>
          <a:p>
            <a:r>
              <a:rPr lang="fr-FR" sz="1000">
                <a:latin typeface="Calibri" pitchFamily="34" charset="0"/>
              </a:rPr>
              <a:t>Contact avec le patient   </a:t>
            </a:r>
          </a:p>
          <a:p>
            <a:r>
              <a:rPr lang="fr-FR" sz="1000">
                <a:latin typeface="Calibri" pitchFamily="34" charset="0"/>
              </a:rPr>
              <a:t>risque d’AES</a:t>
            </a:r>
          </a:p>
        </p:txBody>
      </p:sp>
      <p:sp>
        <p:nvSpPr>
          <p:cNvPr id="46126" name="Titre 48"/>
          <p:cNvSpPr>
            <a:spLocks noGrp="1"/>
          </p:cNvSpPr>
          <p:nvPr>
            <p:ph type="title" idx="4294967295"/>
          </p:nvPr>
        </p:nvSpPr>
        <p:spPr>
          <a:xfrm>
            <a:off x="411163" y="44450"/>
            <a:ext cx="8229600" cy="561975"/>
          </a:xfrm>
        </p:spPr>
        <p:txBody>
          <a:bodyPr/>
          <a:lstStyle/>
          <a:p>
            <a:pPr eaLnBrk="1" hangingPunct="1"/>
            <a:r>
              <a:rPr lang="fr-FR" sz="2800" b="1" smtClean="0"/>
              <a:t>Protection des professionnels de santé</a:t>
            </a:r>
          </a:p>
        </p:txBody>
      </p:sp>
      <p:sp>
        <p:nvSpPr>
          <p:cNvPr id="2" name="Espace réservé du numéro de diapositive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765E15E-671C-48CF-9339-AA4854A1B36E}" type="slidenum">
              <a:rPr lang="fr-FR" sz="1200">
                <a:solidFill>
                  <a:schemeClr val="tx1">
                    <a:tint val="75000"/>
                  </a:schemeClr>
                </a:solidFill>
                <a:latin typeface="+mn-lt"/>
              </a:rPr>
              <a:pPr algn="r" fontAlgn="auto">
                <a:spcBef>
                  <a:spcPts val="0"/>
                </a:spcBef>
                <a:spcAft>
                  <a:spcPts val="0"/>
                </a:spcAft>
                <a:defRPr/>
              </a:pPr>
              <a:t>17</a:t>
            </a:fld>
            <a:endParaRPr lang="fr-FR" sz="1200">
              <a:solidFill>
                <a:schemeClr val="tx1">
                  <a:tint val="75000"/>
                </a:schemeClr>
              </a:solidFill>
              <a:latin typeface="+mn-lt"/>
            </a:endParaRPr>
          </a:p>
        </p:txBody>
      </p:sp>
      <p:cxnSp>
        <p:nvCxnSpPr>
          <p:cNvPr id="50" name="Connecteur droit avec flèche 49"/>
          <p:cNvCxnSpPr/>
          <p:nvPr/>
        </p:nvCxnSpPr>
        <p:spPr>
          <a:xfrm>
            <a:off x="7019925" y="1773238"/>
            <a:ext cx="0" cy="1858962"/>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52" name="ZoneTexte 51"/>
          <p:cNvSpPr txBox="1"/>
          <p:nvPr/>
        </p:nvSpPr>
        <p:spPr>
          <a:xfrm>
            <a:off x="3341688" y="1811338"/>
            <a:ext cx="3605212" cy="2603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fr-FR" sz="1100" dirty="0"/>
              <a:t>Patient en observation en attente de classement</a:t>
            </a:r>
          </a:p>
        </p:txBody>
      </p:sp>
      <p:sp>
        <p:nvSpPr>
          <p:cNvPr id="53" name="ZoneTexte 52"/>
          <p:cNvSpPr txBox="1"/>
          <p:nvPr/>
        </p:nvSpPr>
        <p:spPr>
          <a:xfrm>
            <a:off x="3260725" y="2133600"/>
            <a:ext cx="3740150" cy="7699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100" dirty="0"/>
              <a:t>Si besoin express de rentrer dans la chambre</a:t>
            </a:r>
          </a:p>
          <a:p>
            <a:pPr fontAlgn="auto">
              <a:spcBef>
                <a:spcPts val="0"/>
              </a:spcBef>
              <a:spcAft>
                <a:spcPts val="0"/>
              </a:spcAft>
              <a:defRPr/>
            </a:pPr>
            <a:r>
              <a:rPr lang="fr-FR" sz="1100" b="1" dirty="0"/>
              <a:t>Avec ou sans </a:t>
            </a:r>
            <a:r>
              <a:rPr lang="fr-FR" sz="1100" dirty="0"/>
              <a:t>signes de gravité – accompagner le patient dans le local,  patient excréteur, diarrhées, vomissements, accouchement,  …</a:t>
            </a:r>
          </a:p>
        </p:txBody>
      </p:sp>
      <p:sp>
        <p:nvSpPr>
          <p:cNvPr id="41013" name="Rectangle 3"/>
          <p:cNvSpPr>
            <a:spLocks noChangeArrowheads="1"/>
          </p:cNvSpPr>
          <p:nvPr/>
        </p:nvSpPr>
        <p:spPr bwMode="auto">
          <a:xfrm>
            <a:off x="5189538" y="2909888"/>
            <a:ext cx="1722437" cy="1014412"/>
          </a:xfrm>
          <a:prstGeom prst="rect">
            <a:avLst/>
          </a:prstGeom>
          <a:noFill/>
          <a:ln w="9525">
            <a:noFill/>
            <a:miter lim="800000"/>
            <a:headEnd/>
            <a:tailEnd/>
          </a:ln>
        </p:spPr>
        <p:txBody>
          <a:bodyPr>
            <a:spAutoFit/>
          </a:bodyPr>
          <a:lstStyle/>
          <a:p>
            <a:pPr algn="ctr">
              <a:defRPr/>
            </a:pPr>
            <a:r>
              <a:rPr lang="fr-FR" sz="1050" b="1" u="sng" dirty="0">
                <a:solidFill>
                  <a:srgbClr val="000000"/>
                </a:solidFill>
                <a:latin typeface="Calibri" pitchFamily="34" charset="0"/>
              </a:rPr>
              <a:t>Contact direct </a:t>
            </a:r>
          </a:p>
          <a:p>
            <a:pPr>
              <a:defRPr/>
            </a:pPr>
            <a:r>
              <a:rPr lang="fr-FR" sz="1000" i="1" dirty="0">
                <a:latin typeface="Calibri" pitchFamily="34" charset="0"/>
              </a:rPr>
              <a:t>Si nécessaire assurer des soins de première intention : constantes, médicaments per os…</a:t>
            </a:r>
          </a:p>
          <a:p>
            <a:pPr>
              <a:defRPr/>
            </a:pPr>
            <a:endParaRPr lang="fr-FR" sz="1000" b="1" dirty="0">
              <a:solidFill>
                <a:srgbClr val="000000"/>
              </a:solidFill>
              <a:latin typeface="Calibri" pitchFamily="34" charset="0"/>
            </a:endParaRPr>
          </a:p>
        </p:txBody>
      </p:sp>
      <p:sp>
        <p:nvSpPr>
          <p:cNvPr id="64" name="Rectangle avec flèche vers le haut 63"/>
          <p:cNvSpPr/>
          <p:nvPr/>
        </p:nvSpPr>
        <p:spPr>
          <a:xfrm>
            <a:off x="5148263" y="4706938"/>
            <a:ext cx="1806575" cy="131762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200" dirty="0"/>
              <a:t>Tenue de protection* : combinaison intégrale </a:t>
            </a:r>
          </a:p>
          <a:p>
            <a:pPr algn="ctr" fontAlgn="auto">
              <a:spcBef>
                <a:spcPts val="0"/>
              </a:spcBef>
              <a:spcAft>
                <a:spcPts val="0"/>
              </a:spcAft>
              <a:defRPr/>
            </a:pPr>
            <a:r>
              <a:rPr lang="fr-FR" sz="1200" dirty="0"/>
              <a:t>Type 4B + tablier plastique ou Type 3B</a:t>
            </a:r>
          </a:p>
        </p:txBody>
      </p:sp>
      <p:sp>
        <p:nvSpPr>
          <p:cNvPr id="7" name="Rectangle 6"/>
          <p:cNvSpPr/>
          <p:nvPr/>
        </p:nvSpPr>
        <p:spPr>
          <a:xfrm>
            <a:off x="71724" y="1124627"/>
            <a:ext cx="6948201" cy="576182"/>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just" fontAlgn="auto">
              <a:spcBef>
                <a:spcPts val="0"/>
              </a:spcBef>
              <a:spcAft>
                <a:spcPts val="0"/>
              </a:spcAft>
              <a:defRPr/>
            </a:pPr>
            <a:r>
              <a:rPr lang="fr-FR" sz="1200" dirty="0"/>
              <a:t>Dans le cas nécessitant des soins immédiats avec exposition aux fluides corporels, il sera fait  appel au SAMU-Centre  15 qui mobilisera un SMUR équipé en conséquence pour assurer la prise en charge du patient.</a:t>
            </a:r>
          </a:p>
        </p:txBody>
      </p:sp>
      <p:sp>
        <p:nvSpPr>
          <p:cNvPr id="65" name="ZoneTexte 64"/>
          <p:cNvSpPr txBox="1"/>
          <p:nvPr/>
        </p:nvSpPr>
        <p:spPr>
          <a:xfrm>
            <a:off x="220663" y="6161088"/>
            <a:ext cx="8791575" cy="64611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fr-FR" sz="1200" dirty="0"/>
              <a:t>Formation obligatoire préalable et répétée aux techniques d’habillage et de déshabillage, quel que soit le type de protection. </a:t>
            </a:r>
          </a:p>
          <a:p>
            <a:pPr algn="ctr" fontAlgn="auto">
              <a:spcBef>
                <a:spcPts val="0"/>
              </a:spcBef>
              <a:spcAft>
                <a:spcPts val="0"/>
              </a:spcAft>
              <a:defRPr/>
            </a:pPr>
            <a:r>
              <a:rPr lang="fr-FR" sz="1200" dirty="0"/>
              <a:t>Les personnes s‘habillent et se déshabillent en binôme.</a:t>
            </a:r>
          </a:p>
          <a:p>
            <a:pPr algn="ctr" fontAlgn="auto">
              <a:spcBef>
                <a:spcPts val="0"/>
              </a:spcBef>
              <a:spcAft>
                <a:spcPts val="0"/>
              </a:spcAft>
              <a:defRPr/>
            </a:pPr>
            <a:r>
              <a:rPr lang="fr-FR" sz="1200" dirty="0"/>
              <a:t>*Cf. procédure de votre établissement</a:t>
            </a:r>
          </a:p>
        </p:txBody>
      </p:sp>
      <p:sp>
        <p:nvSpPr>
          <p:cNvPr id="3" name="ZoneTexte 2"/>
          <p:cNvSpPr txBox="1"/>
          <p:nvPr/>
        </p:nvSpPr>
        <p:spPr>
          <a:xfrm>
            <a:off x="228600" y="5719763"/>
            <a:ext cx="2824163" cy="4064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fr-FR" sz="1000" i="1" dirty="0"/>
              <a:t>Le risque est avéré uniquement en cas de contact avec les liquides biologiques </a:t>
            </a:r>
          </a:p>
        </p:txBody>
      </p:sp>
      <p:sp>
        <p:nvSpPr>
          <p:cNvPr id="55" name="Rectangle 54"/>
          <p:cNvSpPr/>
          <p:nvPr/>
        </p:nvSpPr>
        <p:spPr>
          <a:xfrm>
            <a:off x="7096442" y="1132952"/>
            <a:ext cx="1899604" cy="567858"/>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just" fontAlgn="auto">
              <a:spcBef>
                <a:spcPts val="0"/>
              </a:spcBef>
              <a:spcAft>
                <a:spcPts val="0"/>
              </a:spcAft>
              <a:defRPr/>
            </a:pPr>
            <a:endParaRPr lang="fr-FR" sz="1400" dirty="0"/>
          </a:p>
        </p:txBody>
      </p:sp>
      <p:sp>
        <p:nvSpPr>
          <p:cNvPr id="54" name="Rectangle avec flèche vers le haut 53"/>
          <p:cNvSpPr/>
          <p:nvPr/>
        </p:nvSpPr>
        <p:spPr>
          <a:xfrm>
            <a:off x="3276600" y="4724400"/>
            <a:ext cx="1800225" cy="12969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rgbClr val="FFFFFF"/>
                </a:solidFill>
              </a:rPr>
              <a:t>Tenue de protection </a:t>
            </a:r>
          </a:p>
          <a:p>
            <a:pPr algn="ctr">
              <a:defRPr/>
            </a:pPr>
            <a:r>
              <a:rPr lang="fr-FR" sz="1200" dirty="0">
                <a:solidFill>
                  <a:srgbClr val="FFFFFF"/>
                </a:solidFill>
              </a:rPr>
              <a:t>Précautions complémentaires « renforcées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60648"/>
            <a:ext cx="8229600" cy="1143000"/>
          </a:xfrm>
        </p:spPr>
        <p:style>
          <a:lnRef idx="0">
            <a:schemeClr val="accent1"/>
          </a:lnRef>
          <a:fillRef idx="3">
            <a:schemeClr val="accent1"/>
          </a:fillRef>
          <a:effectRef idx="3">
            <a:schemeClr val="accent1"/>
          </a:effectRef>
          <a:fontRef idx="minor">
            <a:schemeClr val="lt1"/>
          </a:fontRef>
        </p:style>
        <p:txBody>
          <a:bodyPr/>
          <a:lstStyle/>
          <a:p>
            <a:pPr>
              <a:defRPr/>
            </a:pPr>
            <a:r>
              <a:rPr lang="fr-FR" sz="3600" dirty="0" smtClean="0"/>
              <a:t>Tenue de protection </a:t>
            </a:r>
            <a:br>
              <a:rPr lang="fr-FR" sz="3600" dirty="0" smtClean="0"/>
            </a:br>
            <a:r>
              <a:rPr lang="fr-FR" sz="3600" dirty="0" smtClean="0"/>
              <a:t>Précautions complémentaires renforcées</a:t>
            </a:r>
            <a:endParaRPr lang="fr-FR" sz="3600" dirty="0"/>
          </a:p>
        </p:txBody>
      </p:sp>
      <p:sp>
        <p:nvSpPr>
          <p:cNvPr id="48132" name="Espace réservé du contenu 2"/>
          <p:cNvSpPr>
            <a:spLocks noGrp="1"/>
          </p:cNvSpPr>
          <p:nvPr>
            <p:ph idx="1"/>
          </p:nvPr>
        </p:nvSpPr>
        <p:spPr>
          <a:xfrm>
            <a:off x="395288" y="1628775"/>
            <a:ext cx="8497887" cy="4525963"/>
          </a:xfrm>
        </p:spPr>
        <p:txBody>
          <a:bodyPr/>
          <a:lstStyle/>
          <a:p>
            <a:r>
              <a:rPr lang="fr-FR" sz="2400" b="1" smtClean="0"/>
              <a:t>Indications </a:t>
            </a:r>
            <a:r>
              <a:rPr lang="fr-FR" sz="2400" smtClean="0"/>
              <a:t> :</a:t>
            </a:r>
          </a:p>
          <a:p>
            <a:pPr lvl="1"/>
            <a:r>
              <a:rPr lang="fr-FR" sz="2000" smtClean="0"/>
              <a:t>Activités dans la chambre en dehors de tout contact direct avec le patient</a:t>
            </a:r>
          </a:p>
          <a:p>
            <a:pPr lvl="1"/>
            <a:r>
              <a:rPr lang="fr-FR" sz="2000" smtClean="0"/>
              <a:t>Evacuation des déchets</a:t>
            </a:r>
          </a:p>
          <a:p>
            <a:pPr lvl="1"/>
            <a:r>
              <a:rPr lang="fr-FR" sz="2000" smtClean="0"/>
              <a:t>Bionettoyage </a:t>
            </a:r>
          </a:p>
          <a:p>
            <a:r>
              <a:rPr lang="fr-FR" sz="2400" b="1" smtClean="0"/>
              <a:t>Au minimum composée </a:t>
            </a:r>
            <a:r>
              <a:rPr lang="fr-FR" sz="2400" smtClean="0"/>
              <a:t>:</a:t>
            </a:r>
          </a:p>
          <a:p>
            <a:pPr lvl="1"/>
            <a:r>
              <a:rPr lang="fr-FR" sz="2000" smtClean="0"/>
              <a:t>Casaque  longue, manches longues, entièrement hydrophobe (norme EN 13795)</a:t>
            </a:r>
          </a:p>
          <a:p>
            <a:pPr lvl="1"/>
            <a:r>
              <a:rPr lang="fr-FR" sz="2000" smtClean="0"/>
              <a:t>Masque FFP2, cagoule, lunettes de protection</a:t>
            </a:r>
          </a:p>
          <a:p>
            <a:pPr lvl="1"/>
            <a:r>
              <a:rPr lang="fr-FR" sz="2000" smtClean="0"/>
              <a:t>Surbottes imperméables</a:t>
            </a:r>
          </a:p>
          <a:p>
            <a:pPr lvl="1"/>
            <a:r>
              <a:rPr lang="fr-FR" sz="2000" smtClean="0"/>
              <a:t>2 paires de gants nitriles</a:t>
            </a:r>
          </a:p>
        </p:txBody>
      </p:sp>
      <p:sp>
        <p:nvSpPr>
          <p:cNvPr id="48133" name="Espace réservé du pied de page 3"/>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1"/>
          </p:nvPr>
        </p:nvSpPr>
        <p:spPr/>
        <p:txBody>
          <a:bodyPr/>
          <a:lstStyle/>
          <a:p>
            <a:pPr>
              <a:defRPr/>
            </a:pPr>
            <a:fld id="{A197CFE7-D878-4377-A3DB-90E181655D33}" type="slidenum">
              <a:rPr lang="fr-FR" smtClean="0"/>
              <a:pPr>
                <a:defRPr/>
              </a:pPr>
              <a:t>18</a:t>
            </a:fld>
            <a:endParaRPr lang="fr-FR" dirty="0"/>
          </a:p>
        </p:txBody>
      </p:sp>
      <p:pic>
        <p:nvPicPr>
          <p:cNvPr id="48135" name="Picture 3"/>
          <p:cNvPicPr>
            <a:picLocks noChangeAspect="1" noChangeArrowheads="1"/>
          </p:cNvPicPr>
          <p:nvPr/>
        </p:nvPicPr>
        <p:blipFill>
          <a:blip r:embed="rId2"/>
          <a:srcRect/>
          <a:stretch>
            <a:fillRect/>
          </a:stretch>
        </p:blipFill>
        <p:spPr bwMode="auto">
          <a:xfrm>
            <a:off x="7740650" y="1557338"/>
            <a:ext cx="1176338" cy="1917700"/>
          </a:xfrm>
          <a:prstGeom prst="rect">
            <a:avLst/>
          </a:prstGeom>
          <a:noFill/>
          <a:ln w="9525">
            <a:noFill/>
            <a:miter lim="800000"/>
            <a:headEnd/>
            <a:tailEnd/>
          </a:ln>
        </p:spPr>
      </p:pic>
      <p:sp>
        <p:nvSpPr>
          <p:cNvPr id="48136" name="Rectangle 6"/>
          <p:cNvSpPr>
            <a:spLocks noChangeArrowheads="1"/>
          </p:cNvSpPr>
          <p:nvPr/>
        </p:nvSpPr>
        <p:spPr bwMode="auto">
          <a:xfrm>
            <a:off x="1908175" y="6075363"/>
            <a:ext cx="5597525" cy="341312"/>
          </a:xfrm>
          <a:prstGeom prst="rect">
            <a:avLst/>
          </a:prstGeom>
          <a:noFill/>
          <a:ln w="9525">
            <a:noFill/>
            <a:miter lim="800000"/>
            <a:headEnd/>
            <a:tailEnd/>
          </a:ln>
        </p:spPr>
        <p:txBody>
          <a:bodyPr>
            <a:spAutoFit/>
          </a:bodyPr>
          <a:lstStyle/>
          <a:p>
            <a:pPr algn="ctr">
              <a:lnSpc>
                <a:spcPct val="90000"/>
              </a:lnSpc>
            </a:pPr>
            <a:r>
              <a:rPr lang="fr-FR">
                <a:solidFill>
                  <a:srgbClr val="C00000"/>
                </a:solidFill>
              </a:rPr>
              <a:t>Absence de peau et de muqueuses exposées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8" name="Espace réservé du numéro de diapositive 5"/>
          <p:cNvSpPr>
            <a:spLocks noGrp="1"/>
          </p:cNvSpPr>
          <p:nvPr>
            <p:ph type="sldNum" sz="quarter" idx="11"/>
          </p:nvPr>
        </p:nvSpPr>
        <p:spPr/>
        <p:txBody>
          <a:bodyPr/>
          <a:lstStyle/>
          <a:p>
            <a:pPr>
              <a:defRPr/>
            </a:pPr>
            <a:fld id="{7F2F2BB1-C19E-4978-AB0E-C74C4E3AD71C}" type="slidenum">
              <a:rPr lang="fr-FR"/>
              <a:pPr>
                <a:defRPr/>
              </a:pPr>
              <a:t>19</a:t>
            </a:fld>
            <a:endParaRPr lang="fr-FR" dirty="0"/>
          </a:p>
        </p:txBody>
      </p:sp>
      <p:sp>
        <p:nvSpPr>
          <p:cNvPr id="49155" name="Rectangle 2"/>
          <p:cNvSpPr>
            <a:spLocks noGrp="1"/>
          </p:cNvSpPr>
          <p:nvPr>
            <p:ph type="title" idx="4294967295"/>
          </p:nvPr>
        </p:nvSpPr>
        <p:spPr/>
        <p:txBody>
          <a:bodyPr/>
          <a:lstStyle/>
          <a:p>
            <a:r>
              <a:rPr lang="fr-FR" sz="4000" smtClean="0"/>
              <a:t>Les équipements de protection individuels (EPI)</a:t>
            </a:r>
          </a:p>
        </p:txBody>
      </p:sp>
      <p:sp>
        <p:nvSpPr>
          <p:cNvPr id="49156" name="Rectangle 3"/>
          <p:cNvSpPr>
            <a:spLocks noGrp="1"/>
          </p:cNvSpPr>
          <p:nvPr>
            <p:ph type="body" idx="4294967295"/>
          </p:nvPr>
        </p:nvSpPr>
        <p:spPr>
          <a:xfrm>
            <a:off x="534988" y="2060575"/>
            <a:ext cx="8229600" cy="2952750"/>
          </a:xfrm>
          <a:ln>
            <a:solidFill>
              <a:schemeClr val="tx1"/>
            </a:solidFill>
          </a:ln>
        </p:spPr>
        <p:txBody>
          <a:bodyPr/>
          <a:lstStyle/>
          <a:p>
            <a:pPr lvl="1">
              <a:buFont typeface="Arial" charset="0"/>
              <a:buNone/>
            </a:pPr>
            <a:r>
              <a:rPr lang="fr-FR" sz="3200" smtClean="0">
                <a:cs typeface="Arial" charset="0"/>
              </a:rPr>
              <a:t>Directive 89/686/CEE</a:t>
            </a:r>
            <a:r>
              <a:rPr lang="fr-FR" sz="2400" smtClean="0">
                <a:cs typeface="Arial" charset="0"/>
              </a:rPr>
              <a:t> </a:t>
            </a:r>
          </a:p>
          <a:p>
            <a:pPr lvl="1">
              <a:buFont typeface="Arial" charset="0"/>
              <a:buNone/>
            </a:pPr>
            <a:endParaRPr lang="fr-FR" sz="2400" smtClean="0">
              <a:cs typeface="Arial" charset="0"/>
            </a:endParaRPr>
          </a:p>
          <a:p>
            <a:pPr lvl="1">
              <a:buFont typeface="Arial" charset="0"/>
              <a:buNone/>
            </a:pPr>
            <a:r>
              <a:rPr lang="fr-FR" sz="2400" smtClean="0">
                <a:cs typeface="Arial" charset="0"/>
              </a:rPr>
              <a:t>	« Tout </a:t>
            </a:r>
            <a:r>
              <a:rPr lang="fr-FR" sz="2400" smtClean="0">
                <a:solidFill>
                  <a:srgbClr val="0000CC"/>
                </a:solidFill>
                <a:cs typeface="Arial" charset="0"/>
              </a:rPr>
              <a:t>dispositif ou moyen </a:t>
            </a:r>
            <a:r>
              <a:rPr lang="fr-FR" sz="2400" smtClean="0">
                <a:cs typeface="Arial" charset="0"/>
              </a:rPr>
              <a:t>destiné à être </a:t>
            </a:r>
            <a:r>
              <a:rPr lang="fr-FR" sz="2400" smtClean="0">
                <a:solidFill>
                  <a:srgbClr val="0000CC"/>
                </a:solidFill>
                <a:cs typeface="Arial" charset="0"/>
              </a:rPr>
              <a:t>porté ou tenu par une personne en vue de la protéger contre un ou plusieurs risques susceptibles de menacer sa santé ainsi que sa sécurité au travail</a:t>
            </a:r>
            <a:r>
              <a:rPr lang="fr-FR" sz="2400" smtClean="0">
                <a:cs typeface="Arial" charset="0"/>
              </a:rPr>
              <a:t>, ainsi que tout complément ou accessoire destiné à cet objectif.»</a:t>
            </a:r>
          </a:p>
          <a:p>
            <a:pPr lvl="1"/>
            <a:endParaRPr lang="fr-FR" sz="2400" smtClean="0"/>
          </a:p>
          <a:p>
            <a:endParaRPr lang="fr-FR" smtClean="0"/>
          </a:p>
        </p:txBody>
      </p:sp>
      <p:sp>
        <p:nvSpPr>
          <p:cNvPr id="6" name="Espace réservé du contenu 2"/>
          <p:cNvSpPr>
            <a:spLocks/>
          </p:cNvSpPr>
          <p:nvPr/>
        </p:nvSpPr>
        <p:spPr bwMode="auto">
          <a:xfrm>
            <a:off x="534988" y="2420938"/>
            <a:ext cx="8609012" cy="5373687"/>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fr-FR" sz="36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u pied de page 4"/>
          <p:cNvSpPr>
            <a:spLocks noGrp="1"/>
          </p:cNvSpPr>
          <p:nvPr>
            <p:ph type="ftr" sz="quarter" idx="11"/>
          </p:nvPr>
        </p:nvSpPr>
        <p:spPr bwMode="auto">
          <a:noFill/>
          <a:ln>
            <a:miter lim="800000"/>
            <a:headEnd/>
            <a:tailEnd/>
          </a:ln>
        </p:spPr>
        <p:txBody>
          <a:bodyPr/>
          <a:lstStyle/>
          <a:p>
            <a:r>
              <a:rPr lang="fr-FR" smtClean="0"/>
              <a:t>19 décembre 2014</a:t>
            </a:r>
          </a:p>
        </p:txBody>
      </p:sp>
      <p:sp>
        <p:nvSpPr>
          <p:cNvPr id="8" name="Espace réservé du numéro de diapositive 5"/>
          <p:cNvSpPr>
            <a:spLocks noGrp="1"/>
          </p:cNvSpPr>
          <p:nvPr>
            <p:ph type="sldNum" sz="quarter" idx="12"/>
          </p:nvPr>
        </p:nvSpPr>
        <p:spPr/>
        <p:txBody>
          <a:bodyPr/>
          <a:lstStyle/>
          <a:p>
            <a:pPr>
              <a:defRPr/>
            </a:pPr>
            <a:fld id="{35B8AAE1-191D-4CA7-84D2-D274B1E97CD5}" type="slidenum">
              <a:rPr lang="fr-FR"/>
              <a:pPr>
                <a:defRPr/>
              </a:pPr>
              <a:t>2</a:t>
            </a:fld>
            <a:endParaRPr lang="fr-FR"/>
          </a:p>
        </p:txBody>
      </p:sp>
      <p:pic>
        <p:nvPicPr>
          <p:cNvPr id="18435" name="Picture 2"/>
          <p:cNvPicPr>
            <a:picLocks noChangeAspect="1" noChangeArrowheads="1"/>
          </p:cNvPicPr>
          <p:nvPr/>
        </p:nvPicPr>
        <p:blipFill>
          <a:blip r:embed="rId3"/>
          <a:srcRect/>
          <a:stretch>
            <a:fillRect/>
          </a:stretch>
        </p:blipFill>
        <p:spPr bwMode="auto">
          <a:xfrm>
            <a:off x="2627313" y="2687638"/>
            <a:ext cx="4105275" cy="3749675"/>
          </a:xfrm>
          <a:prstGeom prst="rect">
            <a:avLst/>
          </a:prstGeom>
          <a:noFill/>
          <a:ln w="9525">
            <a:noFill/>
            <a:miter lim="800000"/>
            <a:headEnd/>
            <a:tailEnd/>
          </a:ln>
        </p:spPr>
      </p:pic>
      <p:sp>
        <p:nvSpPr>
          <p:cNvPr id="18436" name="Titre 1"/>
          <p:cNvSpPr>
            <a:spLocks noGrp="1"/>
          </p:cNvSpPr>
          <p:nvPr>
            <p:ph type="ctrTitle" idx="4294967295"/>
          </p:nvPr>
        </p:nvSpPr>
        <p:spPr>
          <a:xfrm>
            <a:off x="703263" y="836613"/>
            <a:ext cx="7772400" cy="1800225"/>
          </a:xfrm>
        </p:spPr>
        <p:txBody>
          <a:bodyPr/>
          <a:lstStyle/>
          <a:p>
            <a:pPr eaLnBrk="1" hangingPunct="1"/>
            <a:r>
              <a:rPr lang="fr-FR" sz="4000" smtClean="0">
                <a:solidFill>
                  <a:schemeClr val="tx2"/>
                </a:solidFill>
              </a:rPr>
              <a:t>Maladie à virus Ébola</a:t>
            </a:r>
            <a:br>
              <a:rPr lang="fr-FR" sz="4000" smtClean="0">
                <a:solidFill>
                  <a:schemeClr val="tx2"/>
                </a:solidFill>
              </a:rPr>
            </a:br>
            <a:r>
              <a:rPr lang="fr-FR" sz="2400" smtClean="0">
                <a:solidFill>
                  <a:schemeClr val="tx2"/>
                </a:solidFill>
              </a:rPr>
              <a:t>Équipements de protection individuels (EPI) </a:t>
            </a:r>
            <a:br>
              <a:rPr lang="fr-FR" sz="2400" smtClean="0">
                <a:solidFill>
                  <a:schemeClr val="tx2"/>
                </a:solidFill>
              </a:rPr>
            </a:br>
            <a:r>
              <a:rPr lang="fr-FR" sz="2400" smtClean="0">
                <a:solidFill>
                  <a:schemeClr val="tx2"/>
                </a:solidFill>
              </a:rPr>
              <a:t>Habillage-déshabillage</a:t>
            </a:r>
            <a:r>
              <a:rPr lang="fr-FR" sz="4000" smtClean="0">
                <a:solidFill>
                  <a:schemeClr val="tx2"/>
                </a:solidFill>
              </a:rPr>
              <a:t/>
            </a:r>
            <a:br>
              <a:rPr lang="fr-FR" sz="4000" smtClean="0">
                <a:solidFill>
                  <a:schemeClr val="tx2"/>
                </a:solidFill>
              </a:rPr>
            </a:br>
            <a:endParaRPr lang="fr-FR" sz="2000" smtClean="0">
              <a:solidFill>
                <a:schemeClr val="tx2"/>
              </a:solidFill>
            </a:endParaRPr>
          </a:p>
        </p:txBody>
      </p:sp>
      <p:pic>
        <p:nvPicPr>
          <p:cNvPr id="18437" name="Picture 10" descr="CCLINnational-Fr-moyen-format"/>
          <p:cNvPicPr>
            <a:picLocks noChangeAspect="1" noChangeArrowheads="1"/>
          </p:cNvPicPr>
          <p:nvPr/>
        </p:nvPicPr>
        <p:blipFill>
          <a:blip r:embed="rId4"/>
          <a:srcRect/>
          <a:stretch>
            <a:fillRect/>
          </a:stretch>
        </p:blipFill>
        <p:spPr bwMode="auto">
          <a:xfrm>
            <a:off x="34925" y="-26988"/>
            <a:ext cx="1951038" cy="1368426"/>
          </a:xfrm>
          <a:prstGeom prst="rect">
            <a:avLst/>
          </a:prstGeom>
          <a:noFill/>
          <a:ln w="9525">
            <a:noFill/>
            <a:miter lim="800000"/>
            <a:headEnd/>
            <a:tailEnd/>
          </a:ln>
        </p:spPr>
      </p:pic>
      <p:sp>
        <p:nvSpPr>
          <p:cNvPr id="5" name="Espace réservé du numéro de diapositiv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F73E168-ECA8-447A-BDFD-BD3BD0275B87}" type="slidenum">
              <a:rPr lang="fr-FR" sz="1200">
                <a:solidFill>
                  <a:schemeClr val="tx1">
                    <a:tint val="75000"/>
                  </a:schemeClr>
                </a:solidFill>
                <a:latin typeface="+mn-lt"/>
              </a:rPr>
              <a:pPr algn="r" fontAlgn="auto">
                <a:spcBef>
                  <a:spcPts val="0"/>
                </a:spcBef>
                <a:spcAft>
                  <a:spcPts val="0"/>
                </a:spcAft>
                <a:defRPr/>
              </a:pPr>
              <a:t>2</a:t>
            </a:fld>
            <a:endParaRPr lang="fr-FR" sz="1200">
              <a:solidFill>
                <a:schemeClr val="tx1">
                  <a:tint val="75000"/>
                </a:schemeClr>
              </a:solidFill>
              <a:latin typeface="+mn-lt"/>
            </a:endParaRPr>
          </a:p>
        </p:txBody>
      </p:sp>
      <p:sp>
        <p:nvSpPr>
          <p:cNvPr id="18439" name="Sous-titre 6"/>
          <p:cNvSpPr>
            <a:spLocks noGrp="1"/>
          </p:cNvSpPr>
          <p:nvPr>
            <p:ph type="subTitle" idx="4294967295"/>
          </p:nvPr>
        </p:nvSpPr>
        <p:spPr>
          <a:xfrm>
            <a:off x="971550" y="4076700"/>
            <a:ext cx="7561263" cy="1752600"/>
          </a:xfrm>
          <a:solidFill>
            <a:schemeClr val="bg1"/>
          </a:solidFill>
        </p:spPr>
        <p:txBody>
          <a:bodyPr>
            <a:spAutoFit/>
          </a:bodyPr>
          <a:lstStyle/>
          <a:p>
            <a:pPr marL="0" indent="0" eaLnBrk="1" hangingPunct="1">
              <a:spcBef>
                <a:spcPct val="0"/>
              </a:spcBef>
              <a:buFont typeface="Arial" charset="0"/>
              <a:buNone/>
            </a:pPr>
            <a:r>
              <a:rPr lang="fr-FR" sz="2100" b="1" dirty="0" smtClean="0">
                <a:solidFill>
                  <a:srgbClr val="FF0000"/>
                </a:solidFill>
                <a:latin typeface="Arial" charset="0"/>
                <a:ea typeface="ＭＳ Ｐゴシック"/>
                <a:cs typeface="ＭＳ Ｐゴシック"/>
              </a:rPr>
              <a:t>Attention </a:t>
            </a:r>
            <a:r>
              <a:rPr lang="fr-FR" sz="2100" dirty="0" smtClean="0">
                <a:solidFill>
                  <a:srgbClr val="FF0000"/>
                </a:solidFill>
                <a:latin typeface="Arial" charset="0"/>
                <a:ea typeface="ＭＳ Ｐゴシック"/>
                <a:cs typeface="ＭＳ Ｐゴシック"/>
              </a:rPr>
              <a:t>: les recommandations contenues dans ce document sont susceptibles d’être modifiées à tout moment en fonction des données scientifiques et de la publication de nouveaux avis du HCSP - pensez  à consulter régulièrement le site du ministère et le site </a:t>
            </a:r>
            <a:r>
              <a:rPr lang="fr-FR" sz="2100" dirty="0" err="1" smtClean="0">
                <a:solidFill>
                  <a:srgbClr val="FF0000"/>
                </a:solidFill>
                <a:latin typeface="Arial" charset="0"/>
                <a:ea typeface="ＭＳ Ｐゴシック"/>
                <a:cs typeface="ＭＳ Ｐゴシック"/>
              </a:rPr>
              <a:t>CClin</a:t>
            </a:r>
            <a:r>
              <a:rPr lang="fr-FR" sz="2100" dirty="0" smtClean="0">
                <a:solidFill>
                  <a:srgbClr val="FF0000"/>
                </a:solidFill>
                <a:latin typeface="Arial" charset="0"/>
                <a:ea typeface="ＭＳ Ｐゴシック"/>
                <a:cs typeface="ＭＳ Ｐゴシック"/>
              </a:rPr>
              <a:t> </a:t>
            </a:r>
            <a:r>
              <a:rPr lang="fr-FR" sz="2100" dirty="0" err="1" smtClean="0">
                <a:solidFill>
                  <a:srgbClr val="FF0000"/>
                </a:solidFill>
                <a:latin typeface="Arial" charset="0"/>
                <a:ea typeface="ＭＳ Ｐゴシック"/>
                <a:cs typeface="ＭＳ Ｐゴシック"/>
              </a:rPr>
              <a:t>Arlin</a:t>
            </a:r>
            <a:r>
              <a:rPr lang="fr-FR" sz="2100" dirty="0" smtClean="0">
                <a:solidFill>
                  <a:srgbClr val="FF0000"/>
                </a:solidFill>
                <a:latin typeface="Arial" charset="0"/>
                <a:ea typeface="ＭＳ Ｐゴシック"/>
                <a:cs typeface="ＭＳ Ｐゴシック"/>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9" name="Espace réservé du numéro de diapositive 5"/>
          <p:cNvSpPr>
            <a:spLocks noGrp="1"/>
          </p:cNvSpPr>
          <p:nvPr>
            <p:ph type="sldNum" sz="quarter" idx="11"/>
          </p:nvPr>
        </p:nvSpPr>
        <p:spPr/>
        <p:txBody>
          <a:bodyPr/>
          <a:lstStyle/>
          <a:p>
            <a:pPr>
              <a:defRPr/>
            </a:pPr>
            <a:fld id="{8418B123-45A2-49FD-96CA-D127F38BE45F}" type="slidenum">
              <a:rPr lang="fr-FR"/>
              <a:pPr>
                <a:defRPr/>
              </a:pPr>
              <a:t>20</a:t>
            </a:fld>
            <a:endParaRPr lang="fr-FR" dirty="0"/>
          </a:p>
        </p:txBody>
      </p:sp>
      <p:sp>
        <p:nvSpPr>
          <p:cNvPr id="50179" name="Titre 1"/>
          <p:cNvSpPr>
            <a:spLocks noGrp="1"/>
          </p:cNvSpPr>
          <p:nvPr>
            <p:ph type="title" idx="4294967295"/>
          </p:nvPr>
        </p:nvSpPr>
        <p:spPr>
          <a:xfrm>
            <a:off x="142875" y="260350"/>
            <a:ext cx="9001125" cy="1439863"/>
          </a:xfrm>
        </p:spPr>
        <p:txBody>
          <a:bodyPr/>
          <a:lstStyle/>
          <a:p>
            <a:r>
              <a:rPr lang="fr-FR" sz="3200" b="1" smtClean="0">
                <a:cs typeface="Arial" charset="0"/>
              </a:rPr>
              <a:t>Equipements de protection individuels (EPI) :</a:t>
            </a:r>
            <a:br>
              <a:rPr lang="fr-FR" sz="3200" b="1" smtClean="0">
                <a:cs typeface="Arial" charset="0"/>
              </a:rPr>
            </a:br>
            <a:r>
              <a:rPr lang="fr-FR" sz="3200" b="1" smtClean="0">
                <a:cs typeface="Arial" charset="0"/>
              </a:rPr>
              <a:t> processus de certification </a:t>
            </a:r>
            <a:br>
              <a:rPr lang="fr-FR" sz="3200" b="1" smtClean="0">
                <a:cs typeface="Arial" charset="0"/>
              </a:rPr>
            </a:br>
            <a:r>
              <a:rPr lang="fr-FR" sz="3200" b="1" smtClean="0">
                <a:cs typeface="Arial" charset="0"/>
              </a:rPr>
              <a:t>selon la gravité des risques - extrait</a:t>
            </a:r>
          </a:p>
        </p:txBody>
      </p:sp>
      <p:sp>
        <p:nvSpPr>
          <p:cNvPr id="50180" name="Rectangle 7"/>
          <p:cNvSpPr>
            <a:spLocks noChangeArrowheads="1"/>
          </p:cNvSpPr>
          <p:nvPr/>
        </p:nvSpPr>
        <p:spPr bwMode="auto">
          <a:xfrm>
            <a:off x="395288" y="5084763"/>
            <a:ext cx="8569325" cy="1190625"/>
          </a:xfrm>
          <a:prstGeom prst="rect">
            <a:avLst/>
          </a:prstGeom>
          <a:solidFill>
            <a:schemeClr val="accent1"/>
          </a:solidFill>
          <a:ln w="9525">
            <a:noFill/>
            <a:miter lim="800000"/>
            <a:headEnd/>
            <a:tailEnd/>
          </a:ln>
        </p:spPr>
        <p:txBody>
          <a:bodyPr>
            <a:spAutoFit/>
          </a:bodyPr>
          <a:lstStyle/>
          <a:p>
            <a:r>
              <a:rPr lang="fr-FR">
                <a:solidFill>
                  <a:schemeClr val="bg1"/>
                </a:solidFill>
                <a:latin typeface="Calibri" pitchFamily="34" charset="0"/>
                <a:cs typeface="Arial" charset="0"/>
              </a:rPr>
              <a:t>Équipements de Protection Individuels </a:t>
            </a:r>
            <a:r>
              <a:rPr lang="fr-FR">
                <a:solidFill>
                  <a:schemeClr val="bg1"/>
                </a:solidFill>
                <a:latin typeface="Calibri" pitchFamily="34" charset="0"/>
                <a:cs typeface="Arial" charset="0"/>
                <a:sym typeface="Wingdings" pitchFamily="2" charset="2"/>
              </a:rPr>
              <a:t> c</a:t>
            </a:r>
            <a:r>
              <a:rPr lang="fr-FR">
                <a:solidFill>
                  <a:schemeClr val="bg1"/>
                </a:solidFill>
                <a:latin typeface="Calibri" pitchFamily="34" charset="0"/>
                <a:cs typeface="Arial" charset="0"/>
              </a:rPr>
              <a:t>lassés en 3 catégories I, II, III</a:t>
            </a:r>
          </a:p>
          <a:p>
            <a:endParaRPr lang="fr-FR">
              <a:solidFill>
                <a:schemeClr val="bg1"/>
              </a:solidFill>
              <a:latin typeface="Calibri" pitchFamily="34" charset="0"/>
              <a:cs typeface="Arial" charset="0"/>
            </a:endParaRPr>
          </a:p>
          <a:p>
            <a:r>
              <a:rPr lang="fr-FR">
                <a:solidFill>
                  <a:schemeClr val="bg1"/>
                </a:solidFill>
                <a:latin typeface="Calibri" pitchFamily="34" charset="0"/>
                <a:cs typeface="Arial" charset="0"/>
              </a:rPr>
              <a:t>Usage par les professionnels de la protection individuelle des termes « catégorie I, II, III » (termes non présents dans la règlementation).</a:t>
            </a:r>
          </a:p>
        </p:txBody>
      </p:sp>
      <p:sp>
        <p:nvSpPr>
          <p:cNvPr id="50181" name="Rectangle 8"/>
          <p:cNvSpPr>
            <a:spLocks noChangeArrowheads="1"/>
          </p:cNvSpPr>
          <p:nvPr/>
        </p:nvSpPr>
        <p:spPr bwMode="auto">
          <a:xfrm>
            <a:off x="107950" y="6591300"/>
            <a:ext cx="6142038" cy="246063"/>
          </a:xfrm>
          <a:prstGeom prst="rect">
            <a:avLst/>
          </a:prstGeom>
          <a:noFill/>
          <a:ln w="9525">
            <a:noFill/>
            <a:miter lim="800000"/>
            <a:headEnd/>
            <a:tailEnd/>
          </a:ln>
        </p:spPr>
        <p:txBody>
          <a:bodyPr>
            <a:spAutoFit/>
          </a:bodyPr>
          <a:lstStyle/>
          <a:p>
            <a:r>
              <a:rPr lang="fr-FR" sz="1000">
                <a:cs typeface="Arial" charset="0"/>
              </a:rPr>
              <a:t>Source : INRS, les équipements de protection individuelle (EPI), règles d’utilisation, oct. 2013, 26 p. </a:t>
            </a:r>
          </a:p>
        </p:txBody>
      </p:sp>
      <p:graphicFrame>
        <p:nvGraphicFramePr>
          <p:cNvPr id="2" name="Tableau 1"/>
          <p:cNvGraphicFramePr>
            <a:graphicFrameLocks noGrp="1"/>
          </p:cNvGraphicFramePr>
          <p:nvPr/>
        </p:nvGraphicFramePr>
        <p:xfrm>
          <a:off x="107950" y="2060575"/>
          <a:ext cx="8856663" cy="2286000"/>
        </p:xfrm>
        <a:graphic>
          <a:graphicData uri="http://schemas.openxmlformats.org/drawingml/2006/table">
            <a:tbl>
              <a:tblPr firstRow="1" bandRow="1">
                <a:tableStyleId>{5C22544A-7EE6-4342-B048-85BDC9FD1C3A}</a:tableStyleId>
              </a:tblPr>
              <a:tblGrid>
                <a:gridCol w="3096344"/>
                <a:gridCol w="1008112"/>
                <a:gridCol w="1440160"/>
                <a:gridCol w="1224136"/>
                <a:gridCol w="2088605"/>
              </a:tblGrid>
              <a:tr h="655960">
                <a:tc>
                  <a:txBody>
                    <a:bodyPr/>
                    <a:lstStyle/>
                    <a:p>
                      <a:pPr algn="ctr"/>
                      <a:r>
                        <a:rPr lang="fr-FR" sz="1400" dirty="0" smtClean="0"/>
                        <a:t>Procédure</a:t>
                      </a:r>
                    </a:p>
                    <a:p>
                      <a:pPr algn="ctr"/>
                      <a:r>
                        <a:rPr lang="fr-FR" sz="1400" dirty="0" smtClean="0"/>
                        <a:t>de</a:t>
                      </a:r>
                      <a:r>
                        <a:rPr lang="fr-FR" sz="1400" baseline="0" dirty="0" smtClean="0"/>
                        <a:t> certification</a:t>
                      </a:r>
                      <a:endParaRPr lang="fr-FR" sz="1400" dirty="0"/>
                    </a:p>
                  </a:txBody>
                  <a:tcPr/>
                </a:tc>
                <a:tc>
                  <a:txBody>
                    <a:bodyPr/>
                    <a:lstStyle/>
                    <a:p>
                      <a:pPr algn="ctr"/>
                      <a:r>
                        <a:rPr lang="fr-FR" sz="1400" dirty="0" smtClean="0"/>
                        <a:t>Catégorie d’EPI</a:t>
                      </a:r>
                      <a:endParaRPr lang="fr-FR" sz="1400" dirty="0"/>
                    </a:p>
                  </a:txBody>
                  <a:tcPr/>
                </a:tc>
                <a:tc>
                  <a:txBody>
                    <a:bodyPr/>
                    <a:lstStyle/>
                    <a:p>
                      <a:pPr algn="ctr"/>
                      <a:r>
                        <a:rPr lang="fr-FR" sz="1400" dirty="0" smtClean="0"/>
                        <a:t>Gravité des risques </a:t>
                      </a:r>
                      <a:endParaRPr lang="fr-F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dirty="0" smtClean="0"/>
                        <a:t>Conception de  l’EPI</a:t>
                      </a:r>
                    </a:p>
                    <a:p>
                      <a:pPr algn="ctr"/>
                      <a:endParaRPr lang="fr-FR" sz="1400" dirty="0"/>
                    </a:p>
                  </a:txBody>
                  <a:tcPr/>
                </a:tc>
                <a:tc>
                  <a:txBody>
                    <a:bodyPr/>
                    <a:lstStyle/>
                    <a:p>
                      <a:pPr algn="ctr"/>
                      <a:r>
                        <a:rPr lang="fr-FR" sz="1400" dirty="0" smtClean="0"/>
                        <a:t>Exemples</a:t>
                      </a:r>
                      <a:endParaRPr lang="fr-FR" sz="1400" dirty="0"/>
                    </a:p>
                  </a:txBody>
                  <a:tcPr/>
                </a:tc>
              </a:tr>
              <a:tr h="655960">
                <a:tc>
                  <a:txBody>
                    <a:bodyPr/>
                    <a:lstStyle/>
                    <a:p>
                      <a:r>
                        <a:rPr lang="fr-FR" sz="1600" dirty="0" smtClean="0"/>
                        <a:t>Examen CE de</a:t>
                      </a:r>
                      <a:r>
                        <a:rPr lang="fr-FR" sz="1600" baseline="0" dirty="0" smtClean="0"/>
                        <a:t> </a:t>
                      </a:r>
                      <a:r>
                        <a:rPr lang="fr-FR" sz="1600" dirty="0" err="1" smtClean="0"/>
                        <a:t>type+procédure</a:t>
                      </a:r>
                      <a:endParaRPr lang="fr-FR" sz="1600" dirty="0" smtClean="0"/>
                    </a:p>
                    <a:p>
                      <a:r>
                        <a:rPr lang="fr-FR" sz="1600" dirty="0" smtClean="0"/>
                        <a:t>complémentaire</a:t>
                      </a:r>
                      <a:r>
                        <a:rPr lang="fr-FR" sz="1600" baseline="0" dirty="0" smtClean="0"/>
                        <a:t> avec intervention d’un </a:t>
                      </a:r>
                      <a:r>
                        <a:rPr lang="fr-FR" sz="1600" dirty="0" smtClean="0"/>
                        <a:t> organisme notifié : système de garantie de qualité CE</a:t>
                      </a:r>
                      <a:r>
                        <a:rPr lang="fr-FR" sz="1600" baseline="0" dirty="0" smtClean="0"/>
                        <a:t> ou système d’assurance  qualité CE de la production avec surveillance</a:t>
                      </a:r>
                      <a:endParaRPr lang="fr-FR" sz="1600" dirty="0"/>
                    </a:p>
                  </a:txBody>
                  <a:tcPr/>
                </a:tc>
                <a:tc>
                  <a:txBody>
                    <a:bodyPr/>
                    <a:lstStyle/>
                    <a:p>
                      <a:pPr algn="ctr"/>
                      <a:r>
                        <a:rPr lang="fr-FR" dirty="0" smtClean="0"/>
                        <a:t>III</a:t>
                      </a:r>
                      <a:endParaRPr lang="fr-FR" dirty="0"/>
                    </a:p>
                  </a:txBody>
                  <a:tcPr/>
                </a:tc>
                <a:tc>
                  <a:txBody>
                    <a:bodyPr/>
                    <a:lstStyle/>
                    <a:p>
                      <a:pPr algn="ctr"/>
                      <a:r>
                        <a:rPr lang="fr-FR" dirty="0" smtClean="0"/>
                        <a:t>Graves ou mortels</a:t>
                      </a:r>
                      <a:endParaRPr lang="fr-FR" dirty="0"/>
                    </a:p>
                  </a:txBody>
                  <a:tcPr/>
                </a:tc>
                <a:tc>
                  <a:txBody>
                    <a:bodyPr/>
                    <a:lstStyle/>
                    <a:p>
                      <a:pPr algn="ctr"/>
                      <a:r>
                        <a:rPr lang="fr-FR" dirty="0" smtClean="0"/>
                        <a:t>Complexe </a:t>
                      </a:r>
                      <a:endParaRPr lang="fr-FR" dirty="0"/>
                    </a:p>
                  </a:txBody>
                  <a:tcPr/>
                </a:tc>
                <a:tc>
                  <a:txBody>
                    <a:bodyPr/>
                    <a:lstStyle/>
                    <a:p>
                      <a:r>
                        <a:rPr lang="fr-FR" sz="1400" dirty="0" smtClean="0"/>
                        <a:t>Appareils de protection</a:t>
                      </a:r>
                      <a:r>
                        <a:rPr lang="fr-FR" sz="1400" baseline="0" dirty="0" smtClean="0"/>
                        <a:t> respiratoire</a:t>
                      </a:r>
                    </a:p>
                    <a:p>
                      <a:r>
                        <a:rPr lang="fr-FR" sz="1400" baseline="0" dirty="0" smtClean="0"/>
                        <a:t>EPI contre les chutes de hauteur</a:t>
                      </a:r>
                      <a:endParaRPr lang="fr-FR" sz="14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idx="1"/>
          </p:nvPr>
        </p:nvGraphicFramePr>
        <p:xfrm>
          <a:off x="395288" y="1412875"/>
          <a:ext cx="8229600" cy="2205038"/>
        </p:xfrm>
        <a:graphic>
          <a:graphicData uri="http://schemas.openxmlformats.org/drawingml/2006/table">
            <a:tbl>
              <a:tblPr firstRow="1" bandRow="1">
                <a:tableStyleId>{5C22544A-7EE6-4342-B048-85BDC9FD1C3A}</a:tableStyleId>
              </a:tblPr>
              <a:tblGrid>
                <a:gridCol w="2530624"/>
                <a:gridCol w="5698976"/>
              </a:tblGrid>
              <a:tr h="370840">
                <a:tc gridSpan="2">
                  <a:txBody>
                    <a:bodyPr/>
                    <a:lstStyle/>
                    <a:p>
                      <a:r>
                        <a:rPr lang="fr-FR" dirty="0" smtClean="0"/>
                        <a:t>6.</a:t>
                      </a:r>
                      <a:r>
                        <a:rPr lang="fr-FR" baseline="0" dirty="0" smtClean="0"/>
                        <a:t> Protection contre les agents infectieux</a:t>
                      </a:r>
                      <a:endParaRPr lang="fr-FR" dirty="0"/>
                    </a:p>
                  </a:txBody>
                  <a:tcPr/>
                </a:tc>
                <a:tc hMerge="1">
                  <a:txBody>
                    <a:bodyPr/>
                    <a:lstStyle/>
                    <a:p>
                      <a:endParaRPr lang="fr-FR" dirty="0"/>
                    </a:p>
                  </a:txBody>
                  <a:tcPr/>
                </a:tc>
              </a:tr>
              <a:tr h="370840">
                <a:tc>
                  <a:txBody>
                    <a:bodyPr/>
                    <a:lstStyle/>
                    <a:p>
                      <a:r>
                        <a:rPr lang="fr-FR" b="1" dirty="0" smtClean="0"/>
                        <a:t>Norme</a:t>
                      </a:r>
                      <a:endParaRPr lang="fr-FR" b="1" dirty="0"/>
                    </a:p>
                  </a:txBody>
                  <a:tcPr/>
                </a:tc>
                <a:tc>
                  <a:txBody>
                    <a:bodyPr/>
                    <a:lstStyle/>
                    <a:p>
                      <a:r>
                        <a:rPr lang="fr-FR" b="1" dirty="0" smtClean="0"/>
                        <a:t>Titre</a:t>
                      </a:r>
                      <a:endParaRPr lang="fr-FR" b="1" dirty="0"/>
                    </a:p>
                  </a:txBody>
                  <a:tcPr/>
                </a:tc>
              </a:tr>
              <a:tr h="370840">
                <a:tc>
                  <a:txBody>
                    <a:bodyPr/>
                    <a:lstStyle/>
                    <a:p>
                      <a:r>
                        <a:rPr lang="fr-FR" dirty="0" smtClean="0"/>
                        <a:t>NF EN 14126</a:t>
                      </a:r>
                      <a:endParaRPr lang="fr-FR" dirty="0"/>
                    </a:p>
                  </a:txBody>
                  <a:tcPr/>
                </a:tc>
                <a:tc>
                  <a:txBody>
                    <a:bodyPr/>
                    <a:lstStyle/>
                    <a:p>
                      <a:r>
                        <a:rPr lang="fr-FR" dirty="0" smtClean="0"/>
                        <a:t>Vêtements de protection contre les agents infectieux  (équipes chirurgicales</a:t>
                      </a:r>
                      <a:r>
                        <a:rPr lang="fr-FR" baseline="0" dirty="0" smtClean="0"/>
                        <a:t> inclues)</a:t>
                      </a:r>
                    </a:p>
                    <a:p>
                      <a:r>
                        <a:rPr lang="fr-FR" baseline="0" dirty="0" smtClean="0"/>
                        <a:t>Protection contre les liquides ou aérosols ou particules de poussières contenant des microorganismes (virus ou bactéries)</a:t>
                      </a:r>
                      <a:endParaRPr lang="fr-FR" dirty="0"/>
                    </a:p>
                  </a:txBody>
                  <a:tcPr/>
                </a:tc>
              </a:tr>
            </a:tbl>
          </a:graphicData>
        </a:graphic>
      </p:graphicFrame>
      <p:sp>
        <p:nvSpPr>
          <p:cNvPr id="51214" name="Espace réservé du pied de page 3"/>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1"/>
          </p:nvPr>
        </p:nvSpPr>
        <p:spPr/>
        <p:txBody>
          <a:bodyPr/>
          <a:lstStyle/>
          <a:p>
            <a:pPr>
              <a:defRPr/>
            </a:pPr>
            <a:fld id="{0DADE294-5AAC-4108-8102-34BEE53386D6}" type="slidenum">
              <a:rPr lang="fr-FR" smtClean="0"/>
              <a:pPr>
                <a:defRPr/>
              </a:pPr>
              <a:t>21</a:t>
            </a:fld>
            <a:endParaRPr lang="fr-FR" dirty="0"/>
          </a:p>
        </p:txBody>
      </p:sp>
      <p:sp>
        <p:nvSpPr>
          <p:cNvPr id="51216" name="Titre 1"/>
          <p:cNvSpPr>
            <a:spLocks noGrp="1"/>
          </p:cNvSpPr>
          <p:nvPr>
            <p:ph type="title"/>
          </p:nvPr>
        </p:nvSpPr>
        <p:spPr/>
        <p:txBody>
          <a:bodyPr/>
          <a:lstStyle/>
          <a:p>
            <a:r>
              <a:rPr lang="fr-FR" sz="3200" b="1" smtClean="0">
                <a:cs typeface="Arial" charset="0"/>
              </a:rPr>
              <a:t>Equipements de protection individuels (EPI) :</a:t>
            </a:r>
            <a:br>
              <a:rPr lang="fr-FR" sz="3200" b="1" smtClean="0">
                <a:cs typeface="Arial" charset="0"/>
              </a:rPr>
            </a:br>
            <a:r>
              <a:rPr lang="fr-FR" sz="3200" b="1" smtClean="0">
                <a:cs typeface="Arial" charset="0"/>
              </a:rPr>
              <a:t>Normes - extraits</a:t>
            </a:r>
          </a:p>
        </p:txBody>
      </p:sp>
      <p:sp>
        <p:nvSpPr>
          <p:cNvPr id="51217" name="Rectangle 7"/>
          <p:cNvSpPr>
            <a:spLocks noChangeArrowheads="1"/>
          </p:cNvSpPr>
          <p:nvPr/>
        </p:nvSpPr>
        <p:spPr bwMode="auto">
          <a:xfrm>
            <a:off x="468313" y="3640138"/>
            <a:ext cx="6551612" cy="338137"/>
          </a:xfrm>
          <a:prstGeom prst="rect">
            <a:avLst/>
          </a:prstGeom>
          <a:noFill/>
          <a:ln w="9525">
            <a:noFill/>
            <a:miter lim="800000"/>
            <a:headEnd/>
            <a:tailEnd/>
          </a:ln>
        </p:spPr>
        <p:txBody>
          <a:bodyPr>
            <a:spAutoFit/>
          </a:bodyPr>
          <a:lstStyle/>
          <a:p>
            <a:r>
              <a:rPr lang="fr-FR" sz="1600" i="1">
                <a:latin typeface="Calibri" pitchFamily="34" charset="0"/>
              </a:rPr>
              <a:t>Source : INRS, les vêtements de protection, choix et utilisation, 2007, 36 p. </a:t>
            </a:r>
          </a:p>
        </p:txBody>
      </p:sp>
      <p:pic>
        <p:nvPicPr>
          <p:cNvPr id="51218" name="Image 3"/>
          <p:cNvPicPr>
            <a:picLocks noChangeAspect="1"/>
          </p:cNvPicPr>
          <p:nvPr/>
        </p:nvPicPr>
        <p:blipFill>
          <a:blip r:embed="rId2"/>
          <a:srcRect t="6960"/>
          <a:stretch>
            <a:fillRect/>
          </a:stretch>
        </p:blipFill>
        <p:spPr bwMode="auto">
          <a:xfrm>
            <a:off x="2484438" y="4076700"/>
            <a:ext cx="4691062" cy="25463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9" name="Espace réservé du numéro de diapositive 5"/>
          <p:cNvSpPr>
            <a:spLocks noGrp="1"/>
          </p:cNvSpPr>
          <p:nvPr>
            <p:ph type="sldNum" sz="quarter" idx="11"/>
          </p:nvPr>
        </p:nvSpPr>
        <p:spPr/>
        <p:txBody>
          <a:bodyPr/>
          <a:lstStyle/>
          <a:p>
            <a:pPr>
              <a:defRPr/>
            </a:pPr>
            <a:fld id="{AAEBC8D8-9D32-4345-8B7A-621A2598FA40}" type="slidenum">
              <a:rPr lang="fr-FR"/>
              <a:pPr>
                <a:defRPr/>
              </a:pPr>
              <a:t>22</a:t>
            </a:fld>
            <a:endParaRPr lang="fr-FR" dirty="0"/>
          </a:p>
        </p:txBody>
      </p:sp>
      <p:sp>
        <p:nvSpPr>
          <p:cNvPr id="52227" name="Titre 1"/>
          <p:cNvSpPr>
            <a:spLocks noGrp="1"/>
          </p:cNvSpPr>
          <p:nvPr>
            <p:ph type="title" idx="4294967295"/>
          </p:nvPr>
        </p:nvSpPr>
        <p:spPr>
          <a:xfrm>
            <a:off x="179388" y="188913"/>
            <a:ext cx="8713787" cy="615950"/>
          </a:xfrm>
        </p:spPr>
        <p:txBody>
          <a:bodyPr/>
          <a:lstStyle/>
          <a:p>
            <a:r>
              <a:rPr lang="fr-FR" sz="3200" b="1" smtClean="0">
                <a:cs typeface="Arial" charset="0"/>
              </a:rPr>
              <a:t>Normes des vêtements de protection</a:t>
            </a:r>
          </a:p>
        </p:txBody>
      </p:sp>
      <p:pic>
        <p:nvPicPr>
          <p:cNvPr id="52228" name="Image 5"/>
          <p:cNvPicPr>
            <a:picLocks noChangeAspect="1"/>
          </p:cNvPicPr>
          <p:nvPr/>
        </p:nvPicPr>
        <p:blipFill>
          <a:blip r:embed="rId3"/>
          <a:srcRect l="6404" t="9645"/>
          <a:stretch>
            <a:fillRect/>
          </a:stretch>
        </p:blipFill>
        <p:spPr bwMode="auto">
          <a:xfrm>
            <a:off x="574675" y="1196975"/>
            <a:ext cx="5391150" cy="3455988"/>
          </a:xfrm>
          <a:prstGeom prst="rect">
            <a:avLst/>
          </a:prstGeom>
          <a:noFill/>
          <a:ln w="9525">
            <a:solidFill>
              <a:schemeClr val="tx1"/>
            </a:solidFill>
            <a:miter lim="800000"/>
            <a:headEnd/>
            <a:tailEnd/>
          </a:ln>
        </p:spPr>
      </p:pic>
      <p:pic>
        <p:nvPicPr>
          <p:cNvPr id="52229" name="Image 5"/>
          <p:cNvPicPr>
            <a:picLocks noGrp="1" noChangeAspect="1"/>
          </p:cNvPicPr>
          <p:nvPr>
            <p:ph idx="4294967295"/>
          </p:nvPr>
        </p:nvPicPr>
        <p:blipFill>
          <a:blip r:embed="rId3"/>
          <a:srcRect l="27721" t="36102" r="8264" b="26939"/>
          <a:stretch>
            <a:fillRect/>
          </a:stretch>
        </p:blipFill>
        <p:spPr>
          <a:xfrm>
            <a:off x="2124075" y="2852738"/>
            <a:ext cx="5029200" cy="2216150"/>
          </a:xfrm>
          <a:ln>
            <a:solidFill>
              <a:schemeClr val="tx1"/>
            </a:solidFill>
          </a:ln>
        </p:spPr>
      </p:pic>
      <p:cxnSp>
        <p:nvCxnSpPr>
          <p:cNvPr id="3" name="Connecteur droit 2"/>
          <p:cNvCxnSpPr/>
          <p:nvPr/>
        </p:nvCxnSpPr>
        <p:spPr>
          <a:xfrm>
            <a:off x="3779838" y="4252913"/>
            <a:ext cx="19446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Connecteur droit 4"/>
          <p:cNvCxnSpPr/>
          <p:nvPr/>
        </p:nvCxnSpPr>
        <p:spPr>
          <a:xfrm>
            <a:off x="3851920" y="3730625"/>
            <a:ext cx="1872208" cy="0"/>
          </a:xfrm>
          <a:prstGeom prst="line">
            <a:avLst/>
          </a:prstGeom>
          <a:ln w="28575"/>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2371490" y="4011613"/>
            <a:ext cx="2200510" cy="0"/>
          </a:xfrm>
          <a:prstGeom prst="line">
            <a:avLst/>
          </a:prstGeom>
          <a:ln w="28575">
            <a:solidFill>
              <a:srgbClr val="00B050"/>
            </a:solidFill>
          </a:ln>
          <a:effectLst>
            <a:glow rad="228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re 1"/>
          <p:cNvSpPr>
            <a:spLocks noGrp="1"/>
          </p:cNvSpPr>
          <p:nvPr>
            <p:ph type="title"/>
          </p:nvPr>
        </p:nvSpPr>
        <p:spPr>
          <a:xfrm>
            <a:off x="468313" y="115888"/>
            <a:ext cx="8229600" cy="1143000"/>
          </a:xfrm>
        </p:spPr>
        <p:txBody>
          <a:bodyPr/>
          <a:lstStyle/>
          <a:p>
            <a:r>
              <a:rPr lang="fr-FR" sz="3200" b="1" smtClean="0">
                <a:cs typeface="Arial" charset="0"/>
              </a:rPr>
              <a:t>Masques FFP2 et FFP3</a:t>
            </a:r>
          </a:p>
        </p:txBody>
      </p:sp>
      <p:sp>
        <p:nvSpPr>
          <p:cNvPr id="54274" name="Espace réservé du contenu 2"/>
          <p:cNvSpPr>
            <a:spLocks noGrp="1"/>
          </p:cNvSpPr>
          <p:nvPr>
            <p:ph idx="1"/>
          </p:nvPr>
        </p:nvSpPr>
        <p:spPr>
          <a:xfrm>
            <a:off x="488950" y="1196975"/>
            <a:ext cx="8501063" cy="4464050"/>
          </a:xfrm>
        </p:spPr>
        <p:txBody>
          <a:bodyPr/>
          <a:lstStyle/>
          <a:p>
            <a:r>
              <a:rPr lang="fr-FR" sz="2800" smtClean="0"/>
              <a:t>FFP2 : filtration à 94% des particules de l’air </a:t>
            </a:r>
          </a:p>
          <a:p>
            <a:pPr lvl="1"/>
            <a:r>
              <a:rPr lang="fr-FR" sz="2400" smtClean="0"/>
              <a:t>fuites vers l’intérieur  &lt;8%</a:t>
            </a:r>
          </a:p>
          <a:p>
            <a:pPr lvl="1"/>
            <a:r>
              <a:rPr lang="fr-FR" sz="2400" smtClean="0"/>
              <a:t>correspond à la classe US N 95 (filtration à 95%)</a:t>
            </a:r>
          </a:p>
          <a:p>
            <a:pPr lvl="1"/>
            <a:r>
              <a:rPr lang="fr-FR" sz="2400" smtClean="0"/>
              <a:t>résistant aux projections de liquides selon la norme NF EN 14683 </a:t>
            </a:r>
          </a:p>
          <a:p>
            <a:r>
              <a:rPr lang="fr-FR" sz="2800" smtClean="0"/>
              <a:t>FFP3 : filtration à 99% des particules de l’air</a:t>
            </a:r>
          </a:p>
          <a:p>
            <a:pPr lvl="1"/>
            <a:r>
              <a:rPr lang="fr-FR" sz="2400" smtClean="0"/>
              <a:t>fuites vers l’intérieur &lt;2%</a:t>
            </a:r>
          </a:p>
          <a:p>
            <a:pPr lvl="1"/>
            <a:r>
              <a:rPr lang="fr-FR" sz="2400" smtClean="0"/>
              <a:t>correspond à la classe US N 99</a:t>
            </a:r>
          </a:p>
          <a:p>
            <a:pPr lvl="1"/>
            <a:r>
              <a:rPr lang="fr-FR" sz="2400" smtClean="0"/>
              <a:t> peut être supporté moins longtemps que le FFP2 par les soignants</a:t>
            </a:r>
          </a:p>
          <a:p>
            <a:pPr lvl="1"/>
            <a:endParaRPr lang="fr-FR" sz="2000" smtClean="0"/>
          </a:p>
        </p:txBody>
      </p:sp>
      <p:sp>
        <p:nvSpPr>
          <p:cNvPr id="54275"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7" name="Espace réservé du numéro de diapositive 5"/>
          <p:cNvSpPr>
            <a:spLocks noGrp="1"/>
          </p:cNvSpPr>
          <p:nvPr>
            <p:ph type="sldNum" sz="quarter" idx="11"/>
          </p:nvPr>
        </p:nvSpPr>
        <p:spPr/>
        <p:txBody>
          <a:bodyPr/>
          <a:lstStyle/>
          <a:p>
            <a:pPr>
              <a:defRPr/>
            </a:pPr>
            <a:fld id="{785FAADF-0078-4F51-90FA-30EF964D8EF3}" type="slidenum">
              <a:rPr lang="fr-FR"/>
              <a:pPr>
                <a:defRPr/>
              </a:pPr>
              <a:t>23</a:t>
            </a:fld>
            <a:endParaRPr lang="fr-FR" dirty="0"/>
          </a:p>
        </p:txBody>
      </p:sp>
      <p:sp>
        <p:nvSpPr>
          <p:cNvPr id="2" name="Rectangle 1"/>
          <p:cNvSpPr/>
          <p:nvPr/>
        </p:nvSpPr>
        <p:spPr>
          <a:xfrm>
            <a:off x="355600" y="5661025"/>
            <a:ext cx="8537575" cy="5857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fr-FR" sz="1600" dirty="0"/>
              <a:t>INRS Vidéo «  le masque de protection à l’hôpital INRS : http://www.inrs.fr/accueil/produits/mediatheque/doc/audiovisuels.html?refINRS=Anim-054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E4288930-F2EC-4AAE-B056-1BFC9FDB8357}" type="slidenum">
              <a:rPr lang="fr-FR"/>
              <a:pPr>
                <a:defRPr/>
              </a:pPr>
              <a:t>24</a:t>
            </a:fld>
            <a:endParaRPr lang="fr-FR" dirty="0"/>
          </a:p>
        </p:txBody>
      </p:sp>
      <p:sp>
        <p:nvSpPr>
          <p:cNvPr id="56323" name="Titre 1"/>
          <p:cNvSpPr>
            <a:spLocks noGrp="1"/>
          </p:cNvSpPr>
          <p:nvPr>
            <p:ph type="title" idx="4294967295"/>
          </p:nvPr>
        </p:nvSpPr>
        <p:spPr>
          <a:xfrm>
            <a:off x="1042988" y="333375"/>
            <a:ext cx="5527675" cy="1192213"/>
          </a:xfrm>
        </p:spPr>
        <p:txBody>
          <a:bodyPr/>
          <a:lstStyle/>
          <a:p>
            <a:r>
              <a:rPr lang="fr-FR" sz="3200" b="1" smtClean="0">
                <a:cs typeface="Arial" charset="0"/>
              </a:rPr>
              <a:t>Lunettes et heaume de sécurité</a:t>
            </a:r>
          </a:p>
        </p:txBody>
      </p:sp>
      <p:pic>
        <p:nvPicPr>
          <p:cNvPr id="56324" name="Image 2"/>
          <p:cNvPicPr>
            <a:picLocks noChangeAspect="1"/>
          </p:cNvPicPr>
          <p:nvPr/>
        </p:nvPicPr>
        <p:blipFill>
          <a:blip r:embed="rId2"/>
          <a:srcRect/>
          <a:stretch>
            <a:fillRect/>
          </a:stretch>
        </p:blipFill>
        <p:spPr bwMode="auto">
          <a:xfrm>
            <a:off x="3492500" y="1601788"/>
            <a:ext cx="2640013" cy="4687887"/>
          </a:xfrm>
          <a:prstGeom prst="rect">
            <a:avLst/>
          </a:prstGeom>
          <a:noFill/>
          <a:ln w="9525">
            <a:noFill/>
            <a:miter lim="800000"/>
            <a:headEnd/>
            <a:tailEnd/>
          </a:ln>
        </p:spPr>
      </p:pic>
      <p:pic>
        <p:nvPicPr>
          <p:cNvPr id="56325" name="Picture 2"/>
          <p:cNvPicPr>
            <a:picLocks noChangeAspect="1" noChangeArrowheads="1"/>
          </p:cNvPicPr>
          <p:nvPr/>
        </p:nvPicPr>
        <p:blipFill>
          <a:blip r:embed="rId3"/>
          <a:srcRect/>
          <a:stretch>
            <a:fillRect/>
          </a:stretch>
        </p:blipFill>
        <p:spPr bwMode="auto">
          <a:xfrm>
            <a:off x="6732588" y="3716338"/>
            <a:ext cx="1857375" cy="2219325"/>
          </a:xfrm>
          <a:prstGeom prst="rect">
            <a:avLst/>
          </a:prstGeom>
          <a:noFill/>
          <a:ln w="9525">
            <a:noFill/>
            <a:miter lim="800000"/>
            <a:headEnd/>
            <a:tailEnd/>
          </a:ln>
        </p:spPr>
      </p:pic>
      <p:sp>
        <p:nvSpPr>
          <p:cNvPr id="2" name="ZoneTexte 1"/>
          <p:cNvSpPr txBox="1"/>
          <p:nvPr/>
        </p:nvSpPr>
        <p:spPr>
          <a:xfrm>
            <a:off x="900113" y="1916113"/>
            <a:ext cx="2146300" cy="647700"/>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pPr>
              <a:defRPr/>
            </a:pPr>
            <a:r>
              <a:rPr lang="fr-FR" dirty="0"/>
              <a:t>Norme NF EN  166</a:t>
            </a:r>
          </a:p>
          <a:p>
            <a:pPr>
              <a:defRPr/>
            </a:pPr>
            <a:r>
              <a:rPr lang="fr-FR" dirty="0"/>
              <a:t>et NF EN  170 149</a:t>
            </a:r>
          </a:p>
        </p:txBody>
      </p:sp>
      <p:sp>
        <p:nvSpPr>
          <p:cNvPr id="3" name="ZoneTexte 2"/>
          <p:cNvSpPr txBox="1"/>
          <p:nvPr/>
        </p:nvSpPr>
        <p:spPr>
          <a:xfrm>
            <a:off x="900113" y="3335338"/>
            <a:ext cx="2338387" cy="369887"/>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defRPr/>
            </a:pPr>
            <a:r>
              <a:rPr lang="fr-FR" dirty="0"/>
              <a:t>À UU ou réutilisables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p:cNvSpPr>
            <a:spLocks noGrp="1"/>
          </p:cNvSpPr>
          <p:nvPr>
            <p:ph type="title"/>
          </p:nvPr>
        </p:nvSpPr>
        <p:spPr/>
        <p:txBody>
          <a:bodyPr/>
          <a:lstStyle/>
          <a:p>
            <a:r>
              <a:rPr lang="fr-FR" sz="3200" b="1" smtClean="0">
                <a:cs typeface="Arial" charset="0"/>
              </a:rPr>
              <a:t>Gants nitriles</a:t>
            </a:r>
            <a:endParaRPr lang="fr-FR" sz="2000" b="1" smtClean="0">
              <a:cs typeface="Arial" charset="0"/>
            </a:endParaRPr>
          </a:p>
        </p:txBody>
      </p:sp>
      <p:sp>
        <p:nvSpPr>
          <p:cNvPr id="57346" name="Espace réservé du contenu 2"/>
          <p:cNvSpPr>
            <a:spLocks noGrp="1"/>
          </p:cNvSpPr>
          <p:nvPr>
            <p:ph idx="1"/>
          </p:nvPr>
        </p:nvSpPr>
        <p:spPr>
          <a:xfrm>
            <a:off x="468313" y="2852738"/>
            <a:ext cx="8229600" cy="2836862"/>
          </a:xfrm>
        </p:spPr>
        <p:txBody>
          <a:bodyPr/>
          <a:lstStyle/>
          <a:p>
            <a:r>
              <a:rPr lang="fr-FR" smtClean="0"/>
              <a:t>Double paire de gants </a:t>
            </a:r>
          </a:p>
          <a:p>
            <a:r>
              <a:rPr lang="fr-FR" smtClean="0"/>
              <a:t>Nitrile </a:t>
            </a:r>
          </a:p>
          <a:p>
            <a:r>
              <a:rPr lang="fr-FR" smtClean="0"/>
              <a:t>Manchettes longues  240 mm</a:t>
            </a:r>
          </a:p>
        </p:txBody>
      </p:sp>
      <p:sp>
        <p:nvSpPr>
          <p:cNvPr id="57347"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8" name="Espace réservé du numéro de diapositive 5"/>
          <p:cNvSpPr>
            <a:spLocks noGrp="1"/>
          </p:cNvSpPr>
          <p:nvPr>
            <p:ph type="sldNum" sz="quarter" idx="11"/>
          </p:nvPr>
        </p:nvSpPr>
        <p:spPr/>
        <p:txBody>
          <a:bodyPr/>
          <a:lstStyle/>
          <a:p>
            <a:pPr>
              <a:defRPr/>
            </a:pPr>
            <a:fld id="{30E534AC-80DA-4419-A76A-C59528CFE05C}" type="slidenum">
              <a:rPr lang="fr-FR"/>
              <a:pPr>
                <a:defRPr/>
              </a:pPr>
              <a:t>25</a:t>
            </a:fld>
            <a:endParaRPr lang="fr-FR" dirty="0"/>
          </a:p>
        </p:txBody>
      </p:sp>
      <p:sp>
        <p:nvSpPr>
          <p:cNvPr id="2" name="ZoneTexte 1"/>
          <p:cNvSpPr txBox="1"/>
          <p:nvPr/>
        </p:nvSpPr>
        <p:spPr>
          <a:xfrm>
            <a:off x="323850" y="1498600"/>
            <a:ext cx="8569325" cy="83026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fr-FR" sz="2400" dirty="0"/>
              <a:t>Principe : </a:t>
            </a:r>
          </a:p>
          <a:p>
            <a:pPr>
              <a:defRPr/>
            </a:pPr>
            <a:r>
              <a:rPr lang="fr-FR" sz="2400" dirty="0"/>
              <a:t>la première paire de gants est assimilée à la peau des mains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54" name="Espace réservé du numéro de diapositive 5"/>
          <p:cNvSpPr>
            <a:spLocks noGrp="1"/>
          </p:cNvSpPr>
          <p:nvPr>
            <p:ph type="sldNum" sz="quarter" idx="11"/>
          </p:nvPr>
        </p:nvSpPr>
        <p:spPr/>
        <p:txBody>
          <a:bodyPr/>
          <a:lstStyle/>
          <a:p>
            <a:pPr>
              <a:defRPr/>
            </a:pPr>
            <a:fld id="{75D82422-89A5-4040-867A-A3F1DF46DC41}" type="slidenum">
              <a:rPr lang="fr-FR"/>
              <a:pPr>
                <a:defRPr/>
              </a:pPr>
              <a:t>26</a:t>
            </a:fld>
            <a:endParaRPr lang="fr-FR" dirty="0"/>
          </a:p>
        </p:txBody>
      </p:sp>
      <p:sp>
        <p:nvSpPr>
          <p:cNvPr id="59395" name="Rectangle 2"/>
          <p:cNvSpPr>
            <a:spLocks noGrp="1"/>
          </p:cNvSpPr>
          <p:nvPr>
            <p:ph type="title" idx="4294967295"/>
          </p:nvPr>
        </p:nvSpPr>
        <p:spPr>
          <a:xfrm>
            <a:off x="457200" y="274638"/>
            <a:ext cx="8229600" cy="777875"/>
          </a:xfrm>
        </p:spPr>
        <p:txBody>
          <a:bodyPr/>
          <a:lstStyle/>
          <a:p>
            <a:r>
              <a:rPr lang="fr-FR" sz="3200" b="1" smtClean="0"/>
              <a:t>EPI et normes,  en résumé…</a:t>
            </a:r>
          </a:p>
        </p:txBody>
      </p:sp>
      <p:graphicFrame>
        <p:nvGraphicFramePr>
          <p:cNvPr id="59443" name="Group 51"/>
          <p:cNvGraphicFramePr>
            <a:graphicFrameLocks noGrp="1"/>
          </p:cNvGraphicFramePr>
          <p:nvPr>
            <p:ph idx="4294967295"/>
          </p:nvPr>
        </p:nvGraphicFramePr>
        <p:xfrm>
          <a:off x="395288" y="998538"/>
          <a:ext cx="8229600" cy="5211762"/>
        </p:xfrm>
        <a:graphic>
          <a:graphicData uri="http://schemas.openxmlformats.org/drawingml/2006/table">
            <a:tbl>
              <a:tblPr/>
              <a:tblGrid>
                <a:gridCol w="2743200"/>
                <a:gridCol w="3243262"/>
                <a:gridCol w="2243138"/>
              </a:tblGrid>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EPI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tx1"/>
                          </a:solidFill>
                          <a:effectLst/>
                          <a:latin typeface="Calibri" pitchFamily="34" charset="0"/>
                        </a:rPr>
                        <a:t>Normes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tx1"/>
                          </a:solidFill>
                          <a:effectLst/>
                          <a:latin typeface="Calibri" pitchFamily="34" charset="0"/>
                        </a:rPr>
                        <a:t>Remarques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Surbottes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EPI  III – Type PB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EN 14605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Si pas de combinaison 1 pièce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Combinaison 4B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NF EN 14605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Plusieurs tailles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Combinaison 3B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NF EN 14126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Plusieurs tailles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Tablier plastique à UU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Précaution additionnelle  pour tout type de tenue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Cagoule UU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NF 13795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Ajouter une  première coiffe enveloppante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Lunettes UU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NF EN 166 et NF EN 170 149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UU ou réutilisables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Heaume UU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fr-F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Masque FFP2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NF EN 149 et NF EN 14683 – FFP2 </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et FFP3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 résistant aux projections de liquides selon la norme NF EN 14683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1" i="0" u="none" strike="noStrike" cap="none" normalizeH="0" baseline="0" smtClean="0">
                          <a:ln>
                            <a:noFill/>
                          </a:ln>
                          <a:solidFill>
                            <a:schemeClr val="bg1"/>
                          </a:solidFill>
                          <a:effectLst/>
                          <a:latin typeface="Calibri" pitchFamily="34" charset="0"/>
                        </a:rPr>
                        <a:t>Gants nitriles UU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600" b="0" i="0" u="none" strike="noStrike" cap="none" normalizeH="0" baseline="0" smtClean="0">
                          <a:ln>
                            <a:noFill/>
                          </a:ln>
                          <a:solidFill>
                            <a:schemeClr val="tx1"/>
                          </a:solidFill>
                          <a:effectLst/>
                          <a:latin typeface="Calibri" pitchFamily="34" charset="0"/>
                        </a:rPr>
                        <a:t> EPI III  - NF EN 455 et NF EN 374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2 paires de gants/personne</a:t>
                      </a: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fr-FR" sz="1400" b="0" i="0" u="none" strike="noStrike" cap="none" normalizeH="0" baseline="0" smtClean="0">
                          <a:ln>
                            <a:noFill/>
                          </a:ln>
                          <a:solidFill>
                            <a:schemeClr val="tx1"/>
                          </a:solidFill>
                          <a:effectLst/>
                          <a:latin typeface="Calibri" pitchFamily="34" charset="0"/>
                        </a:rPr>
                        <a:t>Différentes tailles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8" name="Espace réservé du numéro de diapositive 5"/>
          <p:cNvSpPr>
            <a:spLocks noGrp="1"/>
          </p:cNvSpPr>
          <p:nvPr>
            <p:ph type="sldNum" sz="quarter" idx="11"/>
          </p:nvPr>
        </p:nvSpPr>
        <p:spPr/>
        <p:txBody>
          <a:bodyPr/>
          <a:lstStyle/>
          <a:p>
            <a:pPr>
              <a:defRPr/>
            </a:pPr>
            <a:fld id="{A7EC9D50-BF11-4B76-9119-B6FAA61EFA74}" type="slidenum">
              <a:rPr lang="fr-FR"/>
              <a:pPr>
                <a:defRPr/>
              </a:pPr>
              <a:t>27</a:t>
            </a:fld>
            <a:endParaRPr lang="fr-FR" dirty="0"/>
          </a:p>
        </p:txBody>
      </p:sp>
      <p:sp>
        <p:nvSpPr>
          <p:cNvPr id="60419" name="Titre 1"/>
          <p:cNvSpPr>
            <a:spLocks noGrp="1"/>
          </p:cNvSpPr>
          <p:nvPr>
            <p:ph type="title"/>
          </p:nvPr>
        </p:nvSpPr>
        <p:spPr/>
        <p:txBody>
          <a:bodyPr/>
          <a:lstStyle/>
          <a:p>
            <a:pPr eaLnBrk="1" hangingPunct="1"/>
            <a:r>
              <a:rPr lang="fr-FR" smtClean="0"/>
              <a:t>Protection 4B</a:t>
            </a:r>
          </a:p>
        </p:txBody>
      </p:sp>
      <p:sp>
        <p:nvSpPr>
          <p:cNvPr id="4" name="Espace réservé du numéro de diapositive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BE0E31B-26A0-463E-A6C7-E0CD2876C6BA}" type="slidenum">
              <a:rPr lang="fr-FR" sz="1200">
                <a:solidFill>
                  <a:schemeClr val="tx1">
                    <a:tint val="75000"/>
                  </a:schemeClr>
                </a:solidFill>
                <a:latin typeface="+mn-lt"/>
              </a:rPr>
              <a:pPr algn="r" fontAlgn="auto">
                <a:spcBef>
                  <a:spcPts val="0"/>
                </a:spcBef>
                <a:spcAft>
                  <a:spcPts val="0"/>
                </a:spcAft>
                <a:defRPr/>
              </a:pPr>
              <a:t>27</a:t>
            </a:fld>
            <a:endParaRPr lang="fr-FR" sz="1200" dirty="0">
              <a:solidFill>
                <a:schemeClr val="tx1">
                  <a:tint val="75000"/>
                </a:schemeClr>
              </a:solidFill>
              <a:latin typeface="+mn-lt"/>
            </a:endParaRPr>
          </a:p>
        </p:txBody>
      </p:sp>
      <p:pic>
        <p:nvPicPr>
          <p:cNvPr id="60421" name="Picture 2"/>
          <p:cNvPicPr>
            <a:picLocks noGrp="1" noChangeAspect="1" noChangeArrowheads="1"/>
          </p:cNvPicPr>
          <p:nvPr>
            <p:ph idx="1"/>
          </p:nvPr>
        </p:nvPicPr>
        <p:blipFill>
          <a:blip r:embed="rId2"/>
          <a:srcRect/>
          <a:stretch>
            <a:fillRect/>
          </a:stretch>
        </p:blipFill>
        <p:spPr>
          <a:xfrm>
            <a:off x="976313" y="2420938"/>
            <a:ext cx="6265862" cy="2971800"/>
          </a:xfrm>
          <a:ln>
            <a:solidFill>
              <a:schemeClr val="tx1"/>
            </a:solidFill>
          </a:ln>
        </p:spPr>
      </p:pic>
      <p:sp>
        <p:nvSpPr>
          <p:cNvPr id="60422" name="Text Box 5"/>
          <p:cNvSpPr txBox="1">
            <a:spLocks noChangeArrowheads="1"/>
          </p:cNvSpPr>
          <p:nvPr/>
        </p:nvSpPr>
        <p:spPr bwMode="auto">
          <a:xfrm>
            <a:off x="531813" y="1065213"/>
            <a:ext cx="2432050" cy="457200"/>
          </a:xfrm>
          <a:prstGeom prst="rect">
            <a:avLst/>
          </a:prstGeom>
          <a:solidFill>
            <a:schemeClr val="accent1"/>
          </a:solidFill>
          <a:ln w="9525">
            <a:noFill/>
            <a:miter lim="800000"/>
            <a:headEnd/>
            <a:tailEnd/>
          </a:ln>
        </p:spPr>
        <p:txBody>
          <a:bodyPr>
            <a:spAutoFit/>
          </a:bodyPr>
          <a:lstStyle/>
          <a:p>
            <a:pPr>
              <a:spcBef>
                <a:spcPct val="50000"/>
              </a:spcBef>
            </a:pPr>
            <a:r>
              <a:rPr lang="fr-FR" sz="2400" b="1">
                <a:solidFill>
                  <a:schemeClr val="bg1"/>
                </a:solidFill>
                <a:latin typeface="Calibri" pitchFamily="34" charset="0"/>
              </a:rPr>
              <a:t>Indication</a:t>
            </a:r>
          </a:p>
        </p:txBody>
      </p:sp>
      <p:pic>
        <p:nvPicPr>
          <p:cNvPr id="60423" name="Picture 7"/>
          <p:cNvPicPr>
            <a:picLocks noChangeAspect="1" noChangeArrowheads="1"/>
          </p:cNvPicPr>
          <p:nvPr/>
        </p:nvPicPr>
        <p:blipFill>
          <a:blip r:embed="rId3"/>
          <a:srcRect/>
          <a:stretch>
            <a:fillRect/>
          </a:stretch>
        </p:blipFill>
        <p:spPr bwMode="auto">
          <a:xfrm rot="-5400000">
            <a:off x="6308725" y="1979613"/>
            <a:ext cx="3032125" cy="1609725"/>
          </a:xfrm>
          <a:prstGeom prst="rect">
            <a:avLst/>
          </a:prstGeom>
          <a:noFill/>
          <a:ln w="9525">
            <a:noFill/>
            <a:miter lim="800000"/>
            <a:headEnd/>
            <a:tailEnd/>
          </a:ln>
        </p:spPr>
      </p:pic>
      <p:sp>
        <p:nvSpPr>
          <p:cNvPr id="2" name="ZoneTexte 1"/>
          <p:cNvSpPr txBox="1"/>
          <p:nvPr/>
        </p:nvSpPr>
        <p:spPr>
          <a:xfrm>
            <a:off x="6011863" y="4613275"/>
            <a:ext cx="2922587" cy="646113"/>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defRPr/>
            </a:pPr>
            <a:r>
              <a:rPr lang="fr-FR" dirty="0"/>
              <a:t> + Tablier plastique à UU</a:t>
            </a:r>
          </a:p>
          <a:p>
            <a:pPr>
              <a:defRPr/>
            </a:pPr>
            <a:r>
              <a:rPr lang="fr-FR" dirty="0"/>
              <a:t>Attaché le plus haut possible </a:t>
            </a:r>
          </a:p>
        </p:txBody>
      </p:sp>
      <p:sp>
        <p:nvSpPr>
          <p:cNvPr id="11" name="ZoneTexte 10"/>
          <p:cNvSpPr txBox="1"/>
          <p:nvPr/>
        </p:nvSpPr>
        <p:spPr>
          <a:xfrm>
            <a:off x="531813" y="1525588"/>
            <a:ext cx="6488112" cy="73818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400" dirty="0"/>
              <a:t>Si besoin express de rentrer dans la chambre</a:t>
            </a:r>
          </a:p>
          <a:p>
            <a:pPr fontAlgn="auto">
              <a:spcBef>
                <a:spcPts val="0"/>
              </a:spcBef>
              <a:spcAft>
                <a:spcPts val="0"/>
              </a:spcAft>
              <a:defRPr/>
            </a:pPr>
            <a:r>
              <a:rPr lang="fr-FR" sz="1400" b="1" dirty="0"/>
              <a:t>Avec ou sans </a:t>
            </a:r>
            <a:r>
              <a:rPr lang="fr-FR" sz="1400" dirty="0"/>
              <a:t>signes de gravité - patient excréteur, diarrhées, vomissements, accouchement …</a:t>
            </a:r>
          </a:p>
        </p:txBody>
      </p:sp>
      <p:sp>
        <p:nvSpPr>
          <p:cNvPr id="60426" name="Rectangle 2"/>
          <p:cNvSpPr>
            <a:spLocks noChangeArrowheads="1"/>
          </p:cNvSpPr>
          <p:nvPr/>
        </p:nvSpPr>
        <p:spPr bwMode="auto">
          <a:xfrm>
            <a:off x="2020888" y="5759450"/>
            <a:ext cx="5599112" cy="342900"/>
          </a:xfrm>
          <a:prstGeom prst="rect">
            <a:avLst/>
          </a:prstGeom>
          <a:noFill/>
          <a:ln w="9525">
            <a:noFill/>
            <a:miter lim="800000"/>
            <a:headEnd/>
            <a:tailEnd/>
          </a:ln>
        </p:spPr>
        <p:txBody>
          <a:bodyPr>
            <a:spAutoFit/>
          </a:bodyPr>
          <a:lstStyle/>
          <a:p>
            <a:pPr algn="ctr">
              <a:lnSpc>
                <a:spcPct val="90000"/>
              </a:lnSpc>
            </a:pPr>
            <a:r>
              <a:rPr lang="fr-FR">
                <a:solidFill>
                  <a:srgbClr val="C00000"/>
                </a:solidFill>
              </a:rPr>
              <a:t>Absence de peau et de muqueuses exposées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8" name="Espace réservé du numéro de diapositive 5"/>
          <p:cNvSpPr>
            <a:spLocks noGrp="1"/>
          </p:cNvSpPr>
          <p:nvPr>
            <p:ph type="sldNum" sz="quarter" idx="11"/>
          </p:nvPr>
        </p:nvSpPr>
        <p:spPr/>
        <p:txBody>
          <a:bodyPr/>
          <a:lstStyle/>
          <a:p>
            <a:pPr>
              <a:defRPr/>
            </a:pPr>
            <a:fld id="{C5F8DE34-169E-4C42-A0CF-A0FF97C1CAEE}" type="slidenum">
              <a:rPr lang="fr-FR"/>
              <a:pPr>
                <a:defRPr/>
              </a:pPr>
              <a:t>28</a:t>
            </a:fld>
            <a:endParaRPr lang="fr-FR" dirty="0"/>
          </a:p>
        </p:txBody>
      </p:sp>
      <p:sp>
        <p:nvSpPr>
          <p:cNvPr id="61443" name="Titre 1"/>
          <p:cNvSpPr>
            <a:spLocks noGrp="1"/>
          </p:cNvSpPr>
          <p:nvPr>
            <p:ph type="title"/>
          </p:nvPr>
        </p:nvSpPr>
        <p:spPr>
          <a:xfrm>
            <a:off x="227013" y="260350"/>
            <a:ext cx="7931150" cy="993775"/>
          </a:xfrm>
        </p:spPr>
        <p:txBody>
          <a:bodyPr/>
          <a:lstStyle/>
          <a:p>
            <a:pPr eaLnBrk="1" hangingPunct="1"/>
            <a:r>
              <a:rPr lang="fr-FR" smtClean="0"/>
              <a:t>Protection 3B  - niveau cible </a:t>
            </a:r>
          </a:p>
        </p:txBody>
      </p:sp>
      <p:sp>
        <p:nvSpPr>
          <p:cNvPr id="61444" name="Espace réservé du contenu 2"/>
          <p:cNvSpPr>
            <a:spLocks noGrp="1"/>
          </p:cNvSpPr>
          <p:nvPr>
            <p:ph idx="1"/>
          </p:nvPr>
        </p:nvSpPr>
        <p:spPr>
          <a:xfrm>
            <a:off x="414338" y="3141663"/>
            <a:ext cx="8229600" cy="2160587"/>
          </a:xfrm>
          <a:ln>
            <a:solidFill>
              <a:schemeClr val="tx1"/>
            </a:solidFill>
          </a:ln>
        </p:spPr>
        <p:txBody>
          <a:bodyPr/>
          <a:lstStyle/>
          <a:p>
            <a:pPr eaLnBrk="1" hangingPunct="1"/>
            <a:r>
              <a:rPr lang="fr-FR" sz="2400" smtClean="0"/>
              <a:t>Prise en charge du patient possible ou confirmé MVE</a:t>
            </a:r>
          </a:p>
          <a:p>
            <a:pPr eaLnBrk="1" hangingPunct="1">
              <a:buFont typeface="Arial" charset="0"/>
              <a:buNone/>
            </a:pPr>
            <a:r>
              <a:rPr lang="fr-FR" sz="2400" smtClean="0"/>
              <a:t> </a:t>
            </a:r>
          </a:p>
          <a:p>
            <a:pPr eaLnBrk="1" hangingPunct="1"/>
            <a:r>
              <a:rPr lang="fr-FR" sz="2400" smtClean="0"/>
              <a:t>Par les équipes des SAMU et des établissements de santé de référence habilités</a:t>
            </a:r>
          </a:p>
        </p:txBody>
      </p:sp>
      <p:sp>
        <p:nvSpPr>
          <p:cNvPr id="4" name="Espace réservé du numéro de diapositive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81FA75B-DFD1-49CD-ADEE-13F1A385341A}" type="slidenum">
              <a:rPr lang="fr-FR" sz="1200">
                <a:solidFill>
                  <a:schemeClr val="tx1">
                    <a:tint val="75000"/>
                  </a:schemeClr>
                </a:solidFill>
                <a:latin typeface="+mn-lt"/>
              </a:rPr>
              <a:pPr algn="r" fontAlgn="auto">
                <a:spcBef>
                  <a:spcPts val="0"/>
                </a:spcBef>
                <a:spcAft>
                  <a:spcPts val="0"/>
                </a:spcAft>
                <a:defRPr/>
              </a:pPr>
              <a:t>28</a:t>
            </a:fld>
            <a:endParaRPr lang="fr-FR" sz="1200" dirty="0">
              <a:solidFill>
                <a:schemeClr val="tx1">
                  <a:tint val="75000"/>
                </a:schemeClr>
              </a:solidFill>
              <a:latin typeface="+mn-lt"/>
            </a:endParaRPr>
          </a:p>
        </p:txBody>
      </p:sp>
      <p:pic>
        <p:nvPicPr>
          <p:cNvPr id="61446" name="Picture 2"/>
          <p:cNvPicPr>
            <a:picLocks noChangeAspect="1" noChangeArrowheads="1"/>
          </p:cNvPicPr>
          <p:nvPr/>
        </p:nvPicPr>
        <p:blipFill>
          <a:blip r:embed="rId2"/>
          <a:srcRect/>
          <a:stretch>
            <a:fillRect/>
          </a:stretch>
        </p:blipFill>
        <p:spPr bwMode="auto">
          <a:xfrm>
            <a:off x="7667625" y="333375"/>
            <a:ext cx="981075" cy="2381250"/>
          </a:xfrm>
          <a:prstGeom prst="rect">
            <a:avLst/>
          </a:prstGeom>
          <a:noFill/>
          <a:ln w="9525">
            <a:noFill/>
            <a:miter lim="800000"/>
            <a:headEnd/>
            <a:tailEnd/>
          </a:ln>
        </p:spPr>
      </p:pic>
      <p:sp>
        <p:nvSpPr>
          <p:cNvPr id="61447" name="Text Box 7"/>
          <p:cNvSpPr txBox="1">
            <a:spLocks noChangeArrowheads="1"/>
          </p:cNvSpPr>
          <p:nvPr/>
        </p:nvSpPr>
        <p:spPr bwMode="auto">
          <a:xfrm>
            <a:off x="539750" y="1557338"/>
            <a:ext cx="2432050" cy="457200"/>
          </a:xfrm>
          <a:prstGeom prst="rect">
            <a:avLst/>
          </a:prstGeom>
          <a:solidFill>
            <a:schemeClr val="accent1"/>
          </a:solidFill>
          <a:ln w="9525">
            <a:noFill/>
            <a:miter lim="800000"/>
            <a:headEnd/>
            <a:tailEnd/>
          </a:ln>
        </p:spPr>
        <p:txBody>
          <a:bodyPr>
            <a:spAutoFit/>
          </a:bodyPr>
          <a:lstStyle/>
          <a:p>
            <a:pPr>
              <a:spcBef>
                <a:spcPct val="50000"/>
              </a:spcBef>
            </a:pPr>
            <a:r>
              <a:rPr lang="fr-FR" sz="2400" b="1">
                <a:solidFill>
                  <a:schemeClr val="bg1"/>
                </a:solidFill>
                <a:latin typeface="Calibri" pitchFamily="34" charset="0"/>
              </a:rPr>
              <a:t>Indication</a:t>
            </a:r>
          </a:p>
        </p:txBody>
      </p:sp>
      <p:sp>
        <p:nvSpPr>
          <p:cNvPr id="10" name="ZoneTexte 9"/>
          <p:cNvSpPr txBox="1"/>
          <p:nvPr/>
        </p:nvSpPr>
        <p:spPr>
          <a:xfrm>
            <a:off x="555625" y="2012950"/>
            <a:ext cx="6680200" cy="73818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fr-FR" sz="1400" dirty="0"/>
              <a:t>Si besoin express  de rentrer dans la chambre </a:t>
            </a:r>
          </a:p>
          <a:p>
            <a:pPr fontAlgn="auto">
              <a:spcBef>
                <a:spcPts val="0"/>
              </a:spcBef>
              <a:spcAft>
                <a:spcPts val="0"/>
              </a:spcAft>
              <a:defRPr/>
            </a:pPr>
            <a:r>
              <a:rPr lang="fr-FR" sz="1400" b="1" dirty="0"/>
              <a:t>Avec ou sans </a:t>
            </a:r>
            <a:r>
              <a:rPr lang="fr-FR" sz="1400" dirty="0"/>
              <a:t>signes de gravité - patient excréteur, diarrhées, vomissements, accouchement …</a:t>
            </a:r>
          </a:p>
        </p:txBody>
      </p:sp>
      <p:sp>
        <p:nvSpPr>
          <p:cNvPr id="11" name="ZoneTexte 10"/>
          <p:cNvSpPr txBox="1"/>
          <p:nvPr/>
        </p:nvSpPr>
        <p:spPr>
          <a:xfrm>
            <a:off x="6011863" y="4613275"/>
            <a:ext cx="2868612" cy="646113"/>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defRPr/>
            </a:pPr>
            <a:r>
              <a:rPr lang="fr-FR" dirty="0"/>
              <a:t> + Tablier plastique à UU</a:t>
            </a:r>
          </a:p>
          <a:p>
            <a:pPr>
              <a:defRPr/>
            </a:pPr>
            <a:r>
              <a:rPr lang="fr-FR" dirty="0"/>
              <a:t>Attaché le plus haut possible</a:t>
            </a:r>
          </a:p>
        </p:txBody>
      </p:sp>
      <p:sp>
        <p:nvSpPr>
          <p:cNvPr id="61450" name="Rectangle 1"/>
          <p:cNvSpPr>
            <a:spLocks noChangeArrowheads="1"/>
          </p:cNvSpPr>
          <p:nvPr/>
        </p:nvSpPr>
        <p:spPr bwMode="auto">
          <a:xfrm>
            <a:off x="1981200" y="5792788"/>
            <a:ext cx="6046788" cy="342900"/>
          </a:xfrm>
          <a:prstGeom prst="rect">
            <a:avLst/>
          </a:prstGeom>
          <a:noFill/>
          <a:ln w="9525">
            <a:noFill/>
            <a:miter lim="800000"/>
            <a:headEnd/>
            <a:tailEnd/>
          </a:ln>
        </p:spPr>
        <p:txBody>
          <a:bodyPr>
            <a:spAutoFit/>
          </a:bodyPr>
          <a:lstStyle/>
          <a:p>
            <a:pPr algn="ctr">
              <a:lnSpc>
                <a:spcPct val="90000"/>
              </a:lnSpc>
            </a:pPr>
            <a:r>
              <a:rPr lang="fr-FR">
                <a:solidFill>
                  <a:srgbClr val="C00000"/>
                </a:solidFill>
              </a:rPr>
              <a:t>Absence de peau et de muqueuses exposées</a:t>
            </a:r>
          </a:p>
        </p:txBody>
      </p:sp>
      <p:pic>
        <p:nvPicPr>
          <p:cNvPr id="61451" name="Picture 4" descr="http://www.polymed.ca/_locker/uploads/media/09-0190.jpg"/>
          <p:cNvPicPr>
            <a:picLocks noChangeAspect="1" noChangeArrowheads="1"/>
          </p:cNvPicPr>
          <p:nvPr/>
        </p:nvPicPr>
        <p:blipFill>
          <a:blip r:embed="rId3"/>
          <a:srcRect/>
          <a:stretch>
            <a:fillRect/>
          </a:stretch>
        </p:blipFill>
        <p:spPr bwMode="auto">
          <a:xfrm>
            <a:off x="8158163" y="2760663"/>
            <a:ext cx="722312" cy="124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Espace réservé du pied de page 4"/>
          <p:cNvSpPr>
            <a:spLocks noGrp="1"/>
          </p:cNvSpPr>
          <p:nvPr>
            <p:ph type="ftr" sz="quarter" idx="11"/>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2"/>
          </p:nvPr>
        </p:nvSpPr>
        <p:spPr/>
        <p:txBody>
          <a:bodyPr/>
          <a:lstStyle/>
          <a:p>
            <a:pPr>
              <a:defRPr/>
            </a:pPr>
            <a:fld id="{93BFB561-C50D-4FBC-B0B3-12D7FA660FB3}" type="slidenum">
              <a:rPr lang="fr-FR"/>
              <a:pPr>
                <a:defRPr/>
              </a:pPr>
              <a:t>29</a:t>
            </a:fld>
            <a:endParaRPr lang="fr-FR"/>
          </a:p>
        </p:txBody>
      </p:sp>
      <p:sp>
        <p:nvSpPr>
          <p:cNvPr id="28673" name="Titr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pPr eaLnBrk="1" hangingPunct="1">
              <a:defRPr/>
            </a:pPr>
            <a:r>
              <a:rPr lang="fr-FR" sz="3600" dirty="0" smtClean="0"/>
              <a:t>Pratiques d’habillage et de déshabillage</a:t>
            </a:r>
          </a:p>
        </p:txBody>
      </p:sp>
      <p:sp>
        <p:nvSpPr>
          <p:cNvPr id="3" name="Espace réservé du numéro de diapositive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9E864AB-0EF8-4BA8-873F-AFAE4BC7F2BD}" type="slidenum">
              <a:rPr lang="fr-FR" sz="1200">
                <a:solidFill>
                  <a:schemeClr val="tx1">
                    <a:tint val="75000"/>
                  </a:schemeClr>
                </a:solidFill>
                <a:latin typeface="+mn-lt"/>
              </a:rPr>
              <a:pPr algn="r" fontAlgn="auto">
                <a:spcBef>
                  <a:spcPts val="0"/>
                </a:spcBef>
                <a:spcAft>
                  <a:spcPts val="0"/>
                </a:spcAft>
                <a:defRPr/>
              </a:pPr>
              <a:t>29</a:t>
            </a:fld>
            <a:endParaRPr lang="fr-FR" sz="1200">
              <a:solidFill>
                <a:schemeClr val="tx1">
                  <a:tint val="75000"/>
                </a:schemeClr>
              </a:solidFill>
              <a:latin typeface="+mn-lt"/>
            </a:endParaRPr>
          </a:p>
        </p:txBody>
      </p:sp>
      <p:pic>
        <p:nvPicPr>
          <p:cNvPr id="62471" name="Picture 2"/>
          <p:cNvPicPr>
            <a:picLocks noChangeAspect="1" noChangeArrowheads="1"/>
          </p:cNvPicPr>
          <p:nvPr/>
        </p:nvPicPr>
        <p:blipFill>
          <a:blip r:embed="rId2"/>
          <a:srcRect/>
          <a:stretch>
            <a:fillRect/>
          </a:stretch>
        </p:blipFill>
        <p:spPr bwMode="auto">
          <a:xfrm>
            <a:off x="1000125" y="2295525"/>
            <a:ext cx="7143750" cy="2266950"/>
          </a:xfrm>
          <a:prstGeom prst="rect">
            <a:avLst/>
          </a:prstGeom>
          <a:noFill/>
          <a:ln w="9525">
            <a:solidFill>
              <a:schemeClr val="tx1"/>
            </a:solidFill>
            <a:miter lim="800000"/>
            <a:headEnd/>
            <a:tailEnd/>
          </a:ln>
        </p:spPr>
      </p:pic>
      <p:sp>
        <p:nvSpPr>
          <p:cNvPr id="2" name="ZoneTexte 1"/>
          <p:cNvSpPr txBox="1"/>
          <p:nvPr/>
        </p:nvSpPr>
        <p:spPr>
          <a:xfrm>
            <a:off x="1000125" y="5700713"/>
            <a:ext cx="7143750" cy="52387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fr-FR" sz="2800" dirty="0"/>
              <a:t>Dans le calme, sans précipitations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8" name="Espace réservé du numéro de diapositive 5"/>
          <p:cNvSpPr>
            <a:spLocks noGrp="1"/>
          </p:cNvSpPr>
          <p:nvPr>
            <p:ph type="sldNum" sz="quarter" idx="11"/>
          </p:nvPr>
        </p:nvSpPr>
        <p:spPr/>
        <p:txBody>
          <a:bodyPr/>
          <a:lstStyle/>
          <a:p>
            <a:pPr>
              <a:defRPr/>
            </a:pPr>
            <a:fld id="{7CAB8DE9-8881-4702-8BF4-7E60D9DCF8F1}" type="slidenum">
              <a:rPr lang="fr-FR"/>
              <a:pPr>
                <a:defRPr/>
              </a:pPr>
              <a:t>3</a:t>
            </a:fld>
            <a:endParaRPr lang="fr-FR" dirty="0"/>
          </a:p>
        </p:txBody>
      </p:sp>
      <p:sp>
        <p:nvSpPr>
          <p:cNvPr id="20483" name="Rectangle 2"/>
          <p:cNvSpPr>
            <a:spLocks noGrp="1"/>
          </p:cNvSpPr>
          <p:nvPr>
            <p:ph type="title" idx="4294967295"/>
          </p:nvPr>
        </p:nvSpPr>
        <p:spPr/>
        <p:txBody>
          <a:bodyPr/>
          <a:lstStyle/>
          <a:p>
            <a:r>
              <a:rPr lang="fr-FR" smtClean="0"/>
              <a:t>Diaporama</a:t>
            </a:r>
          </a:p>
        </p:txBody>
      </p:sp>
      <p:sp>
        <p:nvSpPr>
          <p:cNvPr id="20484" name="Rectangle 3"/>
          <p:cNvSpPr>
            <a:spLocks noGrp="1"/>
          </p:cNvSpPr>
          <p:nvPr>
            <p:ph type="body" idx="4294967295"/>
          </p:nvPr>
        </p:nvSpPr>
        <p:spPr>
          <a:xfrm>
            <a:off x="457200" y="1165225"/>
            <a:ext cx="8229600" cy="4525963"/>
          </a:xfrm>
        </p:spPr>
        <p:txBody>
          <a:bodyPr/>
          <a:lstStyle/>
          <a:p>
            <a:pPr>
              <a:buFont typeface="Arial" charset="0"/>
              <a:buNone/>
            </a:pPr>
            <a:r>
              <a:rPr lang="fr-FR" smtClean="0"/>
              <a:t>Ont participé : </a:t>
            </a:r>
          </a:p>
          <a:p>
            <a:r>
              <a:rPr lang="fr-FR" smtClean="0"/>
              <a:t>Arlin Basse-Normandie </a:t>
            </a:r>
          </a:p>
          <a:p>
            <a:r>
              <a:rPr lang="fr-FR" smtClean="0"/>
              <a:t>CHU Rennes</a:t>
            </a:r>
          </a:p>
          <a:p>
            <a:r>
              <a:rPr lang="fr-FR" smtClean="0"/>
              <a:t>CHIC Quimper</a:t>
            </a:r>
          </a:p>
          <a:p>
            <a:r>
              <a:rPr lang="fr-FR" smtClean="0"/>
              <a:t>CIRE Bretagne, Rhône-Alpes</a:t>
            </a:r>
          </a:p>
          <a:p>
            <a:r>
              <a:rPr lang="fr-FR" smtClean="0"/>
              <a:t>Groupe CClin-Arlin</a:t>
            </a:r>
          </a:p>
        </p:txBody>
      </p:sp>
      <p:pic>
        <p:nvPicPr>
          <p:cNvPr id="20485" name="Picture 4"/>
          <p:cNvPicPr>
            <a:picLocks noChangeAspect="1" noChangeArrowheads="1"/>
          </p:cNvPicPr>
          <p:nvPr/>
        </p:nvPicPr>
        <p:blipFill>
          <a:blip r:embed="rId2"/>
          <a:srcRect/>
          <a:stretch>
            <a:fillRect/>
          </a:stretch>
        </p:blipFill>
        <p:spPr bwMode="auto">
          <a:xfrm>
            <a:off x="1979613" y="5373688"/>
            <a:ext cx="811212" cy="936625"/>
          </a:xfrm>
          <a:prstGeom prst="rect">
            <a:avLst/>
          </a:prstGeom>
          <a:noFill/>
          <a:ln w="9525">
            <a:noFill/>
            <a:miter lim="800000"/>
            <a:headEnd/>
            <a:tailEnd/>
          </a:ln>
        </p:spPr>
      </p:pic>
      <p:pic>
        <p:nvPicPr>
          <p:cNvPr id="20486" name="Picture 5"/>
          <p:cNvPicPr>
            <a:picLocks noChangeAspect="1" noChangeArrowheads="1"/>
          </p:cNvPicPr>
          <p:nvPr/>
        </p:nvPicPr>
        <p:blipFill>
          <a:blip r:embed="rId3"/>
          <a:srcRect/>
          <a:stretch>
            <a:fillRect/>
          </a:stretch>
        </p:blipFill>
        <p:spPr bwMode="auto">
          <a:xfrm>
            <a:off x="4046538" y="5502275"/>
            <a:ext cx="1466850" cy="647700"/>
          </a:xfrm>
          <a:prstGeom prst="rect">
            <a:avLst/>
          </a:prstGeom>
          <a:noFill/>
          <a:ln w="9525">
            <a:noFill/>
            <a:miter lim="800000"/>
            <a:headEnd/>
            <a:tailEnd/>
          </a:ln>
        </p:spPr>
      </p:pic>
      <p:pic>
        <p:nvPicPr>
          <p:cNvPr id="20487" name="Picture 7" descr="ARLINouest-Q-BasseNormandie"/>
          <p:cNvPicPr>
            <a:picLocks noChangeAspect="1" noChangeArrowheads="1"/>
          </p:cNvPicPr>
          <p:nvPr/>
        </p:nvPicPr>
        <p:blipFill>
          <a:blip r:embed="rId4"/>
          <a:srcRect/>
          <a:stretch>
            <a:fillRect/>
          </a:stretch>
        </p:blipFill>
        <p:spPr bwMode="auto">
          <a:xfrm>
            <a:off x="468313" y="5345113"/>
            <a:ext cx="1366837" cy="960437"/>
          </a:xfrm>
          <a:prstGeom prst="rect">
            <a:avLst/>
          </a:prstGeom>
          <a:noFill/>
          <a:ln w="9525">
            <a:noFill/>
            <a:miter lim="800000"/>
            <a:headEnd/>
            <a:tailEnd/>
          </a:ln>
        </p:spPr>
      </p:pic>
      <p:pic>
        <p:nvPicPr>
          <p:cNvPr id="20488" name="Image 1" descr="logo-invs"/>
          <p:cNvPicPr>
            <a:picLocks noChangeAspect="1" noChangeArrowheads="1"/>
          </p:cNvPicPr>
          <p:nvPr/>
        </p:nvPicPr>
        <p:blipFill>
          <a:blip r:embed="rId5"/>
          <a:srcRect/>
          <a:stretch>
            <a:fillRect/>
          </a:stretch>
        </p:blipFill>
        <p:spPr bwMode="auto">
          <a:xfrm>
            <a:off x="2916238" y="5397500"/>
            <a:ext cx="1143000"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Espace réservé du pied de page 4"/>
          <p:cNvSpPr>
            <a:spLocks noGrp="1"/>
          </p:cNvSpPr>
          <p:nvPr>
            <p:ph type="ftr" sz="quarter" idx="11"/>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2"/>
          </p:nvPr>
        </p:nvSpPr>
        <p:spPr/>
        <p:txBody>
          <a:bodyPr/>
          <a:lstStyle/>
          <a:p>
            <a:pPr>
              <a:defRPr/>
            </a:pPr>
            <a:fld id="{6AA548E4-5057-4114-871A-F2ECE19E8A61}" type="slidenum">
              <a:rPr lang="fr-FR"/>
              <a:pPr>
                <a:defRPr/>
              </a:pPr>
              <a:t>30</a:t>
            </a:fld>
            <a:endParaRPr lang="fr-FR"/>
          </a:p>
        </p:txBody>
      </p:sp>
      <p:sp>
        <p:nvSpPr>
          <p:cNvPr id="70658" name="Titre 1"/>
          <p:cNvSpPr>
            <a:spLocks noGrp="1"/>
          </p:cNvSpPr>
          <p:nvPr>
            <p:ph type="title"/>
          </p:nvPr>
        </p:nvSpPr>
        <p:spPr>
          <a:xfrm>
            <a:off x="457200" y="274638"/>
            <a:ext cx="8229600" cy="922337"/>
          </a:xfrm>
        </p:spPr>
        <p:style>
          <a:lnRef idx="1">
            <a:schemeClr val="accent1"/>
          </a:lnRef>
          <a:fillRef idx="3">
            <a:schemeClr val="accent1"/>
          </a:fillRef>
          <a:effectRef idx="2">
            <a:schemeClr val="accent1"/>
          </a:effectRef>
          <a:fontRef idx="minor">
            <a:schemeClr val="lt1"/>
          </a:fontRef>
        </p:style>
        <p:txBody>
          <a:bodyPr/>
          <a:lstStyle/>
          <a:p>
            <a:pPr eaLnBrk="1" hangingPunct="1">
              <a:defRPr/>
            </a:pPr>
            <a:r>
              <a:rPr lang="fr-FR" sz="3200" dirty="0" smtClean="0"/>
              <a:t>Pratiques d’habillage et de déshabillage</a:t>
            </a:r>
          </a:p>
        </p:txBody>
      </p:sp>
      <p:sp>
        <p:nvSpPr>
          <p:cNvPr id="63492" name="Rectangle 5"/>
          <p:cNvSpPr>
            <a:spLocks noGrp="1"/>
          </p:cNvSpPr>
          <p:nvPr>
            <p:ph type="body" idx="1"/>
          </p:nvPr>
        </p:nvSpPr>
        <p:spPr>
          <a:xfrm>
            <a:off x="457200" y="1341438"/>
            <a:ext cx="8229600" cy="5197475"/>
          </a:xfrm>
        </p:spPr>
        <p:txBody>
          <a:bodyPr/>
          <a:lstStyle/>
          <a:p>
            <a:r>
              <a:rPr lang="fr-FR" sz="2400" smtClean="0"/>
              <a:t>Procédures différentes selon les établissements</a:t>
            </a:r>
          </a:p>
          <a:p>
            <a:endParaRPr lang="fr-FR" sz="2400" smtClean="0"/>
          </a:p>
          <a:p>
            <a:r>
              <a:rPr lang="fr-FR" sz="2400" smtClean="0"/>
              <a:t>Équipements de protection  différents selon les fournisseurs</a:t>
            </a:r>
          </a:p>
          <a:p>
            <a:endParaRPr lang="fr-FR" sz="2400" smtClean="0"/>
          </a:p>
          <a:p>
            <a:r>
              <a:rPr lang="fr-FR" sz="2400" smtClean="0"/>
              <a:t>Travail en binôme ou superviseur </a:t>
            </a:r>
          </a:p>
          <a:p>
            <a:endParaRPr lang="fr-FR" sz="2400" smtClean="0"/>
          </a:p>
          <a:p>
            <a:r>
              <a:rPr lang="fr-FR" sz="2400" smtClean="0"/>
              <a:t>Pas de règles, mais des principes à respecter…</a:t>
            </a:r>
          </a:p>
          <a:p>
            <a:pPr lvl="1"/>
            <a:r>
              <a:rPr lang="fr-FR" sz="2000" smtClean="0"/>
              <a:t>Procédure cohérente et adaptée à la situation</a:t>
            </a:r>
          </a:p>
          <a:p>
            <a:pPr lvl="2"/>
            <a:r>
              <a:rPr lang="fr-FR" sz="1800" smtClean="0"/>
              <a:t>Chaque détail compte, travailler dans le calme, sans précipitation </a:t>
            </a:r>
          </a:p>
          <a:p>
            <a:pPr lvl="1"/>
            <a:r>
              <a:rPr lang="fr-FR" sz="2000" smtClean="0"/>
              <a:t>Formation répétée des professionnels « de première ligne »</a:t>
            </a:r>
          </a:p>
          <a:p>
            <a:pPr lvl="1"/>
            <a:r>
              <a:rPr lang="fr-FR" sz="2000" smtClean="0"/>
              <a:t>Évaluation et ajustements si besoin</a:t>
            </a:r>
          </a:p>
          <a:p>
            <a:pPr lvl="1"/>
            <a:r>
              <a:rPr lang="fr-FR" sz="2000" smtClean="0"/>
              <a:t>Noter les difficultés rencontrées, les améliorations apportées…</a:t>
            </a:r>
          </a:p>
        </p:txBody>
      </p:sp>
      <p:sp>
        <p:nvSpPr>
          <p:cNvPr id="3" name="Espace réservé du numéro de diapositive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1223128-02E8-4593-92FA-C9B9897A0FC8}" type="slidenum">
              <a:rPr lang="fr-FR" sz="1200">
                <a:solidFill>
                  <a:schemeClr val="tx1">
                    <a:tint val="75000"/>
                  </a:schemeClr>
                </a:solidFill>
                <a:latin typeface="+mn-lt"/>
              </a:rPr>
              <a:pPr algn="r" fontAlgn="auto">
                <a:spcBef>
                  <a:spcPts val="0"/>
                </a:spcBef>
                <a:spcAft>
                  <a:spcPts val="0"/>
                </a:spcAft>
                <a:defRPr/>
              </a:pPr>
              <a:t>30</a:t>
            </a:fld>
            <a:endParaRPr lang="fr-FR" sz="120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pPr>
              <a:defRPr/>
            </a:pPr>
            <a:r>
              <a:rPr lang="fr-FR" sz="3200" dirty="0" smtClean="0"/>
              <a:t>Aptitudes des professionnels aux conditions de prise en charge des patients MVE</a:t>
            </a:r>
            <a:endParaRPr lang="fr-FR" sz="3200" dirty="0"/>
          </a:p>
        </p:txBody>
      </p:sp>
      <p:sp>
        <p:nvSpPr>
          <p:cNvPr id="64516" name="Espace réservé du contenu 2"/>
          <p:cNvSpPr>
            <a:spLocks noGrp="1"/>
          </p:cNvSpPr>
          <p:nvPr>
            <p:ph idx="1"/>
          </p:nvPr>
        </p:nvSpPr>
        <p:spPr>
          <a:xfrm>
            <a:off x="457200" y="1600200"/>
            <a:ext cx="8229600" cy="4205288"/>
          </a:xfrm>
        </p:spPr>
        <p:txBody>
          <a:bodyPr/>
          <a:lstStyle/>
          <a:p>
            <a:r>
              <a:rPr lang="fr-FR" sz="2400" smtClean="0"/>
              <a:t>Principe : pouvoir appliquer strictement les consignes et adhérer aux principes de prise en charge des patients</a:t>
            </a:r>
          </a:p>
          <a:p>
            <a:endParaRPr lang="fr-FR" sz="2400" smtClean="0"/>
          </a:p>
          <a:p>
            <a:pPr lvl="1"/>
            <a:r>
              <a:rPr lang="fr-FR" sz="2400" b="1" smtClean="0"/>
              <a:t>Absence de contre-indication médicale  (grossesse, asthme, diabète insulino-dépendant…) </a:t>
            </a:r>
            <a:r>
              <a:rPr lang="fr-FR" sz="2400" smtClean="0"/>
              <a:t>en lien avec le médecin du travail </a:t>
            </a:r>
          </a:p>
          <a:p>
            <a:pPr lvl="1"/>
            <a:r>
              <a:rPr lang="fr-FR" sz="2400" b="1" smtClean="0"/>
              <a:t>Avoir reçu une formation spécifique avec exercices de simulation jusqu’à maîtriser la technique</a:t>
            </a:r>
          </a:p>
        </p:txBody>
      </p:sp>
      <p:sp>
        <p:nvSpPr>
          <p:cNvPr id="64517" name="Espace réservé du pied de page 3"/>
          <p:cNvSpPr>
            <a:spLocks noGrp="1"/>
          </p:cNvSpPr>
          <p:nvPr>
            <p:ph type="ftr" sz="quarter" idx="11"/>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2"/>
          </p:nvPr>
        </p:nvSpPr>
        <p:spPr/>
        <p:txBody>
          <a:bodyPr/>
          <a:lstStyle/>
          <a:p>
            <a:pPr>
              <a:defRPr/>
            </a:pPr>
            <a:fld id="{318FD665-8269-44CD-9220-EB6E9845B5B6}" type="slidenum">
              <a:rPr lang="fr-FR" smtClean="0"/>
              <a:pPr>
                <a:defRPr/>
              </a:pPr>
              <a:t>31</a:t>
            </a:fld>
            <a:endParaRPr lang="fr-FR"/>
          </a:p>
        </p:txBody>
      </p:sp>
      <p:sp>
        <p:nvSpPr>
          <p:cNvPr id="64519" name="Text Box 4"/>
          <p:cNvSpPr txBox="1">
            <a:spLocks noChangeArrowheads="1"/>
          </p:cNvSpPr>
          <p:nvPr/>
        </p:nvSpPr>
        <p:spPr bwMode="auto">
          <a:xfrm>
            <a:off x="323850" y="5516563"/>
            <a:ext cx="8569325" cy="1201737"/>
          </a:xfrm>
          <a:prstGeom prst="rect">
            <a:avLst/>
          </a:prstGeom>
          <a:solidFill>
            <a:schemeClr val="accent2"/>
          </a:solidFill>
          <a:ln w="9525">
            <a:noFill/>
            <a:miter lim="800000"/>
            <a:headEnd/>
            <a:tailEnd/>
          </a:ln>
        </p:spPr>
        <p:txBody>
          <a:bodyPr>
            <a:spAutoFit/>
          </a:bodyPr>
          <a:lstStyle/>
          <a:p>
            <a:pPr algn="ctr"/>
            <a:r>
              <a:rPr lang="fr-FR" sz="2400" b="1">
                <a:solidFill>
                  <a:schemeClr val="bg1"/>
                </a:solidFill>
              </a:rPr>
              <a:t>En pratique, la durée maximale de tolérance des EPI </a:t>
            </a:r>
          </a:p>
          <a:p>
            <a:pPr algn="ctr"/>
            <a:r>
              <a:rPr lang="fr-FR" sz="2400" b="1">
                <a:solidFill>
                  <a:schemeClr val="bg1"/>
                </a:solidFill>
              </a:rPr>
              <a:t>est de 1.30 h de travail en continu,</a:t>
            </a:r>
          </a:p>
          <a:p>
            <a:pPr algn="ctr"/>
            <a:r>
              <a:rPr lang="fr-FR" sz="2400" b="1">
                <a:solidFill>
                  <a:schemeClr val="bg1"/>
                </a:solidFill>
              </a:rPr>
              <a:t>habillage et déshabillage compris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5"/>
          <p:cNvSpPr>
            <a:spLocks noGrp="1"/>
          </p:cNvSpPr>
          <p:nvPr>
            <p:ph type="sldNum" sz="quarter" idx="11"/>
          </p:nvPr>
        </p:nvSpPr>
        <p:spPr/>
        <p:txBody>
          <a:bodyPr/>
          <a:lstStyle/>
          <a:p>
            <a:pPr>
              <a:defRPr/>
            </a:pPr>
            <a:fld id="{1374E883-6ADE-40D6-A1DB-B1FF8D02B243}" type="slidenum">
              <a:rPr lang="fr-FR"/>
              <a:pPr>
                <a:defRPr/>
              </a:pPr>
              <a:t>32</a:t>
            </a:fld>
            <a:endParaRPr lang="fr-FR" dirty="0"/>
          </a:p>
        </p:txBody>
      </p:sp>
      <p:sp>
        <p:nvSpPr>
          <p:cNvPr id="65539" name="Rectangle 2"/>
          <p:cNvSpPr>
            <a:spLocks noGrp="1"/>
          </p:cNvSpPr>
          <p:nvPr>
            <p:ph type="title" idx="4294967295"/>
          </p:nvPr>
        </p:nvSpPr>
        <p:spPr/>
        <p:txBody>
          <a:bodyPr/>
          <a:lstStyle/>
          <a:p>
            <a:r>
              <a:rPr lang="fr-FR" sz="3600" b="1" smtClean="0"/>
              <a:t>Habillage - les pré-requis (1)</a:t>
            </a:r>
          </a:p>
        </p:txBody>
      </p:sp>
      <p:sp>
        <p:nvSpPr>
          <p:cNvPr id="65540" name="Rectangle 3"/>
          <p:cNvSpPr>
            <a:spLocks noGrp="1"/>
          </p:cNvSpPr>
          <p:nvPr>
            <p:ph type="body" sz="half" idx="4294967295"/>
          </p:nvPr>
        </p:nvSpPr>
        <p:spPr>
          <a:xfrm>
            <a:off x="395288" y="1412875"/>
            <a:ext cx="8424862" cy="4895850"/>
          </a:xfrm>
          <a:solidFill>
            <a:schemeClr val="accent1"/>
          </a:solidFill>
        </p:spPr>
        <p:txBody>
          <a:bodyPr/>
          <a:lstStyle/>
          <a:p>
            <a:pPr algn="ctr">
              <a:buFont typeface="Arial" charset="0"/>
              <a:buNone/>
            </a:pPr>
            <a:r>
              <a:rPr lang="fr-FR" smtClean="0">
                <a:solidFill>
                  <a:schemeClr val="bg1"/>
                </a:solidFill>
              </a:rPr>
              <a:t>Le local</a:t>
            </a:r>
          </a:p>
          <a:p>
            <a:r>
              <a:rPr lang="fr-FR" sz="2400" smtClean="0">
                <a:solidFill>
                  <a:schemeClr val="bg1"/>
                </a:solidFill>
              </a:rPr>
              <a:t>Disposer d’un espace suffisant </a:t>
            </a:r>
          </a:p>
          <a:p>
            <a:r>
              <a:rPr lang="fr-FR" sz="2400" smtClean="0">
                <a:solidFill>
                  <a:schemeClr val="bg1"/>
                </a:solidFill>
              </a:rPr>
              <a:t>Matérialiser une zone propre et une zone « sale »  au sol par un ruban adhésif ou un champ </a:t>
            </a:r>
          </a:p>
          <a:p>
            <a:r>
              <a:rPr lang="fr-FR" sz="2400" smtClean="0">
                <a:solidFill>
                  <a:schemeClr val="bg1"/>
                </a:solidFill>
              </a:rPr>
              <a:t>Afficher la procédure</a:t>
            </a:r>
          </a:p>
          <a:p>
            <a:r>
              <a:rPr lang="fr-FR" sz="2400" smtClean="0">
                <a:solidFill>
                  <a:schemeClr val="bg1"/>
                </a:solidFill>
              </a:rPr>
              <a:t>Équipement-Matériels-Produits</a:t>
            </a:r>
          </a:p>
          <a:p>
            <a:pPr lvl="1"/>
            <a:r>
              <a:rPr lang="fr-FR" sz="2000" smtClean="0">
                <a:solidFill>
                  <a:schemeClr val="bg1"/>
                </a:solidFill>
              </a:rPr>
              <a:t>Tabouret (pivotant) ou chaise en limite de zone</a:t>
            </a:r>
          </a:p>
          <a:p>
            <a:pPr lvl="1"/>
            <a:r>
              <a:rPr lang="fr-FR" sz="2000" smtClean="0">
                <a:solidFill>
                  <a:schemeClr val="bg1"/>
                </a:solidFill>
              </a:rPr>
              <a:t>Miroir et interphone à envisager</a:t>
            </a:r>
          </a:p>
          <a:p>
            <a:pPr lvl="1"/>
            <a:r>
              <a:rPr lang="fr-FR" sz="2000" smtClean="0">
                <a:solidFill>
                  <a:schemeClr val="bg1"/>
                </a:solidFill>
              </a:rPr>
              <a:t>Kits d’habillage de différentes tailles (idem pour les gants en nitrile)</a:t>
            </a:r>
          </a:p>
          <a:p>
            <a:pPr lvl="1"/>
            <a:r>
              <a:rPr lang="fr-FR" sz="2000" smtClean="0">
                <a:solidFill>
                  <a:schemeClr val="bg1"/>
                </a:solidFill>
              </a:rPr>
              <a:t>Produit hydro-alcoolique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5"/>
          <p:cNvSpPr>
            <a:spLocks noGrp="1"/>
          </p:cNvSpPr>
          <p:nvPr>
            <p:ph type="sldNum" sz="quarter" idx="11"/>
          </p:nvPr>
        </p:nvSpPr>
        <p:spPr/>
        <p:txBody>
          <a:bodyPr/>
          <a:lstStyle/>
          <a:p>
            <a:pPr>
              <a:defRPr/>
            </a:pPr>
            <a:fld id="{8E6AFB07-71DB-4DC2-BA8E-1292ED480805}" type="slidenum">
              <a:rPr lang="fr-FR"/>
              <a:pPr>
                <a:defRPr/>
              </a:pPr>
              <a:t>33</a:t>
            </a:fld>
            <a:endParaRPr lang="fr-FR" dirty="0"/>
          </a:p>
        </p:txBody>
      </p:sp>
      <p:sp>
        <p:nvSpPr>
          <p:cNvPr id="66563" name="Rectangle 2"/>
          <p:cNvSpPr>
            <a:spLocks noGrp="1"/>
          </p:cNvSpPr>
          <p:nvPr>
            <p:ph type="title" idx="4294967295"/>
          </p:nvPr>
        </p:nvSpPr>
        <p:spPr/>
        <p:txBody>
          <a:bodyPr/>
          <a:lstStyle/>
          <a:p>
            <a:r>
              <a:rPr lang="fr-FR" sz="3600" b="1" smtClean="0"/>
              <a:t>Habillage - les pré-requis (2)</a:t>
            </a:r>
          </a:p>
        </p:txBody>
      </p:sp>
      <p:sp>
        <p:nvSpPr>
          <p:cNvPr id="66564" name="Rectangle 5"/>
          <p:cNvSpPr>
            <a:spLocks noGrp="1"/>
          </p:cNvSpPr>
          <p:nvPr>
            <p:ph type="body" sz="half" idx="4294967295"/>
          </p:nvPr>
        </p:nvSpPr>
        <p:spPr>
          <a:xfrm>
            <a:off x="250825" y="1412875"/>
            <a:ext cx="8642350" cy="4968875"/>
          </a:xfrm>
          <a:solidFill>
            <a:schemeClr val="accent1"/>
          </a:solidFill>
        </p:spPr>
        <p:txBody>
          <a:bodyPr/>
          <a:lstStyle/>
          <a:p>
            <a:pPr algn="ctr">
              <a:lnSpc>
                <a:spcPct val="90000"/>
              </a:lnSpc>
              <a:buFont typeface="Arial" charset="0"/>
              <a:buNone/>
            </a:pPr>
            <a:r>
              <a:rPr lang="fr-FR" sz="2800" smtClean="0">
                <a:solidFill>
                  <a:schemeClr val="bg1"/>
                </a:solidFill>
              </a:rPr>
              <a:t>Le professionnel :Tenue de base tunique+pantalon </a:t>
            </a:r>
          </a:p>
          <a:p>
            <a:pPr algn="ctr">
              <a:lnSpc>
                <a:spcPct val="90000"/>
              </a:lnSpc>
              <a:buFont typeface="Arial" charset="0"/>
              <a:buNone/>
            </a:pPr>
            <a:endParaRPr lang="fr-FR" sz="2000" smtClean="0">
              <a:solidFill>
                <a:schemeClr val="bg1"/>
              </a:solidFill>
            </a:endParaRPr>
          </a:p>
          <a:p>
            <a:pPr>
              <a:lnSpc>
                <a:spcPct val="90000"/>
              </a:lnSpc>
            </a:pPr>
            <a:r>
              <a:rPr lang="fr-FR" sz="2400" smtClean="0">
                <a:solidFill>
                  <a:schemeClr val="bg1"/>
                </a:solidFill>
              </a:rPr>
              <a:t>Ôter </a:t>
            </a:r>
            <a:r>
              <a:rPr lang="fr-FR" sz="2400" b="1" smtClean="0">
                <a:solidFill>
                  <a:schemeClr val="bg1"/>
                </a:solidFill>
              </a:rPr>
              <a:t>tous</a:t>
            </a:r>
            <a:r>
              <a:rPr lang="fr-FR" sz="2400" smtClean="0">
                <a:solidFill>
                  <a:schemeClr val="bg1"/>
                </a:solidFill>
              </a:rPr>
              <a:t> les bijoux (boucles d’oreilles, colliers, bagues, bracelets, piercings …)</a:t>
            </a:r>
          </a:p>
          <a:p>
            <a:pPr>
              <a:lnSpc>
                <a:spcPct val="90000"/>
              </a:lnSpc>
            </a:pPr>
            <a:r>
              <a:rPr lang="fr-FR" sz="2400" smtClean="0">
                <a:solidFill>
                  <a:schemeClr val="bg1"/>
                </a:solidFill>
              </a:rPr>
              <a:t>Attacher (rassembler) les cheveux longs sur la nuque</a:t>
            </a:r>
          </a:p>
          <a:p>
            <a:pPr>
              <a:lnSpc>
                <a:spcPct val="90000"/>
              </a:lnSpc>
            </a:pPr>
            <a:r>
              <a:rPr lang="fr-FR" sz="2400" smtClean="0">
                <a:solidFill>
                  <a:schemeClr val="bg1"/>
                </a:solidFill>
              </a:rPr>
              <a:t>Ajouter une coiffe (sous-cagoule)</a:t>
            </a:r>
          </a:p>
          <a:p>
            <a:pPr>
              <a:lnSpc>
                <a:spcPct val="90000"/>
              </a:lnSpc>
            </a:pPr>
            <a:r>
              <a:rPr lang="fr-FR" sz="2400" smtClean="0">
                <a:solidFill>
                  <a:schemeClr val="bg1"/>
                </a:solidFill>
              </a:rPr>
              <a:t>Attention à la barbe qui peut engendrer des fuites au niveau du visage  </a:t>
            </a:r>
          </a:p>
          <a:p>
            <a:pPr>
              <a:lnSpc>
                <a:spcPct val="90000"/>
              </a:lnSpc>
            </a:pPr>
            <a:r>
              <a:rPr lang="fr-FR" sz="2400" smtClean="0">
                <a:solidFill>
                  <a:schemeClr val="bg1"/>
                </a:solidFill>
              </a:rPr>
              <a:t>Nettoyer les lunettes de vue et resserrer les branches</a:t>
            </a:r>
          </a:p>
          <a:p>
            <a:pPr>
              <a:lnSpc>
                <a:spcPct val="90000"/>
              </a:lnSpc>
            </a:pPr>
            <a:r>
              <a:rPr lang="fr-FR" sz="2400" smtClean="0">
                <a:solidFill>
                  <a:schemeClr val="bg1"/>
                </a:solidFill>
              </a:rPr>
              <a:t>Tablier à uu à ajuster le plus haut possible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5"/>
          <p:cNvSpPr>
            <a:spLocks noGrp="1"/>
          </p:cNvSpPr>
          <p:nvPr>
            <p:ph type="sldNum" sz="quarter" idx="11"/>
          </p:nvPr>
        </p:nvSpPr>
        <p:spPr/>
        <p:txBody>
          <a:bodyPr/>
          <a:lstStyle/>
          <a:p>
            <a:pPr>
              <a:defRPr/>
            </a:pPr>
            <a:fld id="{7CB1F11C-7D6E-48F3-87B1-592B1BA7D675}" type="slidenum">
              <a:rPr lang="fr-FR"/>
              <a:pPr>
                <a:defRPr/>
              </a:pPr>
              <a:t>34</a:t>
            </a:fld>
            <a:endParaRPr lang="fr-FR" dirty="0"/>
          </a:p>
        </p:txBody>
      </p:sp>
      <p:sp>
        <p:nvSpPr>
          <p:cNvPr id="67587" name="Rectangle 2"/>
          <p:cNvSpPr>
            <a:spLocks noGrp="1"/>
          </p:cNvSpPr>
          <p:nvPr>
            <p:ph type="title" idx="4294967295"/>
          </p:nvPr>
        </p:nvSpPr>
        <p:spPr/>
        <p:txBody>
          <a:bodyPr/>
          <a:lstStyle/>
          <a:p>
            <a:r>
              <a:rPr lang="fr-FR" sz="3600" b="1" smtClean="0"/>
              <a:t>Habillage - les pré-requis (3)</a:t>
            </a:r>
          </a:p>
        </p:txBody>
      </p:sp>
      <p:sp>
        <p:nvSpPr>
          <p:cNvPr id="67588" name="Rectangle 5"/>
          <p:cNvSpPr>
            <a:spLocks noGrp="1"/>
          </p:cNvSpPr>
          <p:nvPr>
            <p:ph type="body" sz="half" idx="4294967295"/>
          </p:nvPr>
        </p:nvSpPr>
        <p:spPr>
          <a:xfrm>
            <a:off x="250825" y="1412875"/>
            <a:ext cx="8642350" cy="4968875"/>
          </a:xfrm>
          <a:solidFill>
            <a:schemeClr val="accent1"/>
          </a:solidFill>
        </p:spPr>
        <p:txBody>
          <a:bodyPr/>
          <a:lstStyle/>
          <a:p>
            <a:pPr algn="ctr">
              <a:lnSpc>
                <a:spcPct val="90000"/>
              </a:lnSpc>
              <a:buFont typeface="Arial" charset="0"/>
              <a:buNone/>
            </a:pPr>
            <a:r>
              <a:rPr lang="fr-FR" smtClean="0">
                <a:solidFill>
                  <a:schemeClr val="bg1"/>
                </a:solidFill>
              </a:rPr>
              <a:t>Le professionnel : Tenue de base tunique+pantalon </a:t>
            </a:r>
          </a:p>
          <a:p>
            <a:pPr algn="ctr">
              <a:lnSpc>
                <a:spcPct val="90000"/>
              </a:lnSpc>
              <a:buFont typeface="Arial" charset="0"/>
              <a:buNone/>
            </a:pPr>
            <a:endParaRPr lang="fr-FR" sz="2400" smtClean="0">
              <a:solidFill>
                <a:schemeClr val="bg1"/>
              </a:solidFill>
            </a:endParaRPr>
          </a:p>
          <a:p>
            <a:pPr>
              <a:lnSpc>
                <a:spcPct val="90000"/>
              </a:lnSpc>
            </a:pPr>
            <a:r>
              <a:rPr lang="fr-FR" sz="2800" smtClean="0">
                <a:solidFill>
                  <a:schemeClr val="bg1"/>
                </a:solidFill>
              </a:rPr>
              <a:t>Utiliser des chaussures fermées (pas de sabots)</a:t>
            </a:r>
          </a:p>
          <a:p>
            <a:pPr>
              <a:lnSpc>
                <a:spcPct val="90000"/>
              </a:lnSpc>
            </a:pPr>
            <a:r>
              <a:rPr lang="fr-FR" sz="2800" smtClean="0">
                <a:solidFill>
                  <a:schemeClr val="bg1"/>
                </a:solidFill>
              </a:rPr>
              <a:t>S’hydrater si besoin avant de s’habiller </a:t>
            </a:r>
          </a:p>
          <a:p>
            <a:pPr>
              <a:lnSpc>
                <a:spcPct val="90000"/>
              </a:lnSpc>
            </a:pPr>
            <a:r>
              <a:rPr lang="fr-FR" sz="2800" smtClean="0">
                <a:solidFill>
                  <a:schemeClr val="bg1"/>
                </a:solidFill>
              </a:rPr>
              <a:t>Passer aux toilettes si besoin</a:t>
            </a:r>
          </a:p>
          <a:p>
            <a:pPr>
              <a:lnSpc>
                <a:spcPct val="90000"/>
              </a:lnSpc>
            </a:pPr>
            <a:r>
              <a:rPr lang="fr-FR" sz="2800" smtClean="0">
                <a:solidFill>
                  <a:schemeClr val="bg1"/>
                </a:solidFill>
              </a:rPr>
              <a:t>Se désinfecter les mains</a:t>
            </a:r>
          </a:p>
          <a:p>
            <a:r>
              <a:rPr lang="fr-FR" sz="2800" smtClean="0">
                <a:solidFill>
                  <a:schemeClr val="bg1"/>
                </a:solidFill>
                <a:cs typeface="Arial" charset="0"/>
              </a:rPr>
              <a:t>Le port du masque :</a:t>
            </a:r>
          </a:p>
          <a:p>
            <a:pPr marL="857250" lvl="2" indent="0">
              <a:buFont typeface="Arial" charset="0"/>
              <a:buNone/>
            </a:pPr>
            <a:r>
              <a:rPr lang="fr-FR" smtClean="0">
                <a:solidFill>
                  <a:schemeClr val="bg1"/>
                </a:solidFill>
                <a:cs typeface="Arial" charset="0"/>
              </a:rPr>
              <a:t>Réaliser un </a:t>
            </a:r>
            <a:r>
              <a:rPr lang="fr-FR" smtClean="0">
                <a:cs typeface="Arial" charset="0"/>
              </a:rPr>
              <a:t>« fit test</a:t>
            </a:r>
            <a:r>
              <a:rPr lang="fr-FR" smtClean="0">
                <a:solidFill>
                  <a:schemeClr val="bg1"/>
                </a:solidFill>
                <a:cs typeface="Arial" charset="0"/>
              </a:rPr>
              <a:t> » ou</a:t>
            </a:r>
            <a:r>
              <a:rPr lang="fr-FR" altLang="fr-FR" smtClean="0">
                <a:solidFill>
                  <a:schemeClr val="bg1"/>
                </a:solidFill>
                <a:cs typeface="Arial" charset="0"/>
              </a:rPr>
              <a:t> « test-ventouse » en apposant les 2 mains sur le masque, vérifier à l’</a:t>
            </a:r>
            <a:r>
              <a:rPr lang="fr-FR" altLang="ja-JP" smtClean="0">
                <a:solidFill>
                  <a:schemeClr val="bg1"/>
                </a:solidFill>
                <a:cs typeface="Arial" charset="0"/>
              </a:rPr>
              <a:t>inspiration qu’il se colle au visage</a:t>
            </a:r>
            <a:endParaRPr lang="fr-FR"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5"/>
          <p:cNvSpPr>
            <a:spLocks noGrp="1"/>
          </p:cNvSpPr>
          <p:nvPr>
            <p:ph type="sldNum" sz="quarter" idx="11"/>
          </p:nvPr>
        </p:nvSpPr>
        <p:spPr/>
        <p:txBody>
          <a:bodyPr/>
          <a:lstStyle/>
          <a:p>
            <a:pPr>
              <a:defRPr/>
            </a:pPr>
            <a:fld id="{273F8D41-E095-4A41-A401-7796B333AF38}" type="slidenum">
              <a:rPr lang="fr-FR"/>
              <a:pPr>
                <a:defRPr/>
              </a:pPr>
              <a:t>35</a:t>
            </a:fld>
            <a:endParaRPr lang="fr-FR" dirty="0"/>
          </a:p>
        </p:txBody>
      </p:sp>
      <p:sp>
        <p:nvSpPr>
          <p:cNvPr id="68611" name="Rectangle 2"/>
          <p:cNvSpPr>
            <a:spLocks noGrp="1"/>
          </p:cNvSpPr>
          <p:nvPr>
            <p:ph type="title" idx="4294967295"/>
          </p:nvPr>
        </p:nvSpPr>
        <p:spPr>
          <a:xfrm>
            <a:off x="457200" y="260350"/>
            <a:ext cx="8229600" cy="865188"/>
          </a:xfrm>
        </p:spPr>
        <p:txBody>
          <a:bodyPr/>
          <a:lstStyle/>
          <a:p>
            <a:r>
              <a:rPr lang="fr-FR" sz="3600" b="1" smtClean="0"/>
              <a:t>Habillage - les pré-requis (4)</a:t>
            </a:r>
          </a:p>
        </p:txBody>
      </p:sp>
      <p:sp>
        <p:nvSpPr>
          <p:cNvPr id="79875" name="Rectangle 3"/>
          <p:cNvSpPr>
            <a:spLocks noGrp="1"/>
          </p:cNvSpPr>
          <p:nvPr>
            <p:ph type="body" sz="half" idx="4294967295"/>
          </p:nvPr>
        </p:nvSpPr>
        <p:spPr>
          <a:xfrm>
            <a:off x="250825" y="1341438"/>
            <a:ext cx="8642350" cy="4525962"/>
          </a:xfrm>
          <a:solidFill>
            <a:schemeClr val="accent1"/>
          </a:solidFill>
        </p:spPr>
        <p:txBody>
          <a:bodyPr/>
          <a:lstStyle/>
          <a:p>
            <a:pPr algn="ctr">
              <a:lnSpc>
                <a:spcPct val="90000"/>
              </a:lnSpc>
              <a:buFont typeface="Arial" charset="0"/>
              <a:buNone/>
              <a:defRPr/>
            </a:pPr>
            <a:r>
              <a:rPr lang="fr-FR" sz="2800" dirty="0" smtClean="0">
                <a:solidFill>
                  <a:schemeClr val="bg1"/>
                </a:solidFill>
              </a:rPr>
              <a:t>L’habillage du professionnel s’effectue en binôme</a:t>
            </a:r>
          </a:p>
          <a:p>
            <a:pPr algn="ctr">
              <a:lnSpc>
                <a:spcPct val="90000"/>
              </a:lnSpc>
              <a:buFont typeface="Arial" charset="0"/>
              <a:buNone/>
              <a:defRPr/>
            </a:pPr>
            <a:r>
              <a:rPr lang="fr-FR" sz="2800" dirty="0">
                <a:solidFill>
                  <a:schemeClr val="bg1"/>
                </a:solidFill>
              </a:rPr>
              <a:t>e</a:t>
            </a:r>
            <a:r>
              <a:rPr lang="fr-FR" sz="2800" dirty="0" smtClean="0">
                <a:solidFill>
                  <a:schemeClr val="bg1"/>
                </a:solidFill>
              </a:rPr>
              <a:t>t /ou superviseur</a:t>
            </a:r>
          </a:p>
          <a:p>
            <a:pPr algn="ctr">
              <a:lnSpc>
                <a:spcPct val="90000"/>
              </a:lnSpc>
              <a:buFont typeface="Arial" charset="0"/>
              <a:buNone/>
              <a:defRPr/>
            </a:pPr>
            <a:endParaRPr lang="fr-FR" sz="2800" dirty="0" smtClean="0">
              <a:solidFill>
                <a:schemeClr val="bg1"/>
              </a:solidFill>
            </a:endParaRPr>
          </a:p>
          <a:p>
            <a:pPr algn="just">
              <a:lnSpc>
                <a:spcPct val="90000"/>
              </a:lnSpc>
              <a:buFont typeface="Arial" charset="0"/>
              <a:buNone/>
              <a:defRPr/>
            </a:pPr>
            <a:r>
              <a:rPr lang="fr-FR" sz="2800" dirty="0" smtClean="0">
                <a:solidFill>
                  <a:schemeClr val="bg1"/>
                </a:solidFill>
              </a:rPr>
              <a:t>- Meilleur respect des règles générales d’habillage (lecture de la procédure)</a:t>
            </a:r>
          </a:p>
          <a:p>
            <a:pPr algn="just">
              <a:lnSpc>
                <a:spcPct val="90000"/>
              </a:lnSpc>
              <a:buFont typeface="Arial" charset="0"/>
              <a:buNone/>
              <a:defRPr/>
            </a:pPr>
            <a:r>
              <a:rPr lang="fr-FR" sz="2800" dirty="0" smtClean="0">
                <a:solidFill>
                  <a:schemeClr val="bg1"/>
                </a:solidFill>
              </a:rPr>
              <a:t>- Contrôle de chaque étape tout au long de l’habillage</a:t>
            </a:r>
          </a:p>
          <a:p>
            <a:pPr algn="just">
              <a:lnSpc>
                <a:spcPct val="90000"/>
              </a:lnSpc>
              <a:buFont typeface="Arial" charset="0"/>
              <a:buNone/>
              <a:defRPr/>
            </a:pPr>
            <a:r>
              <a:rPr lang="fr-FR" sz="2800" dirty="0" smtClean="0">
                <a:solidFill>
                  <a:schemeClr val="bg1"/>
                </a:solidFill>
              </a:rPr>
              <a:t>- Traçabilité de chaque étape sur une check </a:t>
            </a:r>
            <a:r>
              <a:rPr lang="fr-FR" sz="2800" dirty="0" err="1" smtClean="0">
                <a:solidFill>
                  <a:schemeClr val="bg1"/>
                </a:solidFill>
              </a:rPr>
              <a:t>list</a:t>
            </a:r>
            <a:endParaRPr lang="fr-FR" sz="2800" dirty="0" smtClean="0">
              <a:solidFill>
                <a:schemeClr val="bg1"/>
              </a:solidFill>
            </a:endParaRPr>
          </a:p>
          <a:p>
            <a:pPr marL="0" indent="0" algn="just">
              <a:lnSpc>
                <a:spcPct val="90000"/>
              </a:lnSpc>
              <a:buFont typeface="Arial" charset="0"/>
              <a:buNone/>
              <a:defRPr/>
            </a:pPr>
            <a:r>
              <a:rPr lang="fr-FR" sz="2800" dirty="0" smtClean="0">
                <a:solidFill>
                  <a:schemeClr val="bg1"/>
                </a:solidFill>
              </a:rPr>
              <a:t>- Validation de la conformité de la protection avec</a:t>
            </a:r>
          </a:p>
          <a:p>
            <a:pPr marL="0" indent="0" algn="just">
              <a:lnSpc>
                <a:spcPct val="90000"/>
              </a:lnSpc>
              <a:buFont typeface="Arial" charset="0"/>
              <a:buNone/>
              <a:defRPr/>
            </a:pPr>
            <a:r>
              <a:rPr lang="fr-FR" sz="2800" dirty="0" smtClean="0">
                <a:solidFill>
                  <a:schemeClr val="bg1"/>
                </a:solidFill>
              </a:rPr>
              <a:t>     le professionnel </a:t>
            </a:r>
          </a:p>
          <a:p>
            <a:pPr algn="just">
              <a:lnSpc>
                <a:spcPct val="90000"/>
              </a:lnSpc>
              <a:buFontTx/>
              <a:buChar char="-"/>
              <a:defRPr/>
            </a:pPr>
            <a:endParaRPr lang="fr-FR" sz="2800" dirty="0" smtClean="0">
              <a:solidFill>
                <a:schemeClr val="bg1"/>
              </a:solidFill>
            </a:endParaRPr>
          </a:p>
        </p:txBody>
      </p:sp>
      <p:sp>
        <p:nvSpPr>
          <p:cNvPr id="68613" name="Text Box 4"/>
          <p:cNvSpPr txBox="1">
            <a:spLocks noChangeArrowheads="1"/>
          </p:cNvSpPr>
          <p:nvPr/>
        </p:nvSpPr>
        <p:spPr bwMode="auto">
          <a:xfrm>
            <a:off x="250825" y="5589588"/>
            <a:ext cx="8642350" cy="830262"/>
          </a:xfrm>
          <a:prstGeom prst="rect">
            <a:avLst/>
          </a:prstGeom>
          <a:solidFill>
            <a:schemeClr val="accent2"/>
          </a:solidFill>
          <a:ln w="9525">
            <a:noFill/>
            <a:miter lim="800000"/>
            <a:headEnd/>
            <a:tailEnd/>
          </a:ln>
        </p:spPr>
        <p:txBody>
          <a:bodyPr>
            <a:spAutoFit/>
          </a:bodyPr>
          <a:lstStyle/>
          <a:p>
            <a:pPr algn="ctr"/>
            <a:r>
              <a:rPr lang="fr-FR" sz="2400" b="1">
                <a:solidFill>
                  <a:schemeClr val="bg1"/>
                </a:solidFill>
              </a:rPr>
              <a:t>Les EPI ne doivent jamais être réajustés pendant un soin ou durant l’élimination des déchets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Espace réservé du pied de page 4"/>
          <p:cNvSpPr>
            <a:spLocks noGrp="1"/>
          </p:cNvSpPr>
          <p:nvPr>
            <p:ph type="ftr" sz="quarter" idx="10"/>
          </p:nvPr>
        </p:nvSpPr>
        <p:spPr bwMode="auto">
          <a:xfrm>
            <a:off x="3168650" y="6461125"/>
            <a:ext cx="2895600" cy="365125"/>
          </a:xfrm>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04BECEFD-8300-4B84-89BA-51DF0EA8F7EA}" type="slidenum">
              <a:rPr lang="fr-FR"/>
              <a:pPr>
                <a:defRPr/>
              </a:pPr>
              <a:t>36</a:t>
            </a:fld>
            <a:endParaRPr lang="fr-FR" dirty="0"/>
          </a:p>
        </p:txBody>
      </p:sp>
      <p:sp>
        <p:nvSpPr>
          <p:cNvPr id="69635" name="Rectangle 2"/>
          <p:cNvSpPr>
            <a:spLocks noGrp="1"/>
          </p:cNvSpPr>
          <p:nvPr>
            <p:ph type="title" idx="4294967295"/>
          </p:nvPr>
        </p:nvSpPr>
        <p:spPr>
          <a:xfrm>
            <a:off x="519113" y="25400"/>
            <a:ext cx="8229600" cy="922338"/>
          </a:xfrm>
          <a:solidFill>
            <a:schemeClr val="accent2"/>
          </a:solidFill>
        </p:spPr>
        <p:txBody>
          <a:bodyPr/>
          <a:lstStyle/>
          <a:p>
            <a:r>
              <a:rPr lang="fr-FR" sz="3600" b="1" smtClean="0">
                <a:solidFill>
                  <a:schemeClr val="bg1"/>
                </a:solidFill>
              </a:rPr>
              <a:t>Déshabillage - pré-requis (1)</a:t>
            </a:r>
          </a:p>
        </p:txBody>
      </p:sp>
      <p:sp>
        <p:nvSpPr>
          <p:cNvPr id="69636" name="Rectangle 3"/>
          <p:cNvSpPr>
            <a:spLocks noGrp="1"/>
          </p:cNvSpPr>
          <p:nvPr>
            <p:ph type="body" idx="4294967295"/>
          </p:nvPr>
        </p:nvSpPr>
        <p:spPr>
          <a:xfrm>
            <a:off x="503238" y="1052513"/>
            <a:ext cx="8229600" cy="4537075"/>
          </a:xfrm>
          <a:solidFill>
            <a:schemeClr val="accent1"/>
          </a:solidFill>
        </p:spPr>
        <p:txBody>
          <a:bodyPr/>
          <a:lstStyle/>
          <a:p>
            <a:pPr algn="ctr">
              <a:buFont typeface="Arial" charset="0"/>
              <a:buNone/>
            </a:pPr>
            <a:r>
              <a:rPr lang="fr-FR" sz="2800" b="1" smtClean="0">
                <a:solidFill>
                  <a:schemeClr val="bg1"/>
                </a:solidFill>
              </a:rPr>
              <a:t> Le déshabillage du professionnel </a:t>
            </a:r>
          </a:p>
          <a:p>
            <a:pPr algn="ctr">
              <a:buFont typeface="Arial" charset="0"/>
              <a:buNone/>
            </a:pPr>
            <a:r>
              <a:rPr lang="fr-FR" sz="2800" b="1" smtClean="0">
                <a:solidFill>
                  <a:schemeClr val="bg1"/>
                </a:solidFill>
              </a:rPr>
              <a:t>s’effectue en binôme  et/ou superviseu</a:t>
            </a:r>
            <a:r>
              <a:rPr lang="fr-FR" sz="2800" smtClean="0">
                <a:solidFill>
                  <a:schemeClr val="bg1"/>
                </a:solidFill>
              </a:rPr>
              <a:t>r</a:t>
            </a:r>
          </a:p>
          <a:p>
            <a:pPr algn="ctr">
              <a:buFont typeface="Arial" charset="0"/>
              <a:buNone/>
            </a:pPr>
            <a:endParaRPr lang="fr-FR" sz="1200" smtClean="0">
              <a:solidFill>
                <a:schemeClr val="bg1"/>
              </a:solidFill>
            </a:endParaRPr>
          </a:p>
          <a:p>
            <a:pPr algn="just">
              <a:buFontTx/>
              <a:buChar char="-"/>
            </a:pPr>
            <a:r>
              <a:rPr lang="fr-FR" sz="2000" smtClean="0">
                <a:solidFill>
                  <a:schemeClr val="bg1"/>
                </a:solidFill>
              </a:rPr>
              <a:t>Mémento imagé : habillage </a:t>
            </a:r>
            <a:r>
              <a:rPr lang="fr-FR" sz="2000" b="1" smtClean="0">
                <a:solidFill>
                  <a:schemeClr val="bg1"/>
                </a:solidFill>
              </a:rPr>
              <a:t>et déshabillage </a:t>
            </a:r>
          </a:p>
          <a:p>
            <a:pPr algn="just">
              <a:buFontTx/>
              <a:buChar char="-"/>
            </a:pPr>
            <a:r>
              <a:rPr lang="fr-FR" sz="2000" smtClean="0">
                <a:solidFill>
                  <a:schemeClr val="bg1"/>
                </a:solidFill>
              </a:rPr>
              <a:t>Meilleur respect de règles de déshabillage</a:t>
            </a:r>
          </a:p>
          <a:p>
            <a:pPr algn="just">
              <a:buFontTx/>
              <a:buChar char="-"/>
            </a:pPr>
            <a:r>
              <a:rPr lang="fr-FR" sz="2000" smtClean="0">
                <a:solidFill>
                  <a:schemeClr val="bg1"/>
                </a:solidFill>
              </a:rPr>
              <a:t>Mesures correctives immédiates en cas d’erreur</a:t>
            </a:r>
          </a:p>
          <a:p>
            <a:pPr algn="just">
              <a:buFontTx/>
              <a:buChar char="-"/>
            </a:pPr>
            <a:r>
              <a:rPr lang="fr-FR" sz="2000" smtClean="0">
                <a:solidFill>
                  <a:schemeClr val="bg1"/>
                </a:solidFill>
              </a:rPr>
              <a:t>Traçabilité : </a:t>
            </a:r>
          </a:p>
          <a:p>
            <a:pPr lvl="1" algn="just">
              <a:buFontTx/>
              <a:buChar char="-"/>
            </a:pPr>
            <a:r>
              <a:rPr lang="fr-FR" sz="1800" smtClean="0">
                <a:solidFill>
                  <a:srgbClr val="FFFFFF"/>
                </a:solidFill>
              </a:rPr>
              <a:t>Entrées et sorties des personnes présentes</a:t>
            </a:r>
          </a:p>
          <a:p>
            <a:pPr lvl="1" algn="just">
              <a:buFontTx/>
              <a:buChar char="-"/>
            </a:pPr>
            <a:r>
              <a:rPr lang="fr-FR" sz="1800" smtClean="0">
                <a:solidFill>
                  <a:srgbClr val="FFFFFF"/>
                </a:solidFill>
              </a:rPr>
              <a:t>Eventuels incidents</a:t>
            </a:r>
          </a:p>
          <a:p>
            <a:pPr lvl="1" algn="just">
              <a:buFontTx/>
              <a:buChar char="-"/>
            </a:pPr>
            <a:r>
              <a:rPr lang="fr-FR" sz="1800" smtClean="0">
                <a:solidFill>
                  <a:srgbClr val="FFFFFF"/>
                </a:solidFill>
              </a:rPr>
              <a:t>Actions correctrices effectuées (REX et appréciation du risque)</a:t>
            </a:r>
          </a:p>
          <a:p>
            <a:pPr algn="just">
              <a:buFontTx/>
              <a:buChar char="-"/>
            </a:pPr>
            <a:r>
              <a:rPr lang="fr-FR" sz="2000" smtClean="0">
                <a:solidFill>
                  <a:srgbClr val="FFFFFF"/>
                </a:solidFill>
              </a:rPr>
              <a:t>Validation de la conformité du déshabillage </a:t>
            </a:r>
            <a:endParaRPr lang="fr-FR" sz="2400" smtClean="0">
              <a:solidFill>
                <a:schemeClr val="bg1"/>
              </a:solidFill>
            </a:endParaRPr>
          </a:p>
          <a:p>
            <a:endParaRPr lang="fr-FR" sz="2400" smtClean="0">
              <a:solidFill>
                <a:schemeClr val="bg1"/>
              </a:solidFill>
            </a:endParaRPr>
          </a:p>
        </p:txBody>
      </p:sp>
      <p:sp>
        <p:nvSpPr>
          <p:cNvPr id="81924" name="Text Box 4"/>
          <p:cNvSpPr txBox="1">
            <a:spLocks noChangeArrowheads="1"/>
          </p:cNvSpPr>
          <p:nvPr/>
        </p:nvSpPr>
        <p:spPr bwMode="auto">
          <a:xfrm>
            <a:off x="508000" y="5157788"/>
            <a:ext cx="8216900" cy="1384300"/>
          </a:xfrm>
          <a:prstGeom prst="rect">
            <a:avLst/>
          </a:prstGeom>
          <a:solidFill>
            <a:schemeClr val="accent2"/>
          </a:solidFill>
          <a:ln w="9525">
            <a:noFill/>
            <a:miter lim="800000"/>
            <a:headEnd/>
            <a:tailEnd/>
          </a:ln>
          <a:effectLst/>
        </p:spPr>
        <p:txBody>
          <a:bodyPr>
            <a:spAutoFit/>
          </a:bodyPr>
          <a:lstStyle/>
          <a:p>
            <a:pPr algn="ctr">
              <a:defRPr/>
            </a:pPr>
            <a:r>
              <a:rPr lang="fr-FR" sz="2400" dirty="0">
                <a:solidFill>
                  <a:schemeClr val="bg1"/>
                </a:solidFill>
              </a:rPr>
              <a:t>Contrôle de chaque étape tout au long du déshabillage</a:t>
            </a:r>
          </a:p>
          <a:p>
            <a:pPr algn="ctr">
              <a:defRPr/>
            </a:pPr>
            <a:endParaRPr lang="fr-FR" sz="1050" b="1" dirty="0">
              <a:solidFill>
                <a:schemeClr val="bg1"/>
              </a:solidFill>
            </a:endParaRPr>
          </a:p>
          <a:p>
            <a:pPr algn="ctr">
              <a:defRPr/>
            </a:pPr>
            <a:r>
              <a:rPr lang="fr-FR" sz="2400" b="1" dirty="0">
                <a:solidFill>
                  <a:schemeClr val="bg1"/>
                </a:solidFill>
              </a:rPr>
              <a:t>Le déshabillage expose particulièrement le professionnel aux risques de contact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E1F4F5F7-7854-43A8-8BB9-26E51D3E5329}" type="slidenum">
              <a:rPr lang="fr-FR"/>
              <a:pPr>
                <a:defRPr/>
              </a:pPr>
              <a:t>37</a:t>
            </a:fld>
            <a:endParaRPr lang="fr-FR" dirty="0"/>
          </a:p>
        </p:txBody>
      </p:sp>
      <p:sp>
        <p:nvSpPr>
          <p:cNvPr id="70659" name="Rectangle 2"/>
          <p:cNvSpPr>
            <a:spLocks noGrp="1"/>
          </p:cNvSpPr>
          <p:nvPr>
            <p:ph type="title" idx="4294967295"/>
          </p:nvPr>
        </p:nvSpPr>
        <p:spPr>
          <a:xfrm>
            <a:off x="457200" y="274638"/>
            <a:ext cx="8229600" cy="922337"/>
          </a:xfrm>
          <a:solidFill>
            <a:schemeClr val="accent2"/>
          </a:solidFill>
        </p:spPr>
        <p:txBody>
          <a:bodyPr/>
          <a:lstStyle/>
          <a:p>
            <a:r>
              <a:rPr lang="fr-FR" sz="3200" smtClean="0">
                <a:solidFill>
                  <a:schemeClr val="bg1"/>
                </a:solidFill>
              </a:rPr>
              <a:t>Déshabillage - pré-requis (2)</a:t>
            </a:r>
          </a:p>
        </p:txBody>
      </p:sp>
      <p:sp>
        <p:nvSpPr>
          <p:cNvPr id="82947" name="Rectangle 3"/>
          <p:cNvSpPr>
            <a:spLocks noGrp="1"/>
          </p:cNvSpPr>
          <p:nvPr>
            <p:ph type="body" idx="4294967295"/>
          </p:nvPr>
        </p:nvSpPr>
        <p:spPr>
          <a:solidFill>
            <a:schemeClr val="accent1"/>
          </a:solidFill>
        </p:spPr>
        <p:txBody>
          <a:bodyPr/>
          <a:lstStyle/>
          <a:p>
            <a:pPr algn="ctr">
              <a:buFont typeface="Arial" charset="0"/>
              <a:buNone/>
              <a:defRPr/>
            </a:pPr>
            <a:r>
              <a:rPr lang="fr-FR" dirty="0" smtClean="0">
                <a:solidFill>
                  <a:schemeClr val="bg1"/>
                </a:solidFill>
              </a:rPr>
              <a:t>Le local</a:t>
            </a:r>
          </a:p>
          <a:p>
            <a:pPr>
              <a:defRPr/>
            </a:pPr>
            <a:r>
              <a:rPr lang="fr-FR" sz="2800" dirty="0" smtClean="0">
                <a:solidFill>
                  <a:schemeClr val="bg1"/>
                </a:solidFill>
              </a:rPr>
              <a:t>Équipé de fûts à DASRI</a:t>
            </a:r>
          </a:p>
          <a:p>
            <a:pPr>
              <a:defRPr/>
            </a:pPr>
            <a:r>
              <a:rPr lang="fr-FR" sz="2800" dirty="0" smtClean="0">
                <a:solidFill>
                  <a:schemeClr val="bg1"/>
                </a:solidFill>
              </a:rPr>
              <a:t>Eau de javel et gélifiant à disposition</a:t>
            </a:r>
          </a:p>
          <a:p>
            <a:pPr>
              <a:defRPr/>
            </a:pPr>
            <a:r>
              <a:rPr lang="fr-FR" sz="2800" dirty="0" smtClean="0">
                <a:solidFill>
                  <a:schemeClr val="bg1"/>
                </a:solidFill>
              </a:rPr>
              <a:t>Lingettes </a:t>
            </a:r>
          </a:p>
          <a:p>
            <a:pPr>
              <a:defRPr/>
            </a:pPr>
            <a:r>
              <a:rPr lang="fr-FR" sz="2800" dirty="0">
                <a:solidFill>
                  <a:schemeClr val="accent6">
                    <a:lumMod val="40000"/>
                    <a:lumOff val="60000"/>
                  </a:schemeClr>
                </a:solidFill>
              </a:rPr>
              <a:t>D</a:t>
            </a:r>
            <a:r>
              <a:rPr lang="fr-FR" sz="2800" dirty="0" smtClean="0">
                <a:solidFill>
                  <a:schemeClr val="accent6">
                    <a:lumMod val="40000"/>
                    <a:lumOff val="60000"/>
                  </a:schemeClr>
                </a:solidFill>
              </a:rPr>
              <a:t>iaporama DASRI en </a:t>
            </a:r>
            <a:r>
              <a:rPr lang="fr-FR" sz="2800" dirty="0">
                <a:solidFill>
                  <a:schemeClr val="accent6">
                    <a:lumMod val="40000"/>
                    <a:lumOff val="60000"/>
                  </a:schemeClr>
                </a:solidFill>
              </a:rPr>
              <a:t>ligne</a:t>
            </a:r>
            <a:r>
              <a:rPr lang="fr-FR" dirty="0"/>
              <a:t> : </a:t>
            </a:r>
            <a:r>
              <a:rPr lang="fr-FR" u="sng" dirty="0">
                <a:hlinkClick r:id="rId2"/>
              </a:rPr>
              <a:t>http://www.cclin-arlin.fr/Alertes/2014/alerte_Ebola.html</a:t>
            </a:r>
            <a:endParaRPr lang="fr-FR" dirty="0" smtClean="0">
              <a:solidFill>
                <a:schemeClr val="bg1"/>
              </a:solidFill>
            </a:endParaRPr>
          </a:p>
          <a:p>
            <a:pPr>
              <a:defRPr/>
            </a:pPr>
            <a:endParaRPr lang="fr-FR" dirty="0" smtClean="0">
              <a:solidFill>
                <a:schemeClr val="bg1"/>
              </a:solidFill>
            </a:endParaRPr>
          </a:p>
          <a:p>
            <a:pPr>
              <a:defRPr/>
            </a:pPr>
            <a:endParaRPr lang="fr-FR" dirty="0" smtClean="0">
              <a:solidFill>
                <a:schemeClr val="bg1"/>
              </a:solidFill>
            </a:endParaRPr>
          </a:p>
        </p:txBody>
      </p:sp>
      <p:sp>
        <p:nvSpPr>
          <p:cNvPr id="70661" name="Text Box 4"/>
          <p:cNvSpPr txBox="1">
            <a:spLocks noChangeArrowheads="1"/>
          </p:cNvSpPr>
          <p:nvPr/>
        </p:nvSpPr>
        <p:spPr bwMode="auto">
          <a:xfrm>
            <a:off x="468313" y="5516563"/>
            <a:ext cx="8207375" cy="831850"/>
          </a:xfrm>
          <a:prstGeom prst="rect">
            <a:avLst/>
          </a:prstGeom>
          <a:solidFill>
            <a:schemeClr val="accent2"/>
          </a:solidFill>
          <a:ln w="9525">
            <a:noFill/>
            <a:miter lim="800000"/>
            <a:headEnd/>
            <a:tailEnd/>
          </a:ln>
        </p:spPr>
        <p:txBody>
          <a:bodyPr>
            <a:spAutoFit/>
          </a:bodyPr>
          <a:lstStyle/>
          <a:p>
            <a:pPr algn="ctr"/>
            <a:r>
              <a:rPr lang="fr-FR" sz="2400" b="1">
                <a:solidFill>
                  <a:schemeClr val="bg1"/>
                </a:solidFill>
              </a:rPr>
              <a:t>Le déshabillage expose particulièrement le professionnel aux risques</a:t>
            </a:r>
            <a:r>
              <a:rPr lang="fr-FR" sz="2400" b="1" i="1">
                <a:solidFill>
                  <a:schemeClr val="bg1"/>
                </a:solidFill>
              </a:rPr>
              <a:t> </a:t>
            </a:r>
            <a:r>
              <a:rPr lang="fr-FR" sz="2400" b="1">
                <a:solidFill>
                  <a:schemeClr val="bg1"/>
                </a:solidFill>
              </a:rPr>
              <a:t>de contact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A538957C-6F50-4E46-82AD-E05077625619}" type="slidenum">
              <a:rPr lang="fr-FR"/>
              <a:pPr>
                <a:defRPr/>
              </a:pPr>
              <a:t>38</a:t>
            </a:fld>
            <a:endParaRPr lang="fr-FR" dirty="0"/>
          </a:p>
        </p:txBody>
      </p:sp>
      <p:sp>
        <p:nvSpPr>
          <p:cNvPr id="71683" name="Rectangle 2"/>
          <p:cNvSpPr>
            <a:spLocks noGrp="1"/>
          </p:cNvSpPr>
          <p:nvPr>
            <p:ph type="title" idx="4294967295"/>
          </p:nvPr>
        </p:nvSpPr>
        <p:spPr>
          <a:xfrm>
            <a:off x="434975" y="260350"/>
            <a:ext cx="8229600" cy="922338"/>
          </a:xfrm>
          <a:solidFill>
            <a:schemeClr val="accent2"/>
          </a:solidFill>
        </p:spPr>
        <p:txBody>
          <a:bodyPr/>
          <a:lstStyle/>
          <a:p>
            <a:r>
              <a:rPr lang="fr-FR" sz="3200" smtClean="0">
                <a:solidFill>
                  <a:schemeClr val="bg1"/>
                </a:solidFill>
              </a:rPr>
              <a:t>Déshabillage - pré-requis (3)</a:t>
            </a:r>
          </a:p>
        </p:txBody>
      </p:sp>
      <p:sp>
        <p:nvSpPr>
          <p:cNvPr id="71684" name="Rectangle 3"/>
          <p:cNvSpPr>
            <a:spLocks noGrp="1"/>
          </p:cNvSpPr>
          <p:nvPr>
            <p:ph type="body" idx="4294967295"/>
          </p:nvPr>
        </p:nvSpPr>
        <p:spPr>
          <a:solidFill>
            <a:schemeClr val="accent1"/>
          </a:solidFill>
        </p:spPr>
        <p:txBody>
          <a:bodyPr/>
          <a:lstStyle/>
          <a:p>
            <a:pPr algn="ctr">
              <a:buFont typeface="Arial" charset="0"/>
              <a:buNone/>
            </a:pPr>
            <a:r>
              <a:rPr lang="fr-FR" sz="2800" smtClean="0">
                <a:solidFill>
                  <a:schemeClr val="bg1"/>
                </a:solidFill>
              </a:rPr>
              <a:t>Absence de souillures sur les tenues de protection avant de procéder au déshabillage</a:t>
            </a:r>
          </a:p>
          <a:p>
            <a:pPr algn="ctr">
              <a:buFont typeface="Arial" charset="0"/>
              <a:buNone/>
            </a:pPr>
            <a:endParaRPr lang="fr-FR" sz="2400" smtClean="0">
              <a:solidFill>
                <a:schemeClr val="bg1"/>
              </a:solidFill>
            </a:endParaRPr>
          </a:p>
          <a:p>
            <a:r>
              <a:rPr lang="fr-FR" sz="2400" smtClean="0">
                <a:solidFill>
                  <a:schemeClr val="bg1"/>
                </a:solidFill>
              </a:rPr>
              <a:t>Vérification de l’intégrité des équipements et l’absence de souillures visibles</a:t>
            </a:r>
          </a:p>
          <a:p>
            <a:r>
              <a:rPr lang="fr-FR" sz="2400" smtClean="0">
                <a:solidFill>
                  <a:schemeClr val="bg1"/>
                </a:solidFill>
              </a:rPr>
              <a:t>En cas de souillures visibles, essuyage avec une lingette+eau de javel à 0,5%</a:t>
            </a:r>
          </a:p>
        </p:txBody>
      </p:sp>
      <p:sp>
        <p:nvSpPr>
          <p:cNvPr id="71685" name="Text Box 4"/>
          <p:cNvSpPr txBox="1">
            <a:spLocks noChangeArrowheads="1"/>
          </p:cNvSpPr>
          <p:nvPr/>
        </p:nvSpPr>
        <p:spPr bwMode="auto">
          <a:xfrm>
            <a:off x="481013" y="4652963"/>
            <a:ext cx="8207375" cy="1939925"/>
          </a:xfrm>
          <a:prstGeom prst="rect">
            <a:avLst/>
          </a:prstGeom>
          <a:solidFill>
            <a:schemeClr val="accent2"/>
          </a:solidFill>
          <a:ln w="9525">
            <a:noFill/>
            <a:miter lim="800000"/>
            <a:headEnd/>
            <a:tailEnd/>
          </a:ln>
        </p:spPr>
        <p:txBody>
          <a:bodyPr>
            <a:spAutoFit/>
          </a:bodyPr>
          <a:lstStyle/>
          <a:p>
            <a:r>
              <a:rPr lang="fr-FR" sz="2400">
                <a:solidFill>
                  <a:schemeClr val="bg1"/>
                </a:solidFill>
              </a:rPr>
              <a:t>Attention : en aucun cas, les produits hydro alcooliques ne peuvent être utilisés pour l’essuyage</a:t>
            </a:r>
          </a:p>
          <a:p>
            <a:endParaRPr lang="fr-FR" sz="2400" b="1">
              <a:solidFill>
                <a:schemeClr val="bg1"/>
              </a:solidFill>
            </a:endParaRPr>
          </a:p>
          <a:p>
            <a:pPr algn="ctr"/>
            <a:r>
              <a:rPr lang="fr-FR" sz="2400" b="1">
                <a:solidFill>
                  <a:schemeClr val="bg1"/>
                </a:solidFill>
              </a:rPr>
              <a:t>Le déshabillage expose particulièrement le professionnel aux risques de contact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Espace réservé du pied de page 3"/>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1"/>
          </p:nvPr>
        </p:nvSpPr>
        <p:spPr/>
        <p:txBody>
          <a:bodyPr/>
          <a:lstStyle/>
          <a:p>
            <a:pPr>
              <a:defRPr/>
            </a:pPr>
            <a:fld id="{F856C40E-7823-40FA-9E85-2CAFD615605E}" type="slidenum">
              <a:rPr lang="fr-FR" smtClean="0"/>
              <a:pPr>
                <a:defRPr/>
              </a:pPr>
              <a:t>39</a:t>
            </a:fld>
            <a:endParaRPr lang="fr-FR" dirty="0"/>
          </a:p>
        </p:txBody>
      </p:sp>
      <p:sp>
        <p:nvSpPr>
          <p:cNvPr id="72707" name="Rectangle 2"/>
          <p:cNvSpPr>
            <a:spLocks noGrp="1"/>
          </p:cNvSpPr>
          <p:nvPr>
            <p:ph type="title"/>
          </p:nvPr>
        </p:nvSpPr>
        <p:spPr>
          <a:xfrm>
            <a:off x="457200" y="115888"/>
            <a:ext cx="8229600" cy="1143000"/>
          </a:xfrm>
          <a:solidFill>
            <a:schemeClr val="accent2"/>
          </a:solidFill>
        </p:spPr>
        <p:txBody>
          <a:bodyPr/>
          <a:lstStyle/>
          <a:p>
            <a:r>
              <a:rPr lang="fr-FR" sz="3200" smtClean="0">
                <a:solidFill>
                  <a:schemeClr val="bg1"/>
                </a:solidFill>
              </a:rPr>
              <a:t>Déshabillage - pré-requis (4)</a:t>
            </a:r>
          </a:p>
        </p:txBody>
      </p:sp>
      <p:sp>
        <p:nvSpPr>
          <p:cNvPr id="72708" name="Rectangle 3"/>
          <p:cNvSpPr>
            <a:spLocks noGrp="1"/>
          </p:cNvSpPr>
          <p:nvPr>
            <p:ph idx="1"/>
          </p:nvPr>
        </p:nvSpPr>
        <p:spPr>
          <a:xfrm>
            <a:off x="468313" y="1125538"/>
            <a:ext cx="8229600" cy="4525962"/>
          </a:xfrm>
          <a:solidFill>
            <a:schemeClr val="accent1"/>
          </a:solidFill>
        </p:spPr>
        <p:txBody>
          <a:bodyPr/>
          <a:lstStyle/>
          <a:p>
            <a:pPr algn="ctr">
              <a:buFont typeface="Arial" charset="0"/>
              <a:buNone/>
            </a:pPr>
            <a:r>
              <a:rPr lang="fr-FR" sz="2800" smtClean="0">
                <a:solidFill>
                  <a:schemeClr val="bg1"/>
                </a:solidFill>
              </a:rPr>
              <a:t>Le retrait des gants </a:t>
            </a:r>
          </a:p>
          <a:p>
            <a:pPr algn="ctr">
              <a:buFont typeface="Arial" charset="0"/>
              <a:buNone/>
            </a:pPr>
            <a:endParaRPr lang="fr-FR" sz="1200" smtClean="0">
              <a:solidFill>
                <a:schemeClr val="bg1"/>
              </a:solidFill>
            </a:endParaRPr>
          </a:p>
          <a:p>
            <a:r>
              <a:rPr lang="fr-FR" sz="2400" smtClean="0">
                <a:solidFill>
                  <a:schemeClr val="bg1"/>
                </a:solidFill>
              </a:rPr>
              <a:t>En cas de souillures et chaque étape du déshabillage, la paire de gants est essuyée avec une lingette + eau de javel à 0,5%, en aucun cas avec un produit hydro-alcoolique</a:t>
            </a:r>
          </a:p>
          <a:p>
            <a:r>
              <a:rPr lang="fr-FR" sz="2400" smtClean="0">
                <a:solidFill>
                  <a:schemeClr val="bg1"/>
                </a:solidFill>
              </a:rPr>
              <a:t>Technique de retrait des gants sans contact avec la </a:t>
            </a:r>
            <a:r>
              <a:rPr lang="fr-FR" sz="2400" b="1" smtClean="0">
                <a:solidFill>
                  <a:schemeClr val="bg1"/>
                </a:solidFill>
              </a:rPr>
              <a:t>Première paire de gants </a:t>
            </a:r>
            <a:r>
              <a:rPr lang="fr-FR" sz="2400" smtClean="0">
                <a:solidFill>
                  <a:schemeClr val="bg1"/>
                </a:solidFill>
              </a:rPr>
              <a:t>(celle qui correspond à « la peau des mains »)</a:t>
            </a:r>
          </a:p>
          <a:p>
            <a:r>
              <a:rPr lang="fr-FR" sz="2400" smtClean="0">
                <a:solidFill>
                  <a:schemeClr val="bg1"/>
                </a:solidFill>
              </a:rPr>
              <a:t>Retrait de la </a:t>
            </a:r>
            <a:r>
              <a:rPr lang="fr-FR" sz="2400" b="1" smtClean="0">
                <a:solidFill>
                  <a:schemeClr val="bg1"/>
                </a:solidFill>
              </a:rPr>
              <a:t>Première paire de gants </a:t>
            </a:r>
            <a:r>
              <a:rPr lang="fr-FR" sz="2400" smtClean="0">
                <a:solidFill>
                  <a:schemeClr val="bg1"/>
                </a:solidFill>
              </a:rPr>
              <a:t>lors de la dernière phase de déshabillage – quand le risque de contact avec des zones contaminées est levé.</a:t>
            </a:r>
          </a:p>
          <a:p>
            <a:endParaRPr lang="fr-FR" sz="2800" smtClean="0">
              <a:solidFill>
                <a:schemeClr val="bg1"/>
              </a:solidFill>
            </a:endParaRPr>
          </a:p>
          <a:p>
            <a:endParaRPr lang="fr-FR" sz="2800" smtClean="0">
              <a:solidFill>
                <a:schemeClr val="bg1"/>
              </a:solidFill>
            </a:endParaRPr>
          </a:p>
          <a:p>
            <a:endParaRPr lang="fr-FR" sz="2800" smtClean="0">
              <a:solidFill>
                <a:schemeClr val="bg1"/>
              </a:solidFill>
            </a:endParaRPr>
          </a:p>
        </p:txBody>
      </p:sp>
      <p:sp>
        <p:nvSpPr>
          <p:cNvPr id="72709" name="Text Box 4"/>
          <p:cNvSpPr txBox="1">
            <a:spLocks noChangeArrowheads="1"/>
          </p:cNvSpPr>
          <p:nvPr/>
        </p:nvSpPr>
        <p:spPr bwMode="auto">
          <a:xfrm>
            <a:off x="466725" y="5157788"/>
            <a:ext cx="8207375" cy="1200150"/>
          </a:xfrm>
          <a:prstGeom prst="rect">
            <a:avLst/>
          </a:prstGeom>
          <a:solidFill>
            <a:schemeClr val="accent2"/>
          </a:solidFill>
          <a:ln w="9525">
            <a:noFill/>
            <a:miter lim="800000"/>
            <a:headEnd/>
            <a:tailEnd/>
          </a:ln>
        </p:spPr>
        <p:txBody>
          <a:bodyPr>
            <a:spAutoFit/>
          </a:bodyPr>
          <a:lstStyle/>
          <a:p>
            <a:pPr algn="ctr"/>
            <a:r>
              <a:rPr lang="fr-FR" sz="2400" b="1">
                <a:solidFill>
                  <a:schemeClr val="bg1"/>
                </a:solidFill>
              </a:rPr>
              <a:t>Attention : l’essuyage des gants est autorisé exclusivement lors du déshabillage, </a:t>
            </a:r>
          </a:p>
          <a:p>
            <a:pPr algn="ctr"/>
            <a:r>
              <a:rPr lang="fr-FR" sz="2400" b="1" u="sng">
                <a:solidFill>
                  <a:schemeClr val="bg1"/>
                </a:solidFill>
              </a:rPr>
              <a:t>en aucun cas au cours de soins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style>
          <a:lnRef idx="0">
            <a:schemeClr val="accent1"/>
          </a:lnRef>
          <a:fillRef idx="3">
            <a:schemeClr val="accent1"/>
          </a:fillRef>
          <a:effectRef idx="3">
            <a:schemeClr val="accent1"/>
          </a:effectRef>
          <a:fontRef idx="minor">
            <a:schemeClr val="lt1"/>
          </a:fontRef>
        </p:style>
        <p:txBody>
          <a:bodyPr/>
          <a:lstStyle/>
          <a:p>
            <a:pPr>
              <a:defRPr/>
            </a:pPr>
            <a:r>
              <a:rPr lang="fr-FR" dirty="0"/>
              <a:t>N</a:t>
            </a:r>
            <a:r>
              <a:rPr lang="fr-FR" dirty="0" smtClean="0"/>
              <a:t>ouveau </a:t>
            </a:r>
            <a:r>
              <a:rPr lang="fr-FR" dirty="0"/>
              <a:t>virus « Ebola </a:t>
            </a:r>
            <a:r>
              <a:rPr lang="fr-FR" dirty="0" smtClean="0"/>
              <a:t>» </a:t>
            </a:r>
            <a:br>
              <a:rPr lang="fr-FR" dirty="0" smtClean="0"/>
            </a:br>
            <a:r>
              <a:rPr lang="fr-FR" dirty="0" smtClean="0"/>
              <a:t>découvert </a:t>
            </a:r>
            <a:r>
              <a:rPr lang="fr-FR" dirty="0"/>
              <a:t>en </a:t>
            </a:r>
            <a:r>
              <a:rPr lang="fr-FR" dirty="0" smtClean="0"/>
              <a:t>1976</a:t>
            </a:r>
            <a:endParaRPr lang="fr-FR" dirty="0"/>
          </a:p>
        </p:txBody>
      </p:sp>
      <p:sp>
        <p:nvSpPr>
          <p:cNvPr id="21508" name="Espace réservé du contenu 2"/>
          <p:cNvSpPr>
            <a:spLocks noGrp="1"/>
          </p:cNvSpPr>
          <p:nvPr>
            <p:ph idx="1"/>
          </p:nvPr>
        </p:nvSpPr>
        <p:spPr>
          <a:xfrm>
            <a:off x="539750" y="2420938"/>
            <a:ext cx="8135938" cy="2844800"/>
          </a:xfrm>
        </p:spPr>
        <p:txBody>
          <a:bodyPr/>
          <a:lstStyle/>
          <a:p>
            <a:pPr marL="0" lvl="1" indent="0">
              <a:buFont typeface="Arial" charset="0"/>
              <a:buNone/>
            </a:pPr>
            <a:r>
              <a:rPr lang="fr-FR" sz="3200" smtClean="0"/>
              <a:t>	En partie à l’origine des « Précautions 	universelles » dans les années 80  qui ont 	donné naissance aux </a:t>
            </a:r>
            <a:r>
              <a:rPr lang="fr-FR" sz="3200" b="1" smtClean="0"/>
              <a:t>précautions 	standard</a:t>
            </a:r>
            <a:r>
              <a:rPr lang="fr-FR" sz="3200" smtClean="0"/>
              <a:t> d’aujourd’hui.</a:t>
            </a:r>
          </a:p>
          <a:p>
            <a:pPr marL="0" indent="0">
              <a:buFont typeface="Arial" charset="0"/>
              <a:buNone/>
            </a:pPr>
            <a:endParaRPr lang="fr-FR" smtClean="0"/>
          </a:p>
        </p:txBody>
      </p:sp>
      <p:sp>
        <p:nvSpPr>
          <p:cNvPr id="21509" name="Espace réservé du pied de page 3"/>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1"/>
          </p:nvPr>
        </p:nvSpPr>
        <p:spPr/>
        <p:txBody>
          <a:bodyPr/>
          <a:lstStyle/>
          <a:p>
            <a:pPr>
              <a:defRPr/>
            </a:pPr>
            <a:fld id="{8E17137F-C3FC-45EF-AB6B-8BDF34B0A114}" type="slidenum">
              <a:rPr lang="fr-FR" smtClean="0"/>
              <a:pPr>
                <a:defRPr/>
              </a:pPr>
              <a:t>4</a:t>
            </a:fld>
            <a:endParaRPr lang="fr-FR" dirty="0"/>
          </a:p>
        </p:txBody>
      </p:sp>
      <p:pic>
        <p:nvPicPr>
          <p:cNvPr id="21511" name="Picture 2"/>
          <p:cNvPicPr>
            <a:picLocks noChangeAspect="1" noChangeArrowheads="1"/>
          </p:cNvPicPr>
          <p:nvPr/>
        </p:nvPicPr>
        <p:blipFill>
          <a:blip r:embed="rId3"/>
          <a:srcRect/>
          <a:stretch>
            <a:fillRect/>
          </a:stretch>
        </p:blipFill>
        <p:spPr bwMode="auto">
          <a:xfrm>
            <a:off x="-4357688" y="1700213"/>
            <a:ext cx="4357688"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D5C9F97C-DD3E-40D8-8742-ABFD95328651}" type="slidenum">
              <a:rPr lang="fr-FR"/>
              <a:pPr>
                <a:defRPr/>
              </a:pPr>
              <a:t>40</a:t>
            </a:fld>
            <a:endParaRPr lang="fr-FR" dirty="0"/>
          </a:p>
        </p:txBody>
      </p:sp>
      <p:sp>
        <p:nvSpPr>
          <p:cNvPr id="73731" name="Rectangle 2"/>
          <p:cNvSpPr>
            <a:spLocks noGrp="1"/>
          </p:cNvSpPr>
          <p:nvPr>
            <p:ph type="title" idx="4294967295"/>
          </p:nvPr>
        </p:nvSpPr>
        <p:spPr>
          <a:xfrm>
            <a:off x="457200" y="274638"/>
            <a:ext cx="8229600" cy="777875"/>
          </a:xfrm>
          <a:solidFill>
            <a:schemeClr val="accent2"/>
          </a:solidFill>
        </p:spPr>
        <p:txBody>
          <a:bodyPr/>
          <a:lstStyle/>
          <a:p>
            <a:r>
              <a:rPr lang="fr-FR" sz="3200" smtClean="0">
                <a:solidFill>
                  <a:schemeClr val="bg1"/>
                </a:solidFill>
              </a:rPr>
              <a:t>Déshabillage - les pré-requis (5)</a:t>
            </a:r>
          </a:p>
        </p:txBody>
      </p:sp>
      <p:sp>
        <p:nvSpPr>
          <p:cNvPr id="73732" name="Rectangle 3"/>
          <p:cNvSpPr>
            <a:spLocks noGrp="1"/>
          </p:cNvSpPr>
          <p:nvPr>
            <p:ph type="body" sz="half" idx="4294967295"/>
          </p:nvPr>
        </p:nvSpPr>
        <p:spPr>
          <a:xfrm>
            <a:off x="468313" y="1268413"/>
            <a:ext cx="8208962" cy="4525962"/>
          </a:xfrm>
          <a:solidFill>
            <a:schemeClr val="accent1"/>
          </a:solidFill>
        </p:spPr>
        <p:txBody>
          <a:bodyPr/>
          <a:lstStyle/>
          <a:p>
            <a:pPr algn="just">
              <a:buFontTx/>
              <a:buChar char="-"/>
            </a:pPr>
            <a:r>
              <a:rPr lang="fr-FR" sz="2400" smtClean="0">
                <a:solidFill>
                  <a:schemeClr val="bg1"/>
                </a:solidFill>
              </a:rPr>
              <a:t>Importance de l’hygiène des mains pratiqué à la fin du déshabillage</a:t>
            </a:r>
          </a:p>
          <a:p>
            <a:pPr algn="just">
              <a:buFontTx/>
              <a:buChar char="-"/>
            </a:pPr>
            <a:endParaRPr lang="fr-FR" sz="2400" smtClean="0">
              <a:solidFill>
                <a:schemeClr val="bg1"/>
              </a:solidFill>
            </a:endParaRPr>
          </a:p>
          <a:p>
            <a:pPr algn="just">
              <a:buFontTx/>
              <a:buChar char="-"/>
            </a:pPr>
            <a:r>
              <a:rPr lang="fr-FR" sz="2400" smtClean="0">
                <a:solidFill>
                  <a:schemeClr val="bg1"/>
                </a:solidFill>
              </a:rPr>
              <a:t>Douche (savon liquide ordinaire) </a:t>
            </a:r>
          </a:p>
          <a:p>
            <a:pPr algn="just">
              <a:buFontTx/>
              <a:buChar char="-"/>
            </a:pPr>
            <a:endParaRPr lang="fr-FR" sz="2400" smtClean="0">
              <a:solidFill>
                <a:schemeClr val="bg1"/>
              </a:solidFill>
            </a:endParaRPr>
          </a:p>
        </p:txBody>
      </p:sp>
      <p:sp>
        <p:nvSpPr>
          <p:cNvPr id="73733" name="Text Box 4"/>
          <p:cNvSpPr txBox="1">
            <a:spLocks noChangeArrowheads="1"/>
          </p:cNvSpPr>
          <p:nvPr/>
        </p:nvSpPr>
        <p:spPr bwMode="auto">
          <a:xfrm>
            <a:off x="452438" y="3811588"/>
            <a:ext cx="8207375" cy="2308225"/>
          </a:xfrm>
          <a:prstGeom prst="rect">
            <a:avLst/>
          </a:prstGeom>
          <a:solidFill>
            <a:schemeClr val="accent2"/>
          </a:solidFill>
          <a:ln w="9525">
            <a:noFill/>
            <a:miter lim="800000"/>
            <a:headEnd/>
            <a:tailEnd/>
          </a:ln>
        </p:spPr>
        <p:txBody>
          <a:bodyPr>
            <a:spAutoFit/>
          </a:bodyPr>
          <a:lstStyle/>
          <a:p>
            <a:r>
              <a:rPr lang="fr-FR" sz="2400">
                <a:solidFill>
                  <a:schemeClr val="bg1"/>
                </a:solidFill>
              </a:rPr>
              <a:t>Le non respect de l’hygiène des mains après le retrait de la totalité des équipements de protection réduit ou annule les avantages procurés par le port des EPI</a:t>
            </a:r>
          </a:p>
          <a:p>
            <a:endParaRPr lang="fr-FR" sz="2400">
              <a:solidFill>
                <a:schemeClr val="bg1"/>
              </a:solidFill>
            </a:endParaRPr>
          </a:p>
          <a:p>
            <a:pPr algn="ctr"/>
            <a:r>
              <a:rPr lang="fr-FR" sz="2400" b="1">
                <a:solidFill>
                  <a:schemeClr val="bg1"/>
                </a:solidFill>
              </a:rPr>
              <a:t>Le déshabillage expose particulièrement</a:t>
            </a:r>
          </a:p>
          <a:p>
            <a:pPr algn="ctr"/>
            <a:r>
              <a:rPr lang="fr-FR" sz="2400" b="1">
                <a:solidFill>
                  <a:schemeClr val="bg1"/>
                </a:solidFill>
              </a:rPr>
              <a:t>le professionnel aux risques de contact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77114FC4-02C5-45C5-BC6D-B334B54FCB80}" type="slidenum">
              <a:rPr lang="fr-FR"/>
              <a:pPr>
                <a:defRPr/>
              </a:pPr>
              <a:t>41</a:t>
            </a:fld>
            <a:endParaRPr lang="fr-FR" dirty="0"/>
          </a:p>
        </p:txBody>
      </p:sp>
      <p:sp>
        <p:nvSpPr>
          <p:cNvPr id="74755" name="Rectangle 2"/>
          <p:cNvSpPr>
            <a:spLocks noGrp="1"/>
          </p:cNvSpPr>
          <p:nvPr>
            <p:ph type="title" idx="4294967295"/>
          </p:nvPr>
        </p:nvSpPr>
        <p:spPr>
          <a:xfrm>
            <a:off x="0" y="274638"/>
            <a:ext cx="9144000" cy="1143000"/>
          </a:xfrm>
        </p:spPr>
        <p:txBody>
          <a:bodyPr/>
          <a:lstStyle/>
          <a:p>
            <a:r>
              <a:rPr lang="fr-FR" sz="3200" b="1" smtClean="0"/>
              <a:t>Ce qu’il faut retenir…</a:t>
            </a:r>
            <a:br>
              <a:rPr lang="fr-FR" sz="3200" b="1" smtClean="0"/>
            </a:br>
            <a:r>
              <a:rPr lang="fr-FR" sz="3200" b="1" smtClean="0"/>
              <a:t>des mesures adaptées du risque faible </a:t>
            </a:r>
            <a:br>
              <a:rPr lang="fr-FR" sz="3200" b="1" smtClean="0"/>
            </a:br>
            <a:r>
              <a:rPr lang="fr-FR" sz="3200" b="1" smtClean="0"/>
              <a:t>au risque majeur</a:t>
            </a:r>
          </a:p>
        </p:txBody>
      </p:sp>
      <p:sp>
        <p:nvSpPr>
          <p:cNvPr id="74756" name="Rectangle 3"/>
          <p:cNvSpPr>
            <a:spLocks noGrp="1"/>
          </p:cNvSpPr>
          <p:nvPr>
            <p:ph type="body" idx="4294967295"/>
          </p:nvPr>
        </p:nvSpPr>
        <p:spPr>
          <a:xfrm>
            <a:off x="457200" y="1989138"/>
            <a:ext cx="8229600" cy="4525962"/>
          </a:xfrm>
        </p:spPr>
        <p:txBody>
          <a:bodyPr/>
          <a:lstStyle/>
          <a:p>
            <a:pPr>
              <a:lnSpc>
                <a:spcPct val="90000"/>
              </a:lnSpc>
            </a:pPr>
            <a:r>
              <a:rPr lang="fr-FR" sz="2400" smtClean="0"/>
              <a:t>La contagiosité augmente avec la progression de la maladie</a:t>
            </a:r>
          </a:p>
          <a:p>
            <a:pPr>
              <a:lnSpc>
                <a:spcPct val="90000"/>
              </a:lnSpc>
            </a:pPr>
            <a:endParaRPr lang="fr-FR" sz="2400" smtClean="0"/>
          </a:p>
          <a:p>
            <a:pPr>
              <a:lnSpc>
                <a:spcPct val="90000"/>
              </a:lnSpc>
            </a:pPr>
            <a:r>
              <a:rPr lang="fr-FR" sz="2400" smtClean="0"/>
              <a:t>Le contact avec le sang demeure le risque majeur pour les professionnels dès l’apparition des premiers signes cliniques chez le patient MVE.  Pour cette raison, les prélèvements  sont systématiquement et uniquement prévus dans les ESRH</a:t>
            </a:r>
          </a:p>
          <a:p>
            <a:pPr>
              <a:lnSpc>
                <a:spcPct val="90000"/>
              </a:lnSpc>
            </a:pPr>
            <a:endParaRPr lang="fr-FR" sz="2400" smtClean="0"/>
          </a:p>
          <a:p>
            <a:pPr>
              <a:lnSpc>
                <a:spcPct val="90000"/>
              </a:lnSpc>
            </a:pPr>
            <a:r>
              <a:rPr lang="fr-FR" sz="2400" smtClean="0"/>
              <a:t>Le niveau de protection mis en œuvre correspond au risque de transmission par contact avec les fluides biologiques du patient par les mains des professionnels, portées au visage et aux muqueuses (œil, nez, bouche		gants, lunettes, masque ). </a:t>
            </a:r>
            <a:r>
              <a:rPr lang="fr-FR" sz="2400" smtClean="0">
                <a:solidFill>
                  <a:srgbClr val="C00000"/>
                </a:solidFill>
              </a:rPr>
              <a:t>Absence de peau et de muqueuses exposées</a:t>
            </a:r>
          </a:p>
        </p:txBody>
      </p:sp>
      <p:sp>
        <p:nvSpPr>
          <p:cNvPr id="74757" name="AutoShape 4"/>
          <p:cNvSpPr>
            <a:spLocks noChangeArrowheads="1"/>
          </p:cNvSpPr>
          <p:nvPr/>
        </p:nvSpPr>
        <p:spPr bwMode="auto">
          <a:xfrm>
            <a:off x="5210175" y="5661025"/>
            <a:ext cx="576263" cy="288925"/>
          </a:xfrm>
          <a:prstGeom prst="rightArrow">
            <a:avLst>
              <a:gd name="adj1" fmla="val 50000"/>
              <a:gd name="adj2" fmla="val 49863"/>
            </a:avLst>
          </a:prstGeom>
          <a:solidFill>
            <a:schemeClr val="accent1"/>
          </a:solidFill>
          <a:ln w="9525">
            <a:solidFill>
              <a:schemeClr val="tx1"/>
            </a:solidFill>
            <a:miter lim="800000"/>
            <a:headEnd/>
            <a:tailEnd/>
          </a:ln>
        </p:spPr>
        <p:txBody>
          <a:bodyPr wrap="none" anchor="ctr"/>
          <a:lstStyle/>
          <a:p>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5"/>
          <p:cNvSpPr>
            <a:spLocks noGrp="1"/>
          </p:cNvSpPr>
          <p:nvPr>
            <p:ph type="sldNum" sz="quarter" idx="11"/>
          </p:nvPr>
        </p:nvSpPr>
        <p:spPr/>
        <p:txBody>
          <a:bodyPr/>
          <a:lstStyle/>
          <a:p>
            <a:pPr>
              <a:defRPr/>
            </a:pPr>
            <a:fld id="{C4B59618-4BDA-4277-9234-BA3ACCBBABBD}" type="slidenum">
              <a:rPr lang="fr-FR"/>
              <a:pPr>
                <a:defRPr/>
              </a:pPr>
              <a:t>42</a:t>
            </a:fld>
            <a:endParaRPr lang="fr-FR" dirty="0"/>
          </a:p>
        </p:txBody>
      </p:sp>
      <p:sp>
        <p:nvSpPr>
          <p:cNvPr id="76803" name="Rectangle 2"/>
          <p:cNvSpPr>
            <a:spLocks noGrp="1"/>
          </p:cNvSpPr>
          <p:nvPr>
            <p:ph type="title" idx="4294967295"/>
          </p:nvPr>
        </p:nvSpPr>
        <p:spPr>
          <a:xfrm>
            <a:off x="457200" y="274638"/>
            <a:ext cx="8507413" cy="1143000"/>
          </a:xfrm>
        </p:spPr>
        <p:txBody>
          <a:bodyPr/>
          <a:lstStyle/>
          <a:p>
            <a:r>
              <a:rPr lang="fr-FR" sz="3200" b="1" smtClean="0"/>
              <a:t>Ce qu’il faut retenir…</a:t>
            </a:r>
            <a:br>
              <a:rPr lang="fr-FR" sz="3200" b="1" smtClean="0"/>
            </a:br>
            <a:r>
              <a:rPr lang="fr-FR" sz="3200" b="1" smtClean="0"/>
              <a:t>des mesures simples, systématiques et efficaces</a:t>
            </a:r>
          </a:p>
        </p:txBody>
      </p:sp>
      <p:sp>
        <p:nvSpPr>
          <p:cNvPr id="76804" name="Rectangle 3"/>
          <p:cNvSpPr>
            <a:spLocks noGrp="1"/>
          </p:cNvSpPr>
          <p:nvPr>
            <p:ph type="body" idx="4294967295"/>
          </p:nvPr>
        </p:nvSpPr>
        <p:spPr/>
        <p:txBody>
          <a:bodyPr/>
          <a:lstStyle/>
          <a:p>
            <a:pPr>
              <a:lnSpc>
                <a:spcPct val="90000"/>
              </a:lnSpc>
            </a:pPr>
            <a:r>
              <a:rPr lang="fr-FR" sz="2800" smtClean="0"/>
              <a:t>OMS  (extrait) </a:t>
            </a:r>
          </a:p>
          <a:p>
            <a:pPr>
              <a:lnSpc>
                <a:spcPct val="90000"/>
              </a:lnSpc>
            </a:pPr>
            <a:endParaRPr lang="fr-FR" sz="2800" smtClean="0"/>
          </a:p>
          <a:p>
            <a:pPr>
              <a:lnSpc>
                <a:spcPct val="90000"/>
              </a:lnSpc>
            </a:pPr>
            <a:endParaRPr lang="fr-FR" sz="2800" smtClean="0"/>
          </a:p>
          <a:p>
            <a:pPr>
              <a:lnSpc>
                <a:spcPct val="90000"/>
              </a:lnSpc>
            </a:pPr>
            <a:endParaRPr lang="fr-FR" sz="2800" smtClean="0"/>
          </a:p>
          <a:p>
            <a:pPr algn="just">
              <a:lnSpc>
                <a:spcPct val="90000"/>
              </a:lnSpc>
            </a:pPr>
            <a:endParaRPr lang="fr-FR" sz="2800" smtClean="0"/>
          </a:p>
          <a:p>
            <a:pPr algn="just">
              <a:lnSpc>
                <a:spcPct val="90000"/>
              </a:lnSpc>
            </a:pPr>
            <a:r>
              <a:rPr lang="fr-FR" sz="2800" smtClean="0"/>
              <a:t>Les instances scientifiques internationales et nationales nous confirment que les précautions standard dans nos structures de soins demeurent les mesures de prévention les plus sûres et les plus efficaces</a:t>
            </a:r>
          </a:p>
        </p:txBody>
      </p:sp>
      <p:pic>
        <p:nvPicPr>
          <p:cNvPr id="76805" name="Image 6"/>
          <p:cNvPicPr>
            <a:picLocks noChangeAspect="1"/>
          </p:cNvPicPr>
          <p:nvPr/>
        </p:nvPicPr>
        <p:blipFill>
          <a:blip r:embed="rId3"/>
          <a:srcRect/>
          <a:stretch>
            <a:fillRect/>
          </a:stretch>
        </p:blipFill>
        <p:spPr bwMode="auto">
          <a:xfrm>
            <a:off x="539750" y="2133600"/>
            <a:ext cx="8280400" cy="1328738"/>
          </a:xfrm>
          <a:prstGeom prst="rect">
            <a:avLst/>
          </a:prstGeom>
          <a:noFill/>
          <a:ln w="38100">
            <a:solidFill>
              <a:srgbClr val="0000CC"/>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re 1"/>
          <p:cNvSpPr>
            <a:spLocks noGrp="1"/>
          </p:cNvSpPr>
          <p:nvPr>
            <p:ph type="title"/>
          </p:nvPr>
        </p:nvSpPr>
        <p:spPr/>
        <p:txBody>
          <a:bodyPr/>
          <a:lstStyle/>
          <a:p>
            <a:r>
              <a:rPr lang="fr-FR" smtClean="0"/>
              <a:t>Exemples de procédures</a:t>
            </a:r>
          </a:p>
        </p:txBody>
      </p:sp>
      <p:sp>
        <p:nvSpPr>
          <p:cNvPr id="3" name="Espace réservé du contenu 2"/>
          <p:cNvSpPr>
            <a:spLocks noGrp="1"/>
          </p:cNvSpPr>
          <p:nvPr>
            <p:ph idx="1"/>
          </p:nvPr>
        </p:nvSpPr>
        <p:spPr>
          <a:xfrm>
            <a:off x="250825" y="1600200"/>
            <a:ext cx="8785225" cy="4525963"/>
          </a:xfrm>
        </p:spPr>
        <p:txBody>
          <a:bodyPr/>
          <a:lstStyle/>
          <a:p>
            <a:pPr>
              <a:defRPr/>
            </a:pPr>
            <a:r>
              <a:rPr lang="fr-FR" dirty="0" smtClean="0"/>
              <a:t>Site du ministère de la santé</a:t>
            </a:r>
          </a:p>
          <a:p>
            <a:pPr marL="0" indent="0" algn="ctr">
              <a:buFont typeface="Arial" charset="0"/>
              <a:buNone/>
              <a:defRPr/>
            </a:pPr>
            <a:r>
              <a:rPr lang="fr-FR" sz="2400" dirty="0">
                <a:hlinkClick r:id="rId3"/>
              </a:rPr>
              <a:t>http://ebola.sante.gouv.fr</a:t>
            </a:r>
            <a:r>
              <a:rPr lang="fr-FR" sz="2400" dirty="0" smtClean="0">
                <a:hlinkClick r:id="rId3"/>
              </a:rPr>
              <a:t>/</a:t>
            </a:r>
            <a:endParaRPr lang="fr-FR" sz="2400" dirty="0" smtClean="0"/>
          </a:p>
          <a:p>
            <a:pPr marL="0" indent="0">
              <a:buFont typeface="Arial" charset="0"/>
              <a:buNone/>
              <a:defRPr/>
            </a:pPr>
            <a:endParaRPr lang="fr-FR" sz="2400" dirty="0" smtClean="0"/>
          </a:p>
          <a:p>
            <a:pPr>
              <a:defRPr/>
            </a:pPr>
            <a:r>
              <a:rPr lang="fr-FR" dirty="0" smtClean="0"/>
              <a:t>Site </a:t>
            </a:r>
            <a:r>
              <a:rPr lang="fr-FR" dirty="0" err="1" smtClean="0"/>
              <a:t>Nosobase</a:t>
            </a:r>
            <a:r>
              <a:rPr lang="fr-FR" dirty="0" smtClean="0"/>
              <a:t>  « Actualité Ebola »</a:t>
            </a:r>
          </a:p>
          <a:p>
            <a:pPr marL="0" indent="0" algn="ctr">
              <a:buFont typeface="Arial" charset="0"/>
              <a:buNone/>
              <a:defRPr/>
            </a:pPr>
            <a:r>
              <a:rPr lang="fr-FR" sz="2400" dirty="0">
                <a:hlinkClick r:id="rId4"/>
              </a:rPr>
              <a:t>http://</a:t>
            </a:r>
            <a:r>
              <a:rPr lang="fr-FR" sz="2400" dirty="0" smtClean="0">
                <a:hlinkClick r:id="rId4"/>
              </a:rPr>
              <a:t>www.cclin-arlin.fr/Alertes/2014/alerte_Ebola.html</a:t>
            </a:r>
            <a:endParaRPr lang="fr-FR" sz="2400" dirty="0" smtClean="0"/>
          </a:p>
          <a:p>
            <a:pPr>
              <a:defRPr/>
            </a:pPr>
            <a:endParaRPr lang="fr-FR" dirty="0" smtClean="0"/>
          </a:p>
          <a:p>
            <a:pPr>
              <a:defRPr/>
            </a:pPr>
            <a:r>
              <a:rPr lang="fr-FR" dirty="0"/>
              <a:t>Site de l’EPRUS</a:t>
            </a:r>
          </a:p>
          <a:p>
            <a:pPr marL="0" indent="0" algn="ctr">
              <a:buFont typeface="Arial" charset="0"/>
              <a:buNone/>
              <a:defRPr/>
            </a:pPr>
            <a:r>
              <a:rPr lang="fr-FR" dirty="0"/>
              <a:t>       </a:t>
            </a:r>
            <a:r>
              <a:rPr lang="fr-FR" sz="2400" dirty="0">
                <a:hlinkClick r:id="rId5"/>
              </a:rPr>
              <a:t>http://www.eprus.fr/rubrique/conduite-et-moyens-sanitaires-operationnels.html</a:t>
            </a:r>
            <a:endParaRPr lang="fr-FR" dirty="0"/>
          </a:p>
          <a:p>
            <a:pPr>
              <a:defRPr/>
            </a:pPr>
            <a:endParaRPr lang="fr-FR" dirty="0" smtClean="0"/>
          </a:p>
        </p:txBody>
      </p:sp>
      <p:sp>
        <p:nvSpPr>
          <p:cNvPr id="78851" name="Espace réservé du pied de page 3"/>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1"/>
          </p:nvPr>
        </p:nvSpPr>
        <p:spPr/>
        <p:txBody>
          <a:bodyPr/>
          <a:lstStyle/>
          <a:p>
            <a:pPr>
              <a:defRPr/>
            </a:pPr>
            <a:fld id="{4807ACEA-794C-4F05-8ED9-9456EF508BD4}" type="slidenum">
              <a:rPr lang="fr-FR" smtClean="0"/>
              <a:pPr>
                <a:defRPr/>
              </a:pPr>
              <a:t>43</a:t>
            </a:fld>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1"/>
          </p:nvPr>
        </p:nvSpPr>
        <p:spPr/>
        <p:txBody>
          <a:bodyPr/>
          <a:lstStyle/>
          <a:p>
            <a:pPr>
              <a:defRPr/>
            </a:pPr>
            <a:fld id="{293EFB82-043C-4896-BFF5-579F84D2482D}" type="slidenum">
              <a:rPr lang="fr-FR"/>
              <a:pPr>
                <a:defRPr/>
              </a:pPr>
              <a:t>44</a:t>
            </a:fld>
            <a:endParaRPr lang="fr-FR" dirty="0"/>
          </a:p>
        </p:txBody>
      </p:sp>
      <p:sp>
        <p:nvSpPr>
          <p:cNvPr id="80898" name="Rectangle 2"/>
          <p:cNvSpPr>
            <a:spLocks noGrp="1"/>
          </p:cNvSpPr>
          <p:nvPr>
            <p:ph type="title" idx="4294967295"/>
          </p:nvPr>
        </p:nvSpPr>
        <p:spPr>
          <a:xfrm>
            <a:off x="457200" y="260350"/>
            <a:ext cx="8229600" cy="1143000"/>
          </a:xfrm>
        </p:spPr>
        <p:txBody>
          <a:bodyPr/>
          <a:lstStyle/>
          <a:p>
            <a:r>
              <a:rPr lang="fr-FR" sz="2800" b="1" smtClean="0"/>
              <a:t>Exemple de procédure d’habillage </a:t>
            </a:r>
            <a:br>
              <a:rPr lang="fr-FR" sz="2800" b="1" smtClean="0"/>
            </a:br>
            <a:r>
              <a:rPr lang="fr-FR" sz="2800" b="1" smtClean="0"/>
              <a:t>Précautions complémentaires renforcées</a:t>
            </a:r>
            <a:br>
              <a:rPr lang="fr-FR" sz="2800" b="1" smtClean="0"/>
            </a:br>
            <a:r>
              <a:rPr lang="fr-FR" sz="2800" b="1" smtClean="0"/>
              <a:t>au CHIC  de Quimper - Extrait- (1)</a:t>
            </a:r>
          </a:p>
        </p:txBody>
      </p:sp>
      <p:pic>
        <p:nvPicPr>
          <p:cNvPr id="80899" name="Picture 4"/>
          <p:cNvPicPr>
            <a:picLocks noGrp="1" noChangeAspect="1" noChangeArrowheads="1"/>
          </p:cNvPicPr>
          <p:nvPr>
            <p:ph type="body" idx="4294967295"/>
          </p:nvPr>
        </p:nvPicPr>
        <p:blipFill>
          <a:blip r:embed="rId2"/>
          <a:srcRect/>
          <a:stretch>
            <a:fillRect/>
          </a:stretch>
        </p:blipFill>
        <p:spPr>
          <a:xfrm>
            <a:off x="119063" y="1989138"/>
            <a:ext cx="8904287" cy="4156075"/>
          </a:xfrm>
        </p:spPr>
      </p:pic>
      <p:pic>
        <p:nvPicPr>
          <p:cNvPr id="80900" name="Picture 5"/>
          <p:cNvPicPr>
            <a:picLocks noChangeAspect="1" noChangeArrowheads="1"/>
          </p:cNvPicPr>
          <p:nvPr/>
        </p:nvPicPr>
        <p:blipFill>
          <a:blip r:embed="rId3"/>
          <a:srcRect/>
          <a:stretch>
            <a:fillRect/>
          </a:stretch>
        </p:blipFill>
        <p:spPr bwMode="auto">
          <a:xfrm>
            <a:off x="323850" y="333375"/>
            <a:ext cx="1466850" cy="395288"/>
          </a:xfrm>
          <a:prstGeom prst="rect">
            <a:avLst/>
          </a:prstGeom>
          <a:noFill/>
          <a:ln w="9525">
            <a:noFill/>
            <a:miter lim="800000"/>
            <a:headEnd/>
            <a:tailEnd/>
          </a:ln>
        </p:spPr>
      </p:pic>
      <p:sp>
        <p:nvSpPr>
          <p:cNvPr id="80901" name="Espace réservé du pied de page 1"/>
          <p:cNvSpPr>
            <a:spLocks noGrp="1"/>
          </p:cNvSpPr>
          <p:nvPr>
            <p:ph type="ftr" sz="quarter" idx="10"/>
          </p:nvPr>
        </p:nvSpPr>
        <p:spPr bwMode="auto">
          <a:noFill/>
          <a:ln>
            <a:miter lim="800000"/>
            <a:headEnd/>
            <a:tailEnd/>
          </a:ln>
        </p:spPr>
        <p:txBody>
          <a:bodyPr/>
          <a:lstStyle/>
          <a:p>
            <a:r>
              <a:rPr lang="fr-FR" smtClean="0"/>
              <a:t>19 décembre 2014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1"/>
          </p:nvPr>
        </p:nvSpPr>
        <p:spPr/>
        <p:txBody>
          <a:bodyPr/>
          <a:lstStyle/>
          <a:p>
            <a:pPr>
              <a:defRPr/>
            </a:pPr>
            <a:fld id="{970FA81B-B2A0-4095-B2EE-9192C6FAB8C4}" type="slidenum">
              <a:rPr lang="fr-FR"/>
              <a:pPr>
                <a:defRPr/>
              </a:pPr>
              <a:t>45</a:t>
            </a:fld>
            <a:endParaRPr lang="fr-FR" dirty="0"/>
          </a:p>
        </p:txBody>
      </p:sp>
      <p:sp>
        <p:nvSpPr>
          <p:cNvPr id="81922" name="Rectangle 2"/>
          <p:cNvSpPr>
            <a:spLocks noGrp="1"/>
          </p:cNvSpPr>
          <p:nvPr>
            <p:ph type="title" idx="4294967295"/>
          </p:nvPr>
        </p:nvSpPr>
        <p:spPr>
          <a:xfrm>
            <a:off x="395288" y="115888"/>
            <a:ext cx="8229600" cy="561975"/>
          </a:xfrm>
        </p:spPr>
        <p:txBody>
          <a:bodyPr/>
          <a:lstStyle/>
          <a:p>
            <a:r>
              <a:rPr lang="fr-FR" sz="2000" b="1" smtClean="0"/>
              <a:t>Exemple de procédure de déshabillage</a:t>
            </a:r>
            <a:br>
              <a:rPr lang="fr-FR" sz="2000" b="1" smtClean="0"/>
            </a:br>
            <a:r>
              <a:rPr lang="fr-FR" sz="2000" b="1" smtClean="0"/>
              <a:t>Précautions complémentaires renforcées  (2)</a:t>
            </a:r>
          </a:p>
        </p:txBody>
      </p:sp>
      <p:pic>
        <p:nvPicPr>
          <p:cNvPr id="81923" name="Picture 4"/>
          <p:cNvPicPr>
            <a:picLocks noGrp="1" noChangeAspect="1" noChangeArrowheads="1"/>
          </p:cNvPicPr>
          <p:nvPr>
            <p:ph type="body" idx="4294967295"/>
          </p:nvPr>
        </p:nvPicPr>
        <p:blipFill>
          <a:blip r:embed="rId2"/>
          <a:srcRect/>
          <a:stretch>
            <a:fillRect/>
          </a:stretch>
        </p:blipFill>
        <p:spPr>
          <a:xfrm>
            <a:off x="250825" y="836613"/>
            <a:ext cx="8785225" cy="5849937"/>
          </a:xfrm>
        </p:spPr>
      </p:pic>
      <p:sp>
        <p:nvSpPr>
          <p:cNvPr id="81924" name="Espace réservé du pied de page 1"/>
          <p:cNvSpPr>
            <a:spLocks noGrp="1"/>
          </p:cNvSpPr>
          <p:nvPr>
            <p:ph type="ftr" sz="quarter" idx="10"/>
          </p:nvPr>
        </p:nvSpPr>
        <p:spPr bwMode="auto">
          <a:noFill/>
          <a:ln>
            <a:miter lim="800000"/>
            <a:headEnd/>
            <a:tailEnd/>
          </a:ln>
        </p:spPr>
        <p:txBody>
          <a:bodyPr/>
          <a:lstStyle/>
          <a:p>
            <a:r>
              <a:rPr lang="fr-FR" smtClean="0"/>
              <a:t>19 décembre 2014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676A66E9-409F-4444-9C97-DC0279645CB8}" type="slidenum">
              <a:rPr lang="fr-FR"/>
              <a:pPr>
                <a:defRPr/>
              </a:pPr>
              <a:t>46</a:t>
            </a:fld>
            <a:endParaRPr lang="fr-FR" dirty="0"/>
          </a:p>
        </p:txBody>
      </p:sp>
      <p:sp>
        <p:nvSpPr>
          <p:cNvPr id="82947" name="Rectangle 2"/>
          <p:cNvSpPr>
            <a:spLocks noGrp="1"/>
          </p:cNvSpPr>
          <p:nvPr>
            <p:ph type="title" idx="4294967295"/>
          </p:nvPr>
        </p:nvSpPr>
        <p:spPr>
          <a:xfrm>
            <a:off x="457200" y="404813"/>
            <a:ext cx="8229600" cy="633412"/>
          </a:xfrm>
        </p:spPr>
        <p:txBody>
          <a:bodyPr/>
          <a:lstStyle/>
          <a:p>
            <a:r>
              <a:rPr lang="fr-FR" sz="2800" b="1" smtClean="0"/>
              <a:t>Exemple de procédure d’habillage</a:t>
            </a:r>
            <a:br>
              <a:rPr lang="fr-FR" sz="2800" b="1" smtClean="0"/>
            </a:br>
            <a:r>
              <a:rPr lang="fr-FR" sz="2800" b="1" smtClean="0"/>
              <a:t> Tenue de protection 4B (1)</a:t>
            </a:r>
          </a:p>
        </p:txBody>
      </p:sp>
      <p:sp>
        <p:nvSpPr>
          <p:cNvPr id="82948" name="Rectangle 4"/>
          <p:cNvSpPr>
            <a:spLocks noGrp="1"/>
          </p:cNvSpPr>
          <p:nvPr>
            <p:ph type="body" idx="4294967295"/>
          </p:nvPr>
        </p:nvSpPr>
        <p:spPr/>
        <p:txBody>
          <a:bodyPr/>
          <a:lstStyle/>
          <a:p>
            <a:endParaRPr lang="fr-FR" smtClean="0"/>
          </a:p>
        </p:txBody>
      </p:sp>
      <p:pic>
        <p:nvPicPr>
          <p:cNvPr id="82949" name="Picture 5"/>
          <p:cNvPicPr>
            <a:picLocks noChangeAspect="1" noChangeArrowheads="1"/>
          </p:cNvPicPr>
          <p:nvPr/>
        </p:nvPicPr>
        <p:blipFill>
          <a:blip r:embed="rId2"/>
          <a:srcRect/>
          <a:stretch>
            <a:fillRect/>
          </a:stretch>
        </p:blipFill>
        <p:spPr bwMode="auto">
          <a:xfrm>
            <a:off x="250825" y="260350"/>
            <a:ext cx="811213" cy="936625"/>
          </a:xfrm>
          <a:prstGeom prst="rect">
            <a:avLst/>
          </a:prstGeom>
          <a:noFill/>
          <a:ln w="9525">
            <a:noFill/>
            <a:miter lim="800000"/>
            <a:headEnd/>
            <a:tailEnd/>
          </a:ln>
        </p:spPr>
      </p:pic>
      <p:pic>
        <p:nvPicPr>
          <p:cNvPr id="82950" name="Picture 2"/>
          <p:cNvPicPr>
            <a:picLocks noChangeAspect="1" noChangeArrowheads="1"/>
          </p:cNvPicPr>
          <p:nvPr/>
        </p:nvPicPr>
        <p:blipFill>
          <a:blip r:embed="rId3"/>
          <a:srcRect/>
          <a:stretch>
            <a:fillRect/>
          </a:stretch>
        </p:blipFill>
        <p:spPr bwMode="auto">
          <a:xfrm>
            <a:off x="323850" y="1196975"/>
            <a:ext cx="8494713" cy="54721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Espace réservé du pied de page 4"/>
          <p:cNvSpPr>
            <a:spLocks noGrp="1"/>
          </p:cNvSpPr>
          <p:nvPr>
            <p:ph type="ftr" sz="quarter" idx="10"/>
          </p:nvPr>
        </p:nvSpPr>
        <p:spPr bwMode="auto">
          <a:noFill/>
          <a:ln>
            <a:miter lim="800000"/>
            <a:headEnd/>
            <a:tailEnd/>
          </a:ln>
        </p:spPr>
        <p:txBody>
          <a:bodyPr/>
          <a:lstStyle/>
          <a:p>
            <a:r>
              <a:rPr lang="fr-FR" smtClean="0"/>
              <a:t>19 décembre 2014</a:t>
            </a:r>
          </a:p>
        </p:txBody>
      </p:sp>
      <p:sp>
        <p:nvSpPr>
          <p:cNvPr id="6" name="Espace réservé du numéro de diapositive 5"/>
          <p:cNvSpPr>
            <a:spLocks noGrp="1"/>
          </p:cNvSpPr>
          <p:nvPr>
            <p:ph type="sldNum" sz="quarter" idx="11"/>
          </p:nvPr>
        </p:nvSpPr>
        <p:spPr/>
        <p:txBody>
          <a:bodyPr/>
          <a:lstStyle/>
          <a:p>
            <a:pPr>
              <a:defRPr/>
            </a:pPr>
            <a:fld id="{0070226A-EF65-4FAF-8221-C3CACE3399B3}" type="slidenum">
              <a:rPr lang="fr-FR"/>
              <a:pPr>
                <a:defRPr/>
              </a:pPr>
              <a:t>47</a:t>
            </a:fld>
            <a:endParaRPr lang="fr-FR" dirty="0"/>
          </a:p>
        </p:txBody>
      </p:sp>
      <p:sp>
        <p:nvSpPr>
          <p:cNvPr id="83971" name="Rectangle 2"/>
          <p:cNvSpPr>
            <a:spLocks noGrp="1"/>
          </p:cNvSpPr>
          <p:nvPr>
            <p:ph type="title" idx="4294967295"/>
          </p:nvPr>
        </p:nvSpPr>
        <p:spPr>
          <a:xfrm>
            <a:off x="468313" y="419100"/>
            <a:ext cx="8218487" cy="561975"/>
          </a:xfrm>
        </p:spPr>
        <p:txBody>
          <a:bodyPr/>
          <a:lstStyle/>
          <a:p>
            <a:r>
              <a:rPr lang="fr-FR" sz="2800" b="1" smtClean="0"/>
              <a:t>Exemple de procédure de déshabillage</a:t>
            </a:r>
            <a:br>
              <a:rPr lang="fr-FR" sz="2800" b="1" smtClean="0"/>
            </a:br>
            <a:r>
              <a:rPr lang="fr-FR" sz="2800" b="1" smtClean="0"/>
              <a:t> Tenue de protection 4B (2)</a:t>
            </a:r>
          </a:p>
        </p:txBody>
      </p:sp>
      <p:sp>
        <p:nvSpPr>
          <p:cNvPr id="83972" name="Rectangle 3"/>
          <p:cNvSpPr>
            <a:spLocks noGrp="1"/>
          </p:cNvSpPr>
          <p:nvPr>
            <p:ph type="body" idx="4294967295"/>
          </p:nvPr>
        </p:nvSpPr>
        <p:spPr/>
        <p:txBody>
          <a:bodyPr/>
          <a:lstStyle/>
          <a:p>
            <a:endParaRPr lang="fr-FR" smtClean="0"/>
          </a:p>
        </p:txBody>
      </p:sp>
      <p:pic>
        <p:nvPicPr>
          <p:cNvPr id="83973" name="Picture 4"/>
          <p:cNvPicPr>
            <a:picLocks noChangeAspect="1" noChangeArrowheads="1"/>
          </p:cNvPicPr>
          <p:nvPr/>
        </p:nvPicPr>
        <p:blipFill>
          <a:blip r:embed="rId3"/>
          <a:srcRect/>
          <a:stretch>
            <a:fillRect/>
          </a:stretch>
        </p:blipFill>
        <p:spPr bwMode="auto">
          <a:xfrm>
            <a:off x="203200" y="0"/>
            <a:ext cx="911225" cy="1052513"/>
          </a:xfrm>
          <a:prstGeom prst="rect">
            <a:avLst/>
          </a:prstGeom>
          <a:noFill/>
          <a:ln w="9525">
            <a:noFill/>
            <a:miter lim="800000"/>
            <a:headEnd/>
            <a:tailEnd/>
          </a:ln>
        </p:spPr>
      </p:pic>
      <p:pic>
        <p:nvPicPr>
          <p:cNvPr id="83974" name="Picture 2"/>
          <p:cNvPicPr>
            <a:picLocks noChangeAspect="1" noChangeArrowheads="1"/>
          </p:cNvPicPr>
          <p:nvPr/>
        </p:nvPicPr>
        <p:blipFill>
          <a:blip r:embed="rId4"/>
          <a:srcRect/>
          <a:stretch>
            <a:fillRect/>
          </a:stretch>
        </p:blipFill>
        <p:spPr bwMode="auto">
          <a:xfrm>
            <a:off x="179388" y="1125538"/>
            <a:ext cx="8629650" cy="54832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251520" y="1412776"/>
          <a:ext cx="85072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4" name="Espace réservé du pied de page 3"/>
          <p:cNvSpPr>
            <a:spLocks noGrp="1"/>
          </p:cNvSpPr>
          <p:nvPr>
            <p:ph type="ftr" sz="quarter" idx="10"/>
          </p:nvPr>
        </p:nvSpPr>
        <p:spPr bwMode="auto">
          <a:xfrm>
            <a:off x="3203575" y="6381750"/>
            <a:ext cx="2895600" cy="365125"/>
          </a:xfrm>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1"/>
          </p:nvPr>
        </p:nvSpPr>
        <p:spPr/>
        <p:txBody>
          <a:bodyPr/>
          <a:lstStyle/>
          <a:p>
            <a:pPr>
              <a:defRPr/>
            </a:pPr>
            <a:fld id="{F72FC2EC-60E4-401E-9E5B-359C58CB2B27}" type="slidenum">
              <a:rPr lang="fr-FR" smtClean="0"/>
              <a:pPr>
                <a:defRPr/>
              </a:pPr>
              <a:t>5</a:t>
            </a:fld>
            <a:endParaRPr lang="fr-FR" dirty="0"/>
          </a:p>
        </p:txBody>
      </p:sp>
      <p:sp>
        <p:nvSpPr>
          <p:cNvPr id="9" name="ZoneTexte 8"/>
          <p:cNvSpPr txBox="1"/>
          <p:nvPr/>
        </p:nvSpPr>
        <p:spPr>
          <a:xfrm>
            <a:off x="4862513" y="2565400"/>
            <a:ext cx="1943100" cy="2630488"/>
          </a:xfrm>
          <a:prstGeom prst="rect">
            <a:avLst/>
          </a:prstGeom>
          <a:noFill/>
        </p:spPr>
        <p:txBody>
          <a:bodyPr>
            <a:spAutoFit/>
          </a:bodyPr>
          <a:lstStyle/>
          <a:p>
            <a:pPr>
              <a:defRPr/>
            </a:pPr>
            <a:r>
              <a:rPr lang="fr-FR" b="1" dirty="0">
                <a:latin typeface="+mj-lt"/>
              </a:rPr>
              <a:t>Groupe 3</a:t>
            </a:r>
          </a:p>
          <a:p>
            <a:pPr>
              <a:defRPr/>
            </a:pPr>
            <a:endParaRPr lang="fr-FR" sz="500" b="1" dirty="0">
              <a:latin typeface="+mj-lt"/>
            </a:endParaRPr>
          </a:p>
          <a:p>
            <a:pPr>
              <a:defRPr/>
            </a:pPr>
            <a:r>
              <a:rPr lang="fr-FR" sz="1400" dirty="0">
                <a:latin typeface="+mj-lt"/>
              </a:rPr>
              <a:t>- Susceptibles de causer des maladies graves et présentant un risque sérieux pour le personnel</a:t>
            </a:r>
          </a:p>
          <a:p>
            <a:pPr>
              <a:defRPr/>
            </a:pPr>
            <a:r>
              <a:rPr lang="fr-FR" sz="1400" dirty="0">
                <a:latin typeface="+mj-lt"/>
              </a:rPr>
              <a:t>- Dissémination dans la population éventuelle</a:t>
            </a:r>
          </a:p>
          <a:p>
            <a:pPr>
              <a:defRPr/>
            </a:pPr>
            <a:r>
              <a:rPr lang="fr-FR" sz="1400" dirty="0">
                <a:latin typeface="+mj-lt"/>
              </a:rPr>
              <a:t>- Généralement traitement et mesures préventives efficaces</a:t>
            </a:r>
          </a:p>
        </p:txBody>
      </p:sp>
      <p:sp>
        <p:nvSpPr>
          <p:cNvPr id="23557" name="Titre 1"/>
          <p:cNvSpPr>
            <a:spLocks noGrp="1"/>
          </p:cNvSpPr>
          <p:nvPr>
            <p:ph type="title"/>
          </p:nvPr>
        </p:nvSpPr>
        <p:spPr>
          <a:xfrm>
            <a:off x="735013" y="0"/>
            <a:ext cx="8229600" cy="936625"/>
          </a:xfrm>
        </p:spPr>
        <p:txBody>
          <a:bodyPr/>
          <a:lstStyle/>
          <a:p>
            <a:r>
              <a:rPr lang="fr-FR" sz="3600" b="1" smtClean="0"/>
              <a:t>Virus Ebola = Agent infectieux du groupe 4</a:t>
            </a:r>
          </a:p>
        </p:txBody>
      </p:sp>
      <p:sp>
        <p:nvSpPr>
          <p:cNvPr id="11" name="ZoneTexte 10"/>
          <p:cNvSpPr txBox="1"/>
          <p:nvPr/>
        </p:nvSpPr>
        <p:spPr>
          <a:xfrm>
            <a:off x="261938" y="908050"/>
            <a:ext cx="8702675" cy="9540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defRPr/>
            </a:pPr>
            <a:r>
              <a:rPr lang="fr-FR" sz="2800" dirty="0"/>
              <a:t>Les mesures immédiates reposent sur</a:t>
            </a:r>
          </a:p>
          <a:p>
            <a:pPr algn="ctr">
              <a:defRPr/>
            </a:pPr>
            <a:r>
              <a:rPr lang="fr-FR" sz="2800" dirty="0"/>
              <a:t> l’identification et l’isolement rapides du patient suspect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re 1"/>
          <p:cNvSpPr>
            <a:spLocks noGrp="1"/>
          </p:cNvSpPr>
          <p:nvPr>
            <p:ph type="title"/>
          </p:nvPr>
        </p:nvSpPr>
        <p:spPr/>
        <p:txBody>
          <a:bodyPr/>
          <a:lstStyle/>
          <a:p>
            <a:r>
              <a:rPr lang="fr-FR" smtClean="0"/>
              <a:t>Textes de référence</a:t>
            </a:r>
          </a:p>
        </p:txBody>
      </p:sp>
      <p:sp>
        <p:nvSpPr>
          <p:cNvPr id="3" name="Espace réservé du contenu 2"/>
          <p:cNvSpPr>
            <a:spLocks noGrp="1"/>
          </p:cNvSpPr>
          <p:nvPr>
            <p:ph idx="1"/>
          </p:nvPr>
        </p:nvSpPr>
        <p:spPr>
          <a:xfrm>
            <a:off x="1116013" y="1341438"/>
            <a:ext cx="7848600" cy="5111898"/>
          </a:xfrm>
        </p:spPr>
        <p:txBody>
          <a:bodyPr/>
          <a:lstStyle/>
          <a:p>
            <a:pPr>
              <a:defRPr/>
            </a:pPr>
            <a:r>
              <a:rPr lang="fr-FR" sz="1800" b="1" dirty="0" smtClean="0"/>
              <a:t>Avis du HCSP du  X décembre 2014</a:t>
            </a:r>
            <a:r>
              <a:rPr lang="fr-FR" sz="1800" dirty="0" smtClean="0"/>
              <a:t> relatif aux équipements de protection individuels pour la  prise en charge des patients cas suspects, possibles ou confirmés de la maladie à virus Ebola</a:t>
            </a:r>
            <a:r>
              <a:rPr lang="fr-FR" sz="1800" dirty="0"/>
              <a:t>. </a:t>
            </a:r>
            <a:r>
              <a:rPr lang="fr-FR" sz="1400" dirty="0" smtClean="0">
                <a:hlinkClick r:id="rId3"/>
              </a:rPr>
              <a:t>http</a:t>
            </a:r>
            <a:r>
              <a:rPr lang="fr-FR" sz="1400" dirty="0">
                <a:hlinkClick r:id="rId3"/>
              </a:rPr>
              <a:t>://</a:t>
            </a:r>
            <a:r>
              <a:rPr lang="fr-FR" sz="1400" dirty="0" smtClean="0">
                <a:hlinkClick r:id="rId3"/>
              </a:rPr>
              <a:t>www.hcsp.fr/explore.cgi/avisrapportsdomaine?clefr=472</a:t>
            </a:r>
            <a:endParaRPr lang="fr-FR" sz="1400" dirty="0" smtClean="0"/>
          </a:p>
          <a:p>
            <a:pPr>
              <a:defRPr/>
            </a:pPr>
            <a:endParaRPr lang="fr-FR" sz="1800" dirty="0" smtClean="0"/>
          </a:p>
          <a:p>
            <a:pPr>
              <a:defRPr/>
            </a:pPr>
            <a:r>
              <a:rPr lang="fr-FR" sz="1800" b="1" dirty="0" smtClean="0"/>
              <a:t>INSTRUCTION DGOS/DIR/PF2/DGS/UOP/2014/306 du </a:t>
            </a:r>
            <a:r>
              <a:rPr lang="fr-FR" sz="1800" b="1" dirty="0"/>
              <a:t>7 novembre 2014 </a:t>
            </a:r>
            <a:r>
              <a:rPr lang="fr-FR" sz="1800" dirty="0"/>
              <a:t>relative aux actions à conduire au sein de chaque établissement de santé (hors établissement de santé de référence habilité) dans le cadre de la préparation à l’accueil inopiné d’un patient cas suspect de maladie à virus Ebola. </a:t>
            </a:r>
            <a:endParaRPr lang="fr-FR" sz="1800" dirty="0" smtClean="0"/>
          </a:p>
          <a:p>
            <a:pPr marL="0" indent="0">
              <a:buNone/>
              <a:defRPr/>
            </a:pPr>
            <a:r>
              <a:rPr lang="fr-FR" sz="1400" dirty="0" smtClean="0"/>
              <a:t>         </a:t>
            </a:r>
            <a:r>
              <a:rPr lang="fr-FR" sz="1400" dirty="0" smtClean="0">
                <a:hlinkClick r:id="rId4"/>
              </a:rPr>
              <a:t>http</a:t>
            </a:r>
            <a:r>
              <a:rPr lang="fr-FR" sz="1400" dirty="0">
                <a:hlinkClick r:id="rId4"/>
              </a:rPr>
              <a:t>://</a:t>
            </a:r>
            <a:r>
              <a:rPr lang="fr-FR" sz="1400" dirty="0" smtClean="0">
                <a:hlinkClick r:id="rId4"/>
              </a:rPr>
              <a:t>nosobase.chu-lyon.fr/Reglementation/2014/Instruction/07112014.pdf</a:t>
            </a:r>
            <a:endParaRPr lang="fr-FR" sz="1400" dirty="0" smtClean="0"/>
          </a:p>
          <a:p>
            <a:pPr marL="0" indent="0">
              <a:buNone/>
              <a:defRPr/>
            </a:pPr>
            <a:endParaRPr lang="fr-FR" sz="1400" dirty="0" smtClean="0"/>
          </a:p>
          <a:p>
            <a:pPr>
              <a:defRPr/>
            </a:pPr>
            <a:r>
              <a:rPr lang="fr-FR" sz="1800" b="1" dirty="0" smtClean="0"/>
              <a:t>Avis  </a:t>
            </a:r>
            <a:r>
              <a:rPr lang="fr-FR" sz="1800" b="1" dirty="0"/>
              <a:t>de l’EPRUS du 12 septembre 2014 </a:t>
            </a:r>
            <a:r>
              <a:rPr lang="fr-FR" sz="1800" dirty="0"/>
              <a:t>relatif aux spécifications techniques des équipements de protection individuelle appropriés en cas d’expositions potentielles à la fièvre hémorragique virale (FHV) Ebola, Etablissement de préparation et de réponses aux urgences sanitaires (EPRUS</a:t>
            </a:r>
            <a:r>
              <a:rPr lang="fr-FR" sz="1800" dirty="0" smtClean="0"/>
              <a:t>).</a:t>
            </a:r>
          </a:p>
          <a:p>
            <a:pPr>
              <a:defRPr/>
            </a:pPr>
            <a:r>
              <a:rPr lang="fr-FR" sz="1800" dirty="0"/>
              <a:t>Recommandations sur les équipements dans le cadre de la prise en charge de patients atteints de fièvre hémorragique virale </a:t>
            </a:r>
            <a:r>
              <a:rPr lang="fr-FR" sz="1800" dirty="0" err="1" smtClean="0"/>
              <a:t>Ebola</a:t>
            </a:r>
            <a:r>
              <a:rPr lang="fr-FR" sz="1800" dirty="0" smtClean="0"/>
              <a:t> :</a:t>
            </a:r>
            <a:endParaRPr lang="fr-FR" sz="1800" dirty="0"/>
          </a:p>
          <a:p>
            <a:pPr marL="0" indent="0">
              <a:buFont typeface="Arial" charset="0"/>
              <a:buNone/>
              <a:defRPr/>
            </a:pPr>
            <a:r>
              <a:rPr lang="fr-FR" sz="1400" dirty="0" smtClean="0"/>
              <a:t>       </a:t>
            </a:r>
            <a:r>
              <a:rPr lang="fr-FR" sz="1400" dirty="0" smtClean="0">
                <a:hlinkClick r:id="rId5"/>
              </a:rPr>
              <a:t>http</a:t>
            </a:r>
            <a:r>
              <a:rPr lang="fr-FR" sz="1400" dirty="0">
                <a:hlinkClick r:id="rId5"/>
              </a:rPr>
              <a:t>://</a:t>
            </a:r>
            <a:r>
              <a:rPr lang="fr-FR" sz="1400" dirty="0" smtClean="0">
                <a:hlinkClick r:id="rId5"/>
              </a:rPr>
              <a:t>www.eprus.fr/rubrique/conduite-et-moyens-sanitaires-operationnels.html</a:t>
            </a:r>
            <a:endParaRPr lang="fr-FR" sz="1400" dirty="0" smtClean="0"/>
          </a:p>
          <a:p>
            <a:pPr marL="0" indent="0">
              <a:buFont typeface="Arial" charset="0"/>
              <a:buNone/>
              <a:defRPr/>
            </a:pPr>
            <a:endParaRPr lang="fr-FR" sz="1800" dirty="0"/>
          </a:p>
        </p:txBody>
      </p:sp>
      <p:sp>
        <p:nvSpPr>
          <p:cNvPr id="25603" name="Espace réservé du pied de page 3"/>
          <p:cNvSpPr>
            <a:spLocks noGrp="1"/>
          </p:cNvSpPr>
          <p:nvPr>
            <p:ph type="ftr" sz="quarter" idx="10"/>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1"/>
          </p:nvPr>
        </p:nvSpPr>
        <p:spPr>
          <a:xfrm>
            <a:off x="6588125" y="6237288"/>
            <a:ext cx="2133600" cy="365125"/>
          </a:xfrm>
        </p:spPr>
        <p:txBody>
          <a:bodyPr/>
          <a:lstStyle/>
          <a:p>
            <a:pPr>
              <a:defRPr/>
            </a:pPr>
            <a:fld id="{444B2B42-C39A-4624-B727-F3D3708BE5B6}" type="slidenum">
              <a:rPr lang="fr-FR" smtClean="0"/>
              <a:pPr>
                <a:defRPr/>
              </a:pPr>
              <a:t>6</a:t>
            </a:fld>
            <a:endParaRPr lang="fr-FR" dirty="0"/>
          </a:p>
        </p:txBody>
      </p:sp>
      <p:pic>
        <p:nvPicPr>
          <p:cNvPr id="25605" name="Picture 2"/>
          <p:cNvPicPr>
            <a:picLocks noChangeAspect="1" noChangeArrowheads="1"/>
          </p:cNvPicPr>
          <p:nvPr/>
        </p:nvPicPr>
        <p:blipFill>
          <a:blip r:embed="rId6"/>
          <a:srcRect/>
          <a:stretch>
            <a:fillRect/>
          </a:stretch>
        </p:blipFill>
        <p:spPr bwMode="auto">
          <a:xfrm>
            <a:off x="323850" y="4257675"/>
            <a:ext cx="669925" cy="647700"/>
          </a:xfrm>
          <a:prstGeom prst="rect">
            <a:avLst/>
          </a:prstGeom>
          <a:noFill/>
          <a:ln w="9525">
            <a:noFill/>
            <a:miter lim="800000"/>
            <a:headEnd/>
            <a:tailEnd/>
          </a:ln>
        </p:spPr>
      </p:pic>
      <p:pic>
        <p:nvPicPr>
          <p:cNvPr id="25606" name="Image 6"/>
          <p:cNvPicPr>
            <a:picLocks noChangeAspect="1" noChangeArrowheads="1"/>
          </p:cNvPicPr>
          <p:nvPr/>
        </p:nvPicPr>
        <p:blipFill>
          <a:blip r:embed="rId7"/>
          <a:srcRect/>
          <a:stretch>
            <a:fillRect/>
          </a:stretch>
        </p:blipFill>
        <p:spPr bwMode="auto">
          <a:xfrm>
            <a:off x="53975" y="1412875"/>
            <a:ext cx="1100138" cy="619125"/>
          </a:xfrm>
          <a:prstGeom prst="rect">
            <a:avLst/>
          </a:prstGeom>
          <a:noFill/>
          <a:ln w="9525">
            <a:noFill/>
            <a:miter lim="800000"/>
            <a:headEnd/>
            <a:tailEnd/>
          </a:ln>
        </p:spPr>
      </p:pic>
      <p:pic>
        <p:nvPicPr>
          <p:cNvPr id="25607" name="Picture 3"/>
          <p:cNvPicPr>
            <a:picLocks noChangeAspect="1" noChangeArrowheads="1"/>
          </p:cNvPicPr>
          <p:nvPr/>
        </p:nvPicPr>
        <p:blipFill>
          <a:blip r:embed="rId8"/>
          <a:srcRect/>
          <a:stretch>
            <a:fillRect/>
          </a:stretch>
        </p:blipFill>
        <p:spPr bwMode="auto">
          <a:xfrm>
            <a:off x="163513" y="2636838"/>
            <a:ext cx="990600" cy="609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re 5"/>
          <p:cNvSpPr>
            <a:spLocks noGrp="1"/>
          </p:cNvSpPr>
          <p:nvPr>
            <p:ph type="title"/>
          </p:nvPr>
        </p:nvSpPr>
        <p:spPr>
          <a:xfrm>
            <a:off x="395288" y="115888"/>
            <a:ext cx="8229600" cy="850900"/>
          </a:xfrm>
        </p:spPr>
        <p:txBody>
          <a:bodyPr/>
          <a:lstStyle/>
          <a:p>
            <a:r>
              <a:rPr lang="fr-FR" sz="3600" smtClean="0"/>
              <a:t>Type d'EPI en fonction …</a:t>
            </a:r>
          </a:p>
        </p:txBody>
      </p:sp>
      <p:sp>
        <p:nvSpPr>
          <p:cNvPr id="7" name="Espace réservé du contenu 6"/>
          <p:cNvSpPr>
            <a:spLocks noGrp="1"/>
          </p:cNvSpPr>
          <p:nvPr>
            <p:ph sz="half" idx="1"/>
          </p:nvPr>
        </p:nvSpPr>
        <p:spPr>
          <a:xfrm>
            <a:off x="323850" y="981075"/>
            <a:ext cx="3311525" cy="5256213"/>
          </a:xfrm>
        </p:spPr>
        <p:style>
          <a:lnRef idx="1">
            <a:schemeClr val="accent1"/>
          </a:lnRef>
          <a:fillRef idx="2">
            <a:schemeClr val="accent1"/>
          </a:fillRef>
          <a:effectRef idx="1">
            <a:schemeClr val="accent1"/>
          </a:effectRef>
          <a:fontRef idx="minor">
            <a:schemeClr val="dk1"/>
          </a:fontRef>
        </p:style>
        <p:txBody>
          <a:bodyPr/>
          <a:lstStyle/>
          <a:p>
            <a:pPr marL="0" indent="0" algn="ctr">
              <a:buFont typeface="Arial" charset="0"/>
              <a:buNone/>
              <a:defRPr/>
            </a:pPr>
            <a:r>
              <a:rPr lang="fr-FR" sz="1800" b="1" dirty="0" smtClean="0"/>
              <a:t>De la situation clinique présentée par le patient</a:t>
            </a:r>
          </a:p>
          <a:p>
            <a:pPr marL="0" indent="0" algn="ctr">
              <a:buFont typeface="Arial" charset="0"/>
              <a:buNone/>
              <a:defRPr/>
            </a:pPr>
            <a:endParaRPr lang="fr-FR" sz="1800" b="1" dirty="0" smtClean="0"/>
          </a:p>
          <a:p>
            <a:pPr>
              <a:buFontTx/>
              <a:buChar char="-"/>
              <a:defRPr/>
            </a:pPr>
            <a:r>
              <a:rPr lang="fr-FR" sz="1800" dirty="0" smtClean="0"/>
              <a:t>Patient cas suspect</a:t>
            </a:r>
          </a:p>
          <a:p>
            <a:pPr>
              <a:buFontTx/>
              <a:buChar char="-"/>
              <a:defRPr/>
            </a:pPr>
            <a:endParaRPr lang="fr-FR" sz="1800" dirty="0" smtClean="0"/>
          </a:p>
          <a:p>
            <a:pPr>
              <a:buFontTx/>
              <a:buChar char="-"/>
              <a:defRPr/>
            </a:pPr>
            <a:r>
              <a:rPr lang="fr-FR" sz="1800" dirty="0" smtClean="0"/>
              <a:t>Patient cas possible sans autre symptôme que la fièvre</a:t>
            </a:r>
          </a:p>
          <a:p>
            <a:pPr>
              <a:buFontTx/>
              <a:buChar char="-"/>
              <a:defRPr/>
            </a:pPr>
            <a:endParaRPr lang="fr-FR" sz="1800" dirty="0" smtClean="0"/>
          </a:p>
          <a:p>
            <a:pPr>
              <a:buFontTx/>
              <a:buChar char="-"/>
              <a:defRPr/>
            </a:pPr>
            <a:r>
              <a:rPr lang="fr-FR" sz="1800" dirty="0" smtClean="0"/>
              <a:t>Patient cas possible présentant  des symptômes  d’excrétions  (vomissements, diarrhées, hémorragies…)</a:t>
            </a:r>
          </a:p>
          <a:p>
            <a:pPr>
              <a:buFontTx/>
              <a:buChar char="-"/>
              <a:defRPr/>
            </a:pPr>
            <a:endParaRPr lang="fr-FR" sz="1800" dirty="0" smtClean="0"/>
          </a:p>
          <a:p>
            <a:pPr>
              <a:buFontTx/>
              <a:buChar char="-"/>
              <a:defRPr/>
            </a:pPr>
            <a:r>
              <a:rPr lang="fr-FR" sz="1800" dirty="0" smtClean="0"/>
              <a:t>Patient cas confirmé</a:t>
            </a:r>
          </a:p>
          <a:p>
            <a:pPr marL="0" indent="0">
              <a:buFont typeface="Arial" charset="0"/>
              <a:buNone/>
              <a:defRPr/>
            </a:pPr>
            <a:r>
              <a:rPr lang="fr-FR" sz="1800" dirty="0" smtClean="0"/>
              <a:t> </a:t>
            </a:r>
          </a:p>
          <a:p>
            <a:pPr algn="ctr">
              <a:defRPr/>
            </a:pPr>
            <a:endParaRPr lang="fr-FR" sz="1800" dirty="0"/>
          </a:p>
        </p:txBody>
      </p:sp>
      <p:sp>
        <p:nvSpPr>
          <p:cNvPr id="8" name="Espace réservé du contenu 7"/>
          <p:cNvSpPr>
            <a:spLocks noGrp="1"/>
          </p:cNvSpPr>
          <p:nvPr>
            <p:ph sz="half" idx="2"/>
          </p:nvPr>
        </p:nvSpPr>
        <p:spPr>
          <a:xfrm>
            <a:off x="3851275" y="981075"/>
            <a:ext cx="4975225" cy="5256213"/>
          </a:xfrm>
        </p:spPr>
        <p:style>
          <a:lnRef idx="1">
            <a:schemeClr val="accent2"/>
          </a:lnRef>
          <a:fillRef idx="2">
            <a:schemeClr val="accent2"/>
          </a:fillRef>
          <a:effectRef idx="1">
            <a:schemeClr val="accent2"/>
          </a:effectRef>
          <a:fontRef idx="minor">
            <a:schemeClr val="dk1"/>
          </a:fontRef>
        </p:style>
        <p:txBody>
          <a:bodyPr/>
          <a:lstStyle/>
          <a:p>
            <a:pPr marL="0" indent="0" algn="ctr">
              <a:buFont typeface="Arial" charset="0"/>
              <a:buNone/>
              <a:defRPr/>
            </a:pPr>
            <a:r>
              <a:rPr lang="fr-FR" sz="1800" b="1" dirty="0" smtClean="0"/>
              <a:t>Du parcours de soin du patient  </a:t>
            </a:r>
          </a:p>
          <a:p>
            <a:pPr marL="0" indent="0" algn="ctr">
              <a:buFont typeface="Arial" charset="0"/>
              <a:buNone/>
              <a:defRPr/>
            </a:pPr>
            <a:endParaRPr lang="fr-FR" sz="1800" b="1" dirty="0" smtClean="0"/>
          </a:p>
          <a:p>
            <a:pPr marL="0" indent="0">
              <a:buFont typeface="Arial" charset="0"/>
              <a:buNone/>
              <a:defRPr/>
            </a:pPr>
            <a:r>
              <a:rPr lang="fr-FR" sz="1800" b="1" dirty="0" smtClean="0"/>
              <a:t>Les différentes structures de soins ou d’accueil des patients</a:t>
            </a:r>
          </a:p>
          <a:p>
            <a:pPr>
              <a:buFontTx/>
              <a:buChar char="-"/>
              <a:defRPr/>
            </a:pPr>
            <a:r>
              <a:rPr lang="fr-FR" sz="1800" dirty="0" smtClean="0"/>
              <a:t>Service </a:t>
            </a:r>
            <a:r>
              <a:rPr lang="fr-FR" sz="1800" dirty="0"/>
              <a:t>ou structure </a:t>
            </a:r>
            <a:r>
              <a:rPr lang="fr-FR" sz="1800" dirty="0" smtClean="0"/>
              <a:t>d’accueil des urgences médico-chirurgicales, y compris Obstétricales (SAU)</a:t>
            </a:r>
          </a:p>
          <a:p>
            <a:pPr>
              <a:buFontTx/>
              <a:buChar char="-"/>
              <a:defRPr/>
            </a:pPr>
            <a:r>
              <a:rPr lang="fr-FR" sz="1800" dirty="0" smtClean="0"/>
              <a:t>Service de maladies infectieuses et tropicale, y compris les structures ambulatoires de conseil aux voyageurs</a:t>
            </a:r>
          </a:p>
          <a:p>
            <a:pPr>
              <a:buFontTx/>
              <a:buChar char="-"/>
              <a:defRPr/>
            </a:pPr>
            <a:r>
              <a:rPr lang="fr-FR" sz="1800" dirty="0" smtClean="0"/>
              <a:t>Plateau médicotechnique d’urgence (bloc opératoire et en particulier bloc obstétrical)</a:t>
            </a:r>
          </a:p>
          <a:p>
            <a:pPr>
              <a:buFontTx/>
              <a:buChar char="-"/>
              <a:defRPr/>
            </a:pPr>
            <a:r>
              <a:rPr lang="fr-FR" sz="1800" dirty="0" smtClean="0"/>
              <a:t>Patient nécessitant une intubation  en urgence…</a:t>
            </a:r>
          </a:p>
          <a:p>
            <a:pPr marL="0" indent="0">
              <a:buFont typeface="Arial" charset="0"/>
              <a:buNone/>
              <a:defRPr/>
            </a:pPr>
            <a:r>
              <a:rPr lang="fr-FR" sz="1800" b="1" dirty="0" smtClean="0"/>
              <a:t>Lors de son transport vers un ESRH</a:t>
            </a:r>
          </a:p>
          <a:p>
            <a:pPr marL="0" indent="0">
              <a:buFont typeface="Arial" charset="0"/>
              <a:buNone/>
              <a:defRPr/>
            </a:pPr>
            <a:r>
              <a:rPr lang="fr-FR" sz="1800" b="1" dirty="0" smtClean="0"/>
              <a:t>Lors de sa prise en ESRH</a:t>
            </a:r>
            <a:endParaRPr lang="fr-FR" sz="1800" b="1" dirty="0"/>
          </a:p>
        </p:txBody>
      </p:sp>
      <p:sp>
        <p:nvSpPr>
          <p:cNvPr id="27652" name="Espace réservé du pied de page 3"/>
          <p:cNvSpPr>
            <a:spLocks noGrp="1"/>
          </p:cNvSpPr>
          <p:nvPr>
            <p:ph type="ftr" sz="quarter" idx="11"/>
          </p:nvPr>
        </p:nvSpPr>
        <p:spPr bwMode="auto">
          <a:noFill/>
          <a:ln>
            <a:miter lim="800000"/>
            <a:headEnd/>
            <a:tailEnd/>
          </a:ln>
        </p:spPr>
        <p:txBody>
          <a:bodyPr/>
          <a:lstStyle/>
          <a:p>
            <a:r>
              <a:rPr lang="fr-FR" smtClean="0"/>
              <a:t>19 décembre 2014</a:t>
            </a:r>
          </a:p>
        </p:txBody>
      </p:sp>
      <p:sp>
        <p:nvSpPr>
          <p:cNvPr id="5" name="Espace réservé du numéro de diapositive 4"/>
          <p:cNvSpPr>
            <a:spLocks noGrp="1"/>
          </p:cNvSpPr>
          <p:nvPr>
            <p:ph type="sldNum" sz="quarter" idx="12"/>
          </p:nvPr>
        </p:nvSpPr>
        <p:spPr/>
        <p:txBody>
          <a:bodyPr/>
          <a:lstStyle/>
          <a:p>
            <a:pPr>
              <a:defRPr/>
            </a:pPr>
            <a:fld id="{AF189F21-C411-4778-9565-702E5DE35B3F}" type="slidenum">
              <a:rPr lang="fr-FR" smtClean="0"/>
              <a:pPr>
                <a:defRPr/>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re 1"/>
          <p:cNvSpPr>
            <a:spLocks noGrp="1"/>
          </p:cNvSpPr>
          <p:nvPr>
            <p:ph type="title"/>
          </p:nvPr>
        </p:nvSpPr>
        <p:spPr/>
        <p:txBody>
          <a:bodyPr/>
          <a:lstStyle/>
          <a:p>
            <a:endParaRPr lang="fr-FR" smtClean="0"/>
          </a:p>
        </p:txBody>
      </p:sp>
      <p:sp>
        <p:nvSpPr>
          <p:cNvPr id="28674" name="Espace réservé du pied de page 2"/>
          <p:cNvSpPr>
            <a:spLocks noGrp="1"/>
          </p:cNvSpPr>
          <p:nvPr>
            <p:ph type="ftr" sz="quarter" idx="11"/>
          </p:nvPr>
        </p:nvSpPr>
        <p:spPr bwMode="auto">
          <a:noFill/>
          <a:ln>
            <a:miter lim="800000"/>
            <a:headEnd/>
            <a:tailEnd/>
          </a:ln>
        </p:spPr>
        <p:txBody>
          <a:bodyPr/>
          <a:lstStyle/>
          <a:p>
            <a:r>
              <a:rPr lang="fr-FR" smtClean="0"/>
              <a:t>19 décembre 2014</a:t>
            </a:r>
          </a:p>
        </p:txBody>
      </p:sp>
      <p:sp>
        <p:nvSpPr>
          <p:cNvPr id="4" name="Espace réservé du numéro de diapositive 3"/>
          <p:cNvSpPr>
            <a:spLocks noGrp="1"/>
          </p:cNvSpPr>
          <p:nvPr>
            <p:ph type="sldNum" sz="quarter" idx="12"/>
          </p:nvPr>
        </p:nvSpPr>
        <p:spPr>
          <a:xfrm>
            <a:off x="6554788" y="6553200"/>
            <a:ext cx="2133600" cy="365125"/>
          </a:xfrm>
        </p:spPr>
        <p:txBody>
          <a:bodyPr/>
          <a:lstStyle/>
          <a:p>
            <a:pPr>
              <a:defRPr/>
            </a:pPr>
            <a:fld id="{CD0A9D6D-D9B4-4DFE-8ADD-50EA38DF98C2}" type="slidenum">
              <a:rPr lang="fr-FR" smtClean="0"/>
              <a:pPr>
                <a:defRPr/>
              </a:pPr>
              <a:t>8</a:t>
            </a:fld>
            <a:endParaRPr lang="fr-FR" dirty="0"/>
          </a:p>
        </p:txBody>
      </p:sp>
      <p:pic>
        <p:nvPicPr>
          <p:cNvPr id="28676" name="Picture 2"/>
          <p:cNvPicPr>
            <a:picLocks noChangeAspect="1" noChangeArrowheads="1"/>
          </p:cNvPicPr>
          <p:nvPr/>
        </p:nvPicPr>
        <p:blipFill>
          <a:blip r:embed="rId3"/>
          <a:srcRect/>
          <a:stretch>
            <a:fillRect/>
          </a:stretch>
        </p:blipFill>
        <p:spPr bwMode="auto">
          <a:xfrm>
            <a:off x="0" y="1052513"/>
            <a:ext cx="9144000" cy="5256212"/>
          </a:xfrm>
          <a:prstGeom prst="rect">
            <a:avLst/>
          </a:prstGeom>
          <a:noFill/>
          <a:ln w="9525">
            <a:noFill/>
            <a:miter lim="800000"/>
            <a:headEnd/>
            <a:tailEnd/>
          </a:ln>
        </p:spPr>
      </p:pic>
      <p:pic>
        <p:nvPicPr>
          <p:cNvPr id="28677" name="Picture 2"/>
          <p:cNvPicPr>
            <a:picLocks noChangeAspect="1" noChangeArrowheads="1"/>
          </p:cNvPicPr>
          <p:nvPr/>
        </p:nvPicPr>
        <p:blipFill>
          <a:blip r:embed="rId4"/>
          <a:srcRect/>
          <a:stretch>
            <a:fillRect/>
          </a:stretch>
        </p:blipFill>
        <p:spPr bwMode="auto">
          <a:xfrm>
            <a:off x="1692275" y="2528888"/>
            <a:ext cx="1150938" cy="1123950"/>
          </a:xfrm>
          <a:prstGeom prst="rect">
            <a:avLst/>
          </a:prstGeom>
          <a:noFill/>
          <a:ln w="9525">
            <a:noFill/>
            <a:miter lim="800000"/>
            <a:headEnd/>
            <a:tailEnd/>
          </a:ln>
        </p:spPr>
      </p:pic>
      <p:sp>
        <p:nvSpPr>
          <p:cNvPr id="22" name="Text Box 7"/>
          <p:cNvSpPr txBox="1">
            <a:spLocks noChangeArrowheads="1"/>
          </p:cNvSpPr>
          <p:nvPr/>
        </p:nvSpPr>
        <p:spPr bwMode="auto">
          <a:xfrm>
            <a:off x="0" y="-23813"/>
            <a:ext cx="9144000" cy="1201738"/>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fr-FR" sz="3600" dirty="0">
                <a:solidFill>
                  <a:schemeClr val="bg1"/>
                </a:solidFill>
              </a:rPr>
              <a:t>La contagiosité augmente avec la progression </a:t>
            </a:r>
          </a:p>
          <a:p>
            <a:pPr algn="ctr">
              <a:defRPr/>
            </a:pPr>
            <a:r>
              <a:rPr lang="fr-FR" sz="3600" dirty="0">
                <a:solidFill>
                  <a:schemeClr val="bg1"/>
                </a:solidFill>
              </a:rPr>
              <a:t>de la maladie (charge virale)</a:t>
            </a:r>
          </a:p>
        </p:txBody>
      </p:sp>
      <p:graphicFrame>
        <p:nvGraphicFramePr>
          <p:cNvPr id="13" name="Diagramme 12"/>
          <p:cNvGraphicFramePr/>
          <p:nvPr/>
        </p:nvGraphicFramePr>
        <p:xfrm>
          <a:off x="1475656" y="4149080"/>
          <a:ext cx="7668344" cy="3168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539750" y="6296025"/>
            <a:ext cx="1008063" cy="6477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fr-FR" sz="1400" dirty="0">
                <a:solidFill>
                  <a:schemeClr val="tx1"/>
                </a:solidFill>
              </a:rPr>
              <a:t>Pas contagieux</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39552" y="116632"/>
            <a:ext cx="8229600" cy="968152"/>
          </a:xfrm>
        </p:spPr>
        <p:style>
          <a:lnRef idx="0">
            <a:schemeClr val="accent1"/>
          </a:lnRef>
          <a:fillRef idx="3">
            <a:schemeClr val="accent1"/>
          </a:fillRef>
          <a:effectRef idx="3">
            <a:schemeClr val="accent1"/>
          </a:effectRef>
          <a:fontRef idx="minor">
            <a:schemeClr val="lt1"/>
          </a:fontRef>
        </p:style>
        <p:txBody>
          <a:bodyPr/>
          <a:lstStyle/>
          <a:p>
            <a:pPr>
              <a:defRPr/>
            </a:pPr>
            <a:r>
              <a:rPr lang="fr-FR" sz="2800" dirty="0"/>
              <a:t>Exemple de situation </a:t>
            </a:r>
            <a:r>
              <a:rPr lang="fr-FR" sz="2800" dirty="0" smtClean="0"/>
              <a:t> (1) </a:t>
            </a:r>
            <a:br>
              <a:rPr lang="fr-FR" sz="2800" dirty="0" smtClean="0"/>
            </a:br>
            <a:r>
              <a:rPr lang="fr-FR" sz="2800" dirty="0" smtClean="0"/>
              <a:t>Évolution clinique et contagiosité</a:t>
            </a:r>
            <a:endParaRPr lang="fr-FR" sz="2800" dirty="0"/>
          </a:p>
        </p:txBody>
      </p:sp>
      <p:sp>
        <p:nvSpPr>
          <p:cNvPr id="30724" name="Espace réservé du contenu 4"/>
          <p:cNvSpPr>
            <a:spLocks noGrp="1"/>
          </p:cNvSpPr>
          <p:nvPr>
            <p:ph idx="1"/>
          </p:nvPr>
        </p:nvSpPr>
        <p:spPr/>
        <p:txBody>
          <a:bodyPr/>
          <a:lstStyle/>
          <a:p>
            <a:endParaRPr lang="fr-FR" smtClean="0"/>
          </a:p>
        </p:txBody>
      </p:sp>
      <p:sp>
        <p:nvSpPr>
          <p:cNvPr id="30725" name="Espace réservé du pied de page 1"/>
          <p:cNvSpPr>
            <a:spLocks noGrp="1"/>
          </p:cNvSpPr>
          <p:nvPr>
            <p:ph type="ftr" sz="quarter" idx="10"/>
          </p:nvPr>
        </p:nvSpPr>
        <p:spPr bwMode="auto">
          <a:noFill/>
          <a:ln>
            <a:miter lim="800000"/>
            <a:headEnd/>
            <a:tailEnd/>
          </a:ln>
        </p:spPr>
        <p:txBody>
          <a:bodyPr/>
          <a:lstStyle/>
          <a:p>
            <a:r>
              <a:rPr lang="fr-FR" smtClean="0"/>
              <a:t>19 décembre 2014</a:t>
            </a:r>
          </a:p>
        </p:txBody>
      </p:sp>
      <p:sp>
        <p:nvSpPr>
          <p:cNvPr id="3" name="Espace réservé du numéro de diapositive 2"/>
          <p:cNvSpPr>
            <a:spLocks noGrp="1"/>
          </p:cNvSpPr>
          <p:nvPr>
            <p:ph type="sldNum" sz="quarter" idx="11"/>
          </p:nvPr>
        </p:nvSpPr>
        <p:spPr/>
        <p:txBody>
          <a:bodyPr/>
          <a:lstStyle/>
          <a:p>
            <a:pPr>
              <a:defRPr/>
            </a:pPr>
            <a:fld id="{3DDF26AB-ADFA-421B-81E2-933EFC0EE6F3}" type="slidenum">
              <a:rPr lang="fr-FR" smtClean="0"/>
              <a:pPr>
                <a:defRPr/>
              </a:pPr>
              <a:t>9</a:t>
            </a:fld>
            <a:endParaRPr lang="fr-FR"/>
          </a:p>
        </p:txBody>
      </p:sp>
      <p:pic>
        <p:nvPicPr>
          <p:cNvPr id="30727" name="Picture 2"/>
          <p:cNvPicPr>
            <a:picLocks noChangeAspect="1" noChangeArrowheads="1"/>
          </p:cNvPicPr>
          <p:nvPr/>
        </p:nvPicPr>
        <p:blipFill>
          <a:blip r:embed="rId3"/>
          <a:srcRect/>
          <a:stretch>
            <a:fillRect/>
          </a:stretch>
        </p:blipFill>
        <p:spPr bwMode="auto">
          <a:xfrm>
            <a:off x="539750" y="1052513"/>
            <a:ext cx="7812088" cy="54324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3564</Words>
  <Application>Microsoft Office PowerPoint</Application>
  <PresentationFormat>Affichage à l'écran (4:3)</PresentationFormat>
  <Paragraphs>620</Paragraphs>
  <Slides>47</Slides>
  <Notes>21</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Thème Office</vt:lpstr>
      <vt:lpstr>Maladie à virus Ébola Équipements de protection individuels (EPI)  Habillage-déshabillage  </vt:lpstr>
      <vt:lpstr>Maladie à virus Ébola Équipements de protection individuels (EPI)  Habillage-déshabillage </vt:lpstr>
      <vt:lpstr>Diaporama</vt:lpstr>
      <vt:lpstr>Nouveau virus « Ebola »  découvert en 1976</vt:lpstr>
      <vt:lpstr>Virus Ebola = Agent infectieux du groupe 4</vt:lpstr>
      <vt:lpstr>Textes de référence</vt:lpstr>
      <vt:lpstr>Type d'EPI en fonction …</vt:lpstr>
      <vt:lpstr>Présentation PowerPoint</vt:lpstr>
      <vt:lpstr>Exemple de situation  (1)  Évolution clinique et contagiosité</vt:lpstr>
      <vt:lpstr>Exemple de situation  (2)  Évolution clinique et contagiosité</vt:lpstr>
      <vt:lpstr>Présentation PowerPoint</vt:lpstr>
      <vt:lpstr>Présentation PowerPoint</vt:lpstr>
      <vt:lpstr>Chaîne de transmission </vt:lpstr>
      <vt:lpstr>Présentation PowerPoint</vt:lpstr>
      <vt:lpstr>Actions tout au long de la prise en charge</vt:lpstr>
      <vt:lpstr>Tenue et protection du patient suspect</vt:lpstr>
      <vt:lpstr>Protection des professionnels de santé</vt:lpstr>
      <vt:lpstr>Tenue de protection  Précautions complémentaires renforcées</vt:lpstr>
      <vt:lpstr>Les équipements de protection individuels (EPI)</vt:lpstr>
      <vt:lpstr>Equipements de protection individuels (EPI) :  processus de certification  selon la gravité des risques - extrait</vt:lpstr>
      <vt:lpstr>Equipements de protection individuels (EPI) : Normes - extraits</vt:lpstr>
      <vt:lpstr>Normes des vêtements de protection</vt:lpstr>
      <vt:lpstr>Masques FFP2 et FFP3</vt:lpstr>
      <vt:lpstr>Lunettes et heaume de sécurité</vt:lpstr>
      <vt:lpstr>Gants nitriles</vt:lpstr>
      <vt:lpstr>EPI et normes,  en résumé…</vt:lpstr>
      <vt:lpstr>Protection 4B</vt:lpstr>
      <vt:lpstr>Protection 3B  - niveau cible </vt:lpstr>
      <vt:lpstr>Pratiques d’habillage et de déshabillage</vt:lpstr>
      <vt:lpstr>Pratiques d’habillage et de déshabillage</vt:lpstr>
      <vt:lpstr>Aptitudes des professionnels aux conditions de prise en charge des patients MVE</vt:lpstr>
      <vt:lpstr>Habillage - les pré-requis (1)</vt:lpstr>
      <vt:lpstr>Habillage - les pré-requis (2)</vt:lpstr>
      <vt:lpstr>Habillage - les pré-requis (3)</vt:lpstr>
      <vt:lpstr>Habillage - les pré-requis (4)</vt:lpstr>
      <vt:lpstr>Déshabillage - pré-requis (1)</vt:lpstr>
      <vt:lpstr>Déshabillage - pré-requis (2)</vt:lpstr>
      <vt:lpstr>Déshabillage - pré-requis (3)</vt:lpstr>
      <vt:lpstr>Déshabillage - pré-requis (4)</vt:lpstr>
      <vt:lpstr>Déshabillage - les pré-requis (5)</vt:lpstr>
      <vt:lpstr>Ce qu’il faut retenir… des mesures adaptées du risque faible  au risque majeur</vt:lpstr>
      <vt:lpstr>Ce qu’il faut retenir… des mesures simples, systématiques et efficaces</vt:lpstr>
      <vt:lpstr>Exemples de procédures</vt:lpstr>
      <vt:lpstr>Exemple de procédure d’habillage  Précautions complémentaires renforcées au CHIC  de Quimper - Extrait- (1)</vt:lpstr>
      <vt:lpstr>Exemple de procédure de déshabillage Précautions complémentaires renforcées  (2)</vt:lpstr>
      <vt:lpstr>Exemple de procédure d’habillage  Tenue de protection 4B (1)</vt:lpstr>
      <vt:lpstr>Exemple de procédure de déshabillage  Tenue de protection 4B (2)</vt:lpstr>
    </vt:vector>
  </TitlesOfParts>
  <Company>CHU-RENNES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ERTZSCHEID Marie-Alix</dc:creator>
  <cp:lastModifiedBy>SANLAVILLE, Nathalie</cp:lastModifiedBy>
  <cp:revision>150</cp:revision>
  <cp:lastPrinted>2014-11-24T10:47:46Z</cp:lastPrinted>
  <dcterms:created xsi:type="dcterms:W3CDTF">2014-11-13T15:31:08Z</dcterms:created>
  <dcterms:modified xsi:type="dcterms:W3CDTF">2014-12-24T09:31:00Z</dcterms:modified>
</cp:coreProperties>
</file>